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5.xml"/>
  <Override ContentType="application/vnd.ms-office.chartcolorstyle+xml" PartName="/ppt/charts/colors6.xml"/>
  <Override ContentType="application/vnd.ms-office.chartcolorstyle+xml" PartName="/ppt/charts/colors4.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colorstyle+xml" PartName="/ppt/charts/colors8.xml"/>
  <Override ContentType="application/vnd.ms-office.chartcolorstyle+xml" PartName="/ppt/charts/colors7.xml"/>
  <Override ContentType="application/vnd.ms-office.chartcolorstyle+xml" PartName="/ppt/charts/colors10.xml"/>
  <Override ContentType="application/vnd.ms-office.chartcolorstyle+xml" PartName="/ppt/charts/colors9.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3.xml"/>
  <Override ContentType="application/vnd.openxmlformats-officedocument.drawingml.chart+xml" PartName="/ppt/charts/chart8.xml"/>
  <Override ContentType="application/vnd.openxmlformats-officedocument.drawingml.chart+xml" PartName="/ppt/charts/chart9.xml"/>
  <Override ContentType="application/vnd.openxmlformats-officedocument.drawingml.chart+xml" PartName="/ppt/charts/chart2.xml"/>
  <Override ContentType="application/vnd.openxmlformats-officedocument.drawingml.chart+xml" PartName="/ppt/charts/chart7.xml"/>
  <Override ContentType="application/vnd.openxmlformats-officedocument.drawingml.chart+xml" PartName="/ppt/charts/chart5.xml"/>
  <Override ContentType="application/vnd.openxmlformats-officedocument.drawingml.chart+xml" PartName="/ppt/charts/chart4.xml"/>
  <Override ContentType="application/vnd.openxmlformats-officedocument.drawingml.chart+xml" PartName="/ppt/charts/chart6.xml"/>
  <Override ContentType="application/vnd.openxmlformats-officedocument.drawingml.chart+xml" PartName="/ppt/charts/chart1.xml"/>
  <Override ContentType="application/vnd.openxmlformats-officedocument.drawingml.chart+xml" PartName="/ppt/charts/chart10.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themeOverride+xml" PartName="/ppt/theme/themeOverride2.xml"/>
  <Override ContentType="application/vnd.openxmlformats-officedocument.themeOverride+xml" PartName="/ppt/theme/themeOverride1.xml"/>
  <Override ContentType="application/binary" PartName="/ppt/metadata"/>
  <Override ContentType="application/vnd.openxmlformats-officedocument.presentationml.notesMaster+xml" PartName="/ppt/notesMasters/notesMaster1.xml"/>
  <Override ContentType="application/vnd.openxmlformats-officedocument.drawingml.chartshapes+xml" PartName="/ppt/drawings/drawing2.xml"/>
  <Override ContentType="application/vnd.openxmlformats-officedocument.drawingml.chartshapes+xml" PartName="/ppt/drawings/drawing5.xml"/>
  <Override ContentType="application/vnd.openxmlformats-officedocument.drawingml.chartshapes+xml" PartName="/ppt/drawings/drawing1.xml"/>
  <Override ContentType="application/vnd.openxmlformats-officedocument.drawingml.chartshapes+xml" PartName="/ppt/drawings/drawing3.xml"/>
  <Override ContentType="application/vnd.openxmlformats-officedocument.drawingml.chartshapes+xml" PartName="/ppt/drawings/drawing4.xml"/>
  <Override ContentType="application/vnd.ms-office.chartstyle+xml" PartName="/ppt/charts/style9.xml"/>
  <Override ContentType="application/vnd.ms-office.chartstyle+xml" PartName="/ppt/charts/style3.xml"/>
  <Override ContentType="application/vnd.ms-office.chartstyle+xml" PartName="/ppt/charts/style4.xml"/>
  <Override ContentType="application/vnd.ms-office.chartstyle+xml" PartName="/ppt/charts/style10.xml"/>
  <Override ContentType="application/vnd.ms-office.chartstyle+xml" PartName="/ppt/charts/style5.xml"/>
  <Override ContentType="application/vnd.ms-office.chartstyle+xml" PartName="/ppt/charts/style7.xml"/>
  <Override ContentType="application/vnd.ms-office.chartstyle+xml" PartName="/ppt/charts/style8.xml"/>
  <Override ContentType="application/vnd.ms-office.chartstyle+xml" PartName="/ppt/charts/style1.xml"/>
  <Override ContentType="application/vnd.ms-office.chartstyle+xml" PartName="/ppt/charts/style6.xml"/>
  <Override ContentType="application/vnd.ms-office.chartstyle+xml" PartName="/ppt/charts/style2.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12192000"/>
  <p:notesSz cx="6858000" cy="9144000"/>
  <p:embeddedFontLst>
    <p:embeddedFont>
      <p:font typeface="Roboto"/>
      <p:regular r:id="rId22"/>
      <p:bold r:id="rId23"/>
      <p:italic r:id="rId24"/>
      <p:boldItalic r:id="rId25"/>
    </p:embeddedFont>
    <p:embeddedFont>
      <p:font typeface="Lato"/>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0" roundtripDataSignature="AMtx7mhV/tr6gwaAeacrN6sEf0ITv6m1c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D5F1D7E-85C6-4288-B355-DD1E58F68E21}">
  <a:tblStyle styleId="{6D5F1D7E-85C6-4288-B355-DD1E58F68E21}"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25400">
              <a:solidFill>
                <a:schemeClr val="dk1"/>
              </a:solidFill>
              <a:prstDash val="solid"/>
              <a:round/>
              <a:headEnd len="sm" w="sm" type="none"/>
              <a:tailEnd len="sm" w="sm" type="none"/>
            </a:ln>
          </a:top>
          <a:bottom>
            <a:ln cap="flat" cmpd="sng" w="25400">
              <a:solidFill>
                <a:schemeClr val="dk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a:tcStyle>
        <a:fill>
          <a:solidFill>
            <a:srgbClr val="E6E6E6"/>
          </a:solidFill>
        </a:fill>
      </a:tcStyle>
    </a:band1H>
    <a:band2H>
      <a:tcTxStyle/>
    </a:band2H>
    <a:band1V>
      <a:tcTxStyle/>
      <a:tcStyle>
        <a:fill>
          <a:solidFill>
            <a:srgbClr val="E6E6E6"/>
          </a:solidFill>
        </a:fill>
      </a:tcStyle>
    </a:band1V>
    <a:band2V>
      <a:tcTxStyle/>
    </a:band2V>
    <a:lastCol>
      <a:tcTxStyle b="on" i="off">
        <a:font>
          <a:latin typeface="Calibri"/>
          <a:ea typeface="Calibri"/>
          <a:cs typeface="Calibri"/>
        </a:font>
        <a:schemeClr val="lt1"/>
      </a:tcTxStyle>
      <a:tcStyle>
        <a:fill>
          <a:solidFill>
            <a:schemeClr val="accent5"/>
          </a:solidFill>
        </a:fill>
      </a:tcStyle>
    </a:lastCol>
    <a:firstCol>
      <a:tcTxStyle b="on" i="off">
        <a:font>
          <a:latin typeface="Calibri"/>
          <a:ea typeface="Calibri"/>
          <a:cs typeface="Calibri"/>
        </a:font>
        <a:schemeClr val="lt1"/>
      </a:tcTxStyle>
      <a:tcStyle>
        <a:fill>
          <a:solidFill>
            <a:schemeClr val="accent5"/>
          </a:solidFill>
        </a:fill>
      </a:tcStyle>
    </a:firstCol>
    <a:lastRow>
      <a:tcTxStyle b="on" i="off"/>
      <a:tcStyle>
        <a:tcBdr>
          <a:top>
            <a:ln cap="flat" cmpd="sng" w="50800">
              <a:solidFill>
                <a:schemeClr val="dk1"/>
              </a:solidFill>
              <a:prstDash val="solid"/>
              <a:round/>
              <a:headEnd len="sm" w="sm" type="none"/>
              <a:tailEnd len="sm" w="sm" type="none"/>
            </a:ln>
          </a:top>
        </a:tcBdr>
        <a:fill>
          <a:solidFill>
            <a:schemeClr val="lt1"/>
          </a:solidFill>
        </a:fill>
      </a:tcStyle>
    </a:lastRow>
    <a:seCell>
      <a:tcTxStyle b="on" i="off">
        <a:font>
          <a:latin typeface="Calibri"/>
          <a:ea typeface="Calibri"/>
          <a:cs typeface="Calibri"/>
        </a:font>
        <a:schemeClr val="dk1"/>
      </a:tcTxStyle>
    </a:seCell>
    <a:swCell>
      <a:tcTxStyle b="on" i="off">
        <a:font>
          <a:latin typeface="Calibri"/>
          <a:ea typeface="Calibri"/>
          <a:cs typeface="Calibri"/>
        </a:font>
        <a:schemeClr val="dk1"/>
      </a:tcTxStyle>
    </a:swCell>
    <a:firstRow>
      <a:tcTxStyle b="on" i="off">
        <a:font>
          <a:latin typeface="Calibri"/>
          <a:ea typeface="Calibri"/>
          <a:cs typeface="Calibri"/>
        </a:font>
        <a:schemeClr val="lt1"/>
      </a:tcTxStyle>
      <a:tcStyle>
        <a:tcBdr>
          <a:bottom>
            <a:ln cap="flat" cmpd="sng" w="25400">
              <a:solidFill>
                <a:schemeClr val="dk1"/>
              </a:solidFill>
              <a:prstDash val="solid"/>
              <a:round/>
              <a:headEnd len="sm" w="sm" type="none"/>
              <a:tailEnd len="sm" w="sm" type="none"/>
            </a:ln>
          </a:bottom>
        </a:tcBdr>
        <a:fill>
          <a:solidFill>
            <a:schemeClr val="accent5"/>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regular.fntdata"/><Relationship Id="rId21" Type="http://schemas.openxmlformats.org/officeDocument/2006/relationships/slide" Target="slides/slide16.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regular.fntdata"/><Relationship Id="rId25" Type="http://schemas.openxmlformats.org/officeDocument/2006/relationships/font" Target="fonts/Roboto-boldItalic.fntdata"/><Relationship Id="rId28" Type="http://schemas.openxmlformats.org/officeDocument/2006/relationships/font" Target="fonts/Lato-italic.fntdata"/><Relationship Id="rId27" Type="http://schemas.openxmlformats.org/officeDocument/2006/relationships/font" Target="fonts/La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boldItalic.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themeOverride" Target="../theme/themeOverride2.xml"/><Relationship Id="rId4" Type="http://schemas.openxmlformats.org/officeDocument/2006/relationships/oleObject" Target="file:///Users\dobrinapoirier\Library\Mobile%20Documents\com~apple~CloudDocs\Documents\UNECA-Work\MoF_Meeting\2022\Ukraine\Commodity%20Prices.xlsx" TargetMode="External"/><Relationship Id="rId5"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oleObject" Target="file:///Users\dobrinapoirier\Library\Mobile%20Documents\com~apple~CloudDocs\Documents\UNECA-Work\Data\2022\untitled%20folder\Debt%20Maturity%20Profile.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Users\dobrinapoirier\Library\Mobile%20Documents\com~apple~CloudDocs\Documents\UNECA-Work\MoF_Meeting\2022\Ukraine\Commodity%20Prices.xlsx" TargetMode="Externa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Volumes\128GB%20FLASH\UN%20Work\R&amp;U%20Crisis\ES%20Meeting%2018%20March\Copy%20of%20Commodity%20Prices_updated.xlsx" TargetMode="Externa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themeOverride" Target="../theme/themeOverride1.xml"/><Relationship Id="rId4" Type="http://schemas.openxmlformats.org/officeDocument/2006/relationships/package" Target="../embeddings/Microsoft_Excel_Sheet1.xlsx"/></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chartUserShapes" Target="../drawings/drawing4.xml"/></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oleObject" Target="food%20weight.xlsx" TargetMode="External"/><Relationship Id="rId4" Type="http://schemas.openxmlformats.org/officeDocument/2006/relationships/chartUserShapes" Target="../drawings/drawing5.xml"/></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s>
</file>

<file path=ppt/charts/_rels/chart8.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s>
</file>

<file path=ppt/charts/_rels/chart9.xml.rels><?xml version="1.0" encoding="UTF-8" standalone="yes"?><Relationships xmlns="http://schemas.openxmlformats.org/package/2006/relationships"><Relationship Id="rId1" Type="http://schemas.microsoft.com/office/2011/relationships/chartStyle" Target="style9.xml"/><Relationship Id="rId2" Type="http://schemas.microsoft.com/office/2011/relationships/chartColorStyle" Target="colors9.xml"/><Relationship Id="rId3" Type="http://schemas.openxmlformats.org/officeDocument/2006/relationships/oleObject" Target="file:///C:\Users\Lenovo\Desktop\UN\MGD\3rd%20quarterly%20review%202021\Debt%20and%20SDR%20allocation%20additional%20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Energy </a:t>
            </a:r>
            <a:r>
              <a:rPr lang="en-US" b="1" baseline="0" dirty="0"/>
              <a:t>Prices, USD</a:t>
            </a:r>
            <a:endParaRPr lang="en-US" b="1" dirty="0"/>
          </a:p>
        </c:rich>
      </c:tx>
      <c:layout>
        <c:manualLayout>
          <c:xMode val="edge"/>
          <c:yMode val="edge"/>
          <c:x val="6.790363360543232E-2"/>
          <c:y val="3.5897435897435895E-2"/>
        </c:manualLayout>
      </c:layout>
      <c:overlay val="0"/>
      <c:spPr>
        <a:solidFill>
          <a:srgbClr val="E7E6E6">
            <a:lumMod val="90000"/>
          </a:srgbClr>
        </a:solid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3424053497364721E-2"/>
          <c:y val="0.11743689328576609"/>
          <c:w val="0.91744315884654515"/>
          <c:h val="0.64360520034747704"/>
        </c:manualLayout>
      </c:layout>
      <c:lineChart>
        <c:grouping val="standard"/>
        <c:varyColors val="0"/>
        <c:ser>
          <c:idx val="3"/>
          <c:order val="1"/>
          <c:tx>
            <c:strRef>
              <c:f>Sheet4!$C$1</c:f>
              <c:strCache>
                <c:ptCount val="1"/>
                <c:pt idx="0">
                  <c:v>Natural Gas (NG1 Comdty - Last Price)</c:v>
                </c:pt>
              </c:strCache>
            </c:strRef>
          </c:tx>
          <c:spPr>
            <a:ln w="28575" cap="rnd">
              <a:solidFill>
                <a:schemeClr val="accent4"/>
              </a:solidFill>
              <a:round/>
            </a:ln>
            <a:effectLst/>
          </c:spPr>
          <c:marker>
            <c:symbol val="none"/>
          </c:marker>
          <c:cat>
            <c:numRef>
              <c:f>Sheet4!$A$2:$A$131</c:f>
              <c:numCache>
                <c:formatCode>m/d/yy</c:formatCode>
                <c:ptCount val="130"/>
                <c:pt idx="0">
                  <c:v>44627</c:v>
                </c:pt>
                <c:pt idx="1">
                  <c:v>44624</c:v>
                </c:pt>
                <c:pt idx="2">
                  <c:v>44623</c:v>
                </c:pt>
                <c:pt idx="3">
                  <c:v>44622</c:v>
                </c:pt>
                <c:pt idx="4">
                  <c:v>44621</c:v>
                </c:pt>
                <c:pt idx="5">
                  <c:v>44620</c:v>
                </c:pt>
                <c:pt idx="6">
                  <c:v>44617</c:v>
                </c:pt>
                <c:pt idx="7">
                  <c:v>44616</c:v>
                </c:pt>
                <c:pt idx="8">
                  <c:v>44615</c:v>
                </c:pt>
                <c:pt idx="9">
                  <c:v>44614</c:v>
                </c:pt>
                <c:pt idx="10">
                  <c:v>44613</c:v>
                </c:pt>
                <c:pt idx="11">
                  <c:v>44610</c:v>
                </c:pt>
                <c:pt idx="12">
                  <c:v>44609</c:v>
                </c:pt>
                <c:pt idx="13">
                  <c:v>44608</c:v>
                </c:pt>
                <c:pt idx="14">
                  <c:v>44607</c:v>
                </c:pt>
                <c:pt idx="15">
                  <c:v>44606</c:v>
                </c:pt>
                <c:pt idx="16">
                  <c:v>44603</c:v>
                </c:pt>
                <c:pt idx="17">
                  <c:v>44602</c:v>
                </c:pt>
                <c:pt idx="18">
                  <c:v>44601</c:v>
                </c:pt>
                <c:pt idx="19">
                  <c:v>44600</c:v>
                </c:pt>
                <c:pt idx="20">
                  <c:v>44599</c:v>
                </c:pt>
                <c:pt idx="21">
                  <c:v>44596</c:v>
                </c:pt>
                <c:pt idx="22">
                  <c:v>44595</c:v>
                </c:pt>
                <c:pt idx="23">
                  <c:v>44594</c:v>
                </c:pt>
                <c:pt idx="24">
                  <c:v>44593</c:v>
                </c:pt>
                <c:pt idx="25">
                  <c:v>44592</c:v>
                </c:pt>
                <c:pt idx="26">
                  <c:v>44589</c:v>
                </c:pt>
                <c:pt idx="27">
                  <c:v>44588</c:v>
                </c:pt>
                <c:pt idx="28">
                  <c:v>44587</c:v>
                </c:pt>
                <c:pt idx="29">
                  <c:v>44586</c:v>
                </c:pt>
                <c:pt idx="30">
                  <c:v>44585</c:v>
                </c:pt>
                <c:pt idx="31">
                  <c:v>44582</c:v>
                </c:pt>
                <c:pt idx="32">
                  <c:v>44581</c:v>
                </c:pt>
                <c:pt idx="33">
                  <c:v>44580</c:v>
                </c:pt>
                <c:pt idx="34">
                  <c:v>44579</c:v>
                </c:pt>
                <c:pt idx="35">
                  <c:v>44578</c:v>
                </c:pt>
                <c:pt idx="36">
                  <c:v>44575</c:v>
                </c:pt>
                <c:pt idx="37">
                  <c:v>44574</c:v>
                </c:pt>
                <c:pt idx="38">
                  <c:v>44573</c:v>
                </c:pt>
                <c:pt idx="39">
                  <c:v>44572</c:v>
                </c:pt>
                <c:pt idx="40">
                  <c:v>44571</c:v>
                </c:pt>
                <c:pt idx="41">
                  <c:v>44568</c:v>
                </c:pt>
                <c:pt idx="42">
                  <c:v>44567</c:v>
                </c:pt>
                <c:pt idx="43">
                  <c:v>44566</c:v>
                </c:pt>
                <c:pt idx="44">
                  <c:v>44565</c:v>
                </c:pt>
                <c:pt idx="45">
                  <c:v>44564</c:v>
                </c:pt>
                <c:pt idx="46">
                  <c:v>44561</c:v>
                </c:pt>
                <c:pt idx="47">
                  <c:v>44560</c:v>
                </c:pt>
                <c:pt idx="48">
                  <c:v>44559</c:v>
                </c:pt>
                <c:pt idx="49">
                  <c:v>44558</c:v>
                </c:pt>
                <c:pt idx="50">
                  <c:v>44557</c:v>
                </c:pt>
                <c:pt idx="51">
                  <c:v>44554</c:v>
                </c:pt>
                <c:pt idx="52">
                  <c:v>44553</c:v>
                </c:pt>
                <c:pt idx="53">
                  <c:v>44552</c:v>
                </c:pt>
                <c:pt idx="54">
                  <c:v>44551</c:v>
                </c:pt>
                <c:pt idx="55">
                  <c:v>44550</c:v>
                </c:pt>
                <c:pt idx="56">
                  <c:v>44547</c:v>
                </c:pt>
                <c:pt idx="57">
                  <c:v>44546</c:v>
                </c:pt>
                <c:pt idx="58">
                  <c:v>44545</c:v>
                </c:pt>
                <c:pt idx="59">
                  <c:v>44544</c:v>
                </c:pt>
                <c:pt idx="60">
                  <c:v>44543</c:v>
                </c:pt>
                <c:pt idx="61">
                  <c:v>44540</c:v>
                </c:pt>
                <c:pt idx="62">
                  <c:v>44539</c:v>
                </c:pt>
                <c:pt idx="63">
                  <c:v>44538</c:v>
                </c:pt>
                <c:pt idx="64">
                  <c:v>44537</c:v>
                </c:pt>
                <c:pt idx="65">
                  <c:v>44536</c:v>
                </c:pt>
                <c:pt idx="66">
                  <c:v>44533</c:v>
                </c:pt>
                <c:pt idx="67">
                  <c:v>44532</c:v>
                </c:pt>
                <c:pt idx="68">
                  <c:v>44531</c:v>
                </c:pt>
                <c:pt idx="69">
                  <c:v>44530</c:v>
                </c:pt>
                <c:pt idx="70">
                  <c:v>44529</c:v>
                </c:pt>
                <c:pt idx="71">
                  <c:v>44526</c:v>
                </c:pt>
                <c:pt idx="72">
                  <c:v>44525</c:v>
                </c:pt>
                <c:pt idx="73">
                  <c:v>44524</c:v>
                </c:pt>
                <c:pt idx="74">
                  <c:v>44523</c:v>
                </c:pt>
                <c:pt idx="75">
                  <c:v>44522</c:v>
                </c:pt>
                <c:pt idx="76">
                  <c:v>44519</c:v>
                </c:pt>
                <c:pt idx="77">
                  <c:v>44518</c:v>
                </c:pt>
                <c:pt idx="78">
                  <c:v>44517</c:v>
                </c:pt>
                <c:pt idx="79">
                  <c:v>44516</c:v>
                </c:pt>
                <c:pt idx="80">
                  <c:v>44515</c:v>
                </c:pt>
                <c:pt idx="81">
                  <c:v>44512</c:v>
                </c:pt>
                <c:pt idx="82">
                  <c:v>44511</c:v>
                </c:pt>
                <c:pt idx="83">
                  <c:v>44510</c:v>
                </c:pt>
                <c:pt idx="84">
                  <c:v>44509</c:v>
                </c:pt>
                <c:pt idx="85">
                  <c:v>44508</c:v>
                </c:pt>
                <c:pt idx="86">
                  <c:v>44505</c:v>
                </c:pt>
                <c:pt idx="87">
                  <c:v>44504</c:v>
                </c:pt>
                <c:pt idx="88">
                  <c:v>44503</c:v>
                </c:pt>
                <c:pt idx="89">
                  <c:v>44502</c:v>
                </c:pt>
                <c:pt idx="90">
                  <c:v>44501</c:v>
                </c:pt>
                <c:pt idx="91">
                  <c:v>44498</c:v>
                </c:pt>
                <c:pt idx="92">
                  <c:v>44497</c:v>
                </c:pt>
                <c:pt idx="93">
                  <c:v>44496</c:v>
                </c:pt>
                <c:pt idx="94">
                  <c:v>44495</c:v>
                </c:pt>
                <c:pt idx="95">
                  <c:v>44494</c:v>
                </c:pt>
                <c:pt idx="96">
                  <c:v>44491</c:v>
                </c:pt>
                <c:pt idx="97">
                  <c:v>44490</c:v>
                </c:pt>
                <c:pt idx="98">
                  <c:v>44489</c:v>
                </c:pt>
                <c:pt idx="99">
                  <c:v>44488</c:v>
                </c:pt>
                <c:pt idx="100">
                  <c:v>44487</c:v>
                </c:pt>
                <c:pt idx="101">
                  <c:v>44484</c:v>
                </c:pt>
                <c:pt idx="102">
                  <c:v>44483</c:v>
                </c:pt>
                <c:pt idx="103">
                  <c:v>44482</c:v>
                </c:pt>
                <c:pt idx="104">
                  <c:v>44481</c:v>
                </c:pt>
                <c:pt idx="105">
                  <c:v>44480</c:v>
                </c:pt>
                <c:pt idx="106">
                  <c:v>44477</c:v>
                </c:pt>
                <c:pt idx="107">
                  <c:v>44476</c:v>
                </c:pt>
                <c:pt idx="108">
                  <c:v>44475</c:v>
                </c:pt>
                <c:pt idx="109">
                  <c:v>44474</c:v>
                </c:pt>
                <c:pt idx="110">
                  <c:v>44473</c:v>
                </c:pt>
                <c:pt idx="111">
                  <c:v>44470</c:v>
                </c:pt>
                <c:pt idx="112">
                  <c:v>44469</c:v>
                </c:pt>
                <c:pt idx="113">
                  <c:v>44468</c:v>
                </c:pt>
                <c:pt idx="114">
                  <c:v>44467</c:v>
                </c:pt>
                <c:pt idx="115">
                  <c:v>44466</c:v>
                </c:pt>
                <c:pt idx="116">
                  <c:v>44463</c:v>
                </c:pt>
                <c:pt idx="117">
                  <c:v>44462</c:v>
                </c:pt>
                <c:pt idx="118">
                  <c:v>44461</c:v>
                </c:pt>
                <c:pt idx="119">
                  <c:v>44460</c:v>
                </c:pt>
                <c:pt idx="120">
                  <c:v>44459</c:v>
                </c:pt>
                <c:pt idx="121">
                  <c:v>44456</c:v>
                </c:pt>
                <c:pt idx="122">
                  <c:v>44455</c:v>
                </c:pt>
                <c:pt idx="123">
                  <c:v>44454</c:v>
                </c:pt>
                <c:pt idx="124">
                  <c:v>44453</c:v>
                </c:pt>
                <c:pt idx="125">
                  <c:v>44452</c:v>
                </c:pt>
                <c:pt idx="126">
                  <c:v>44449</c:v>
                </c:pt>
                <c:pt idx="127">
                  <c:v>44448</c:v>
                </c:pt>
                <c:pt idx="128">
                  <c:v>44447</c:v>
                </c:pt>
                <c:pt idx="129">
                  <c:v>44446</c:v>
                </c:pt>
              </c:numCache>
            </c:numRef>
          </c:cat>
          <c:val>
            <c:numRef>
              <c:f>Sheet4!$C$2:$C$131</c:f>
              <c:numCache>
                <c:formatCode>General</c:formatCode>
                <c:ptCount val="130"/>
                <c:pt idx="0">
                  <c:v>4.9850000000000003</c:v>
                </c:pt>
                <c:pt idx="1">
                  <c:v>5.016</c:v>
                </c:pt>
                <c:pt idx="2">
                  <c:v>4.7220000000000004</c:v>
                </c:pt>
                <c:pt idx="3">
                  <c:v>4.7619999999999996</c:v>
                </c:pt>
                <c:pt idx="4">
                  <c:v>4.5730000000000004</c:v>
                </c:pt>
                <c:pt idx="5">
                  <c:v>4.4020000000000001</c:v>
                </c:pt>
                <c:pt idx="6">
                  <c:v>4.47</c:v>
                </c:pt>
                <c:pt idx="7">
                  <c:v>4.5679999999999996</c:v>
                </c:pt>
                <c:pt idx="8">
                  <c:v>4.6230000000000002</c:v>
                </c:pt>
                <c:pt idx="9">
                  <c:v>4.4980000000000002</c:v>
                </c:pt>
                <c:pt idx="10">
                  <c:v>4.4645000000000001</c:v>
                </c:pt>
                <c:pt idx="11">
                  <c:v>4.431</c:v>
                </c:pt>
                <c:pt idx="12">
                  <c:v>4.4859999999999998</c:v>
                </c:pt>
                <c:pt idx="13">
                  <c:v>4.7169999999999996</c:v>
                </c:pt>
                <c:pt idx="14">
                  <c:v>4.306</c:v>
                </c:pt>
                <c:pt idx="15">
                  <c:v>4.1950000000000003</c:v>
                </c:pt>
                <c:pt idx="16">
                  <c:v>3.9409999999999998</c:v>
                </c:pt>
                <c:pt idx="17">
                  <c:v>3.9590000000000001</c:v>
                </c:pt>
                <c:pt idx="18">
                  <c:v>4.0090000000000003</c:v>
                </c:pt>
                <c:pt idx="19">
                  <c:v>4.2480000000000002</c:v>
                </c:pt>
                <c:pt idx="20">
                  <c:v>4.2320000000000002</c:v>
                </c:pt>
                <c:pt idx="21">
                  <c:v>4.5720000000000001</c:v>
                </c:pt>
                <c:pt idx="22">
                  <c:v>4.8879999999999999</c:v>
                </c:pt>
                <c:pt idx="23">
                  <c:v>5.5010000000000003</c:v>
                </c:pt>
                <c:pt idx="24">
                  <c:v>4.7510000000000003</c:v>
                </c:pt>
                <c:pt idx="25">
                  <c:v>4.8739999999999997</c:v>
                </c:pt>
                <c:pt idx="26">
                  <c:v>4.6390000000000002</c:v>
                </c:pt>
                <c:pt idx="27">
                  <c:v>6.2649999999999997</c:v>
                </c:pt>
                <c:pt idx="28">
                  <c:v>4.2770000000000001</c:v>
                </c:pt>
                <c:pt idx="29">
                  <c:v>4.0529999999999999</c:v>
                </c:pt>
                <c:pt idx="30">
                  <c:v>4.0270000000000001</c:v>
                </c:pt>
                <c:pt idx="31">
                  <c:v>3.9990000000000001</c:v>
                </c:pt>
                <c:pt idx="32">
                  <c:v>3.802</c:v>
                </c:pt>
                <c:pt idx="33">
                  <c:v>4.0309999999999997</c:v>
                </c:pt>
                <c:pt idx="34">
                  <c:v>4.2830000000000004</c:v>
                </c:pt>
                <c:pt idx="35">
                  <c:v>4.2725</c:v>
                </c:pt>
                <c:pt idx="36">
                  <c:v>4.2619999999999996</c:v>
                </c:pt>
                <c:pt idx="37">
                  <c:v>4.2699999999999996</c:v>
                </c:pt>
                <c:pt idx="38">
                  <c:v>4.8570000000000002</c:v>
                </c:pt>
                <c:pt idx="39">
                  <c:v>4.2489999999999997</c:v>
                </c:pt>
                <c:pt idx="40">
                  <c:v>4.0789999999999997</c:v>
                </c:pt>
                <c:pt idx="41">
                  <c:v>3.9159999999999999</c:v>
                </c:pt>
                <c:pt idx="42">
                  <c:v>3.8119999999999998</c:v>
                </c:pt>
                <c:pt idx="43">
                  <c:v>3.8820000000000001</c:v>
                </c:pt>
                <c:pt idx="44">
                  <c:v>3.7170000000000001</c:v>
                </c:pt>
                <c:pt idx="45">
                  <c:v>3.8149999999999999</c:v>
                </c:pt>
                <c:pt idx="46">
                  <c:v>3.73</c:v>
                </c:pt>
                <c:pt idx="47">
                  <c:v>3.5609999999999999</c:v>
                </c:pt>
                <c:pt idx="48">
                  <c:v>4.024</c:v>
                </c:pt>
                <c:pt idx="49">
                  <c:v>4.0549999999999997</c:v>
                </c:pt>
                <c:pt idx="50">
                  <c:v>4.0599999999999996</c:v>
                </c:pt>
                <c:pt idx="51">
                  <c:v>3.8954999999999997</c:v>
                </c:pt>
                <c:pt idx="52">
                  <c:v>3.7309999999999999</c:v>
                </c:pt>
                <c:pt idx="53">
                  <c:v>3.976</c:v>
                </c:pt>
                <c:pt idx="54">
                  <c:v>3.8690000000000002</c:v>
                </c:pt>
                <c:pt idx="55">
                  <c:v>3.8340000000000001</c:v>
                </c:pt>
                <c:pt idx="56">
                  <c:v>3.69</c:v>
                </c:pt>
                <c:pt idx="57">
                  <c:v>3.766</c:v>
                </c:pt>
                <c:pt idx="58">
                  <c:v>3.802</c:v>
                </c:pt>
                <c:pt idx="59">
                  <c:v>3.7469999999999999</c:v>
                </c:pt>
                <c:pt idx="60">
                  <c:v>3.794</c:v>
                </c:pt>
                <c:pt idx="61">
                  <c:v>3.9249999999999998</c:v>
                </c:pt>
                <c:pt idx="62">
                  <c:v>3.8140000000000001</c:v>
                </c:pt>
                <c:pt idx="63">
                  <c:v>3.8149999999999999</c:v>
                </c:pt>
                <c:pt idx="64">
                  <c:v>3.7080000000000002</c:v>
                </c:pt>
                <c:pt idx="65">
                  <c:v>3.657</c:v>
                </c:pt>
                <c:pt idx="66">
                  <c:v>4.1319999999999997</c:v>
                </c:pt>
                <c:pt idx="67">
                  <c:v>4.056</c:v>
                </c:pt>
                <c:pt idx="68">
                  <c:v>4.258</c:v>
                </c:pt>
                <c:pt idx="69">
                  <c:v>4.5670000000000002</c:v>
                </c:pt>
                <c:pt idx="70">
                  <c:v>4.8540000000000001</c:v>
                </c:pt>
                <c:pt idx="71">
                  <c:v>5.4470000000000001</c:v>
                </c:pt>
                <c:pt idx="72">
                  <c:v>5.2575000000000003</c:v>
                </c:pt>
                <c:pt idx="73">
                  <c:v>5.0679999999999996</c:v>
                </c:pt>
                <c:pt idx="74">
                  <c:v>4.9669999999999996</c:v>
                </c:pt>
                <c:pt idx="75">
                  <c:v>4.7889999999999997</c:v>
                </c:pt>
                <c:pt idx="76">
                  <c:v>5.0650000000000004</c:v>
                </c:pt>
                <c:pt idx="77">
                  <c:v>4.9020000000000001</c:v>
                </c:pt>
                <c:pt idx="78">
                  <c:v>4.8159999999999998</c:v>
                </c:pt>
                <c:pt idx="79">
                  <c:v>5.1769999999999996</c:v>
                </c:pt>
                <c:pt idx="80">
                  <c:v>5.0170000000000003</c:v>
                </c:pt>
                <c:pt idx="81">
                  <c:v>4.7910000000000004</c:v>
                </c:pt>
                <c:pt idx="82">
                  <c:v>5.149</c:v>
                </c:pt>
                <c:pt idx="83">
                  <c:v>4.88</c:v>
                </c:pt>
                <c:pt idx="84">
                  <c:v>4.9790000000000001</c:v>
                </c:pt>
                <c:pt idx="85">
                  <c:v>5.4269999999999996</c:v>
                </c:pt>
                <c:pt idx="86">
                  <c:v>5.516</c:v>
                </c:pt>
                <c:pt idx="87">
                  <c:v>5.7160000000000002</c:v>
                </c:pt>
                <c:pt idx="88">
                  <c:v>5.67</c:v>
                </c:pt>
                <c:pt idx="89">
                  <c:v>5.5419999999999998</c:v>
                </c:pt>
                <c:pt idx="90">
                  <c:v>5.1859999999999999</c:v>
                </c:pt>
                <c:pt idx="91">
                  <c:v>5.4260000000000002</c:v>
                </c:pt>
                <c:pt idx="92">
                  <c:v>5.782</c:v>
                </c:pt>
                <c:pt idx="93">
                  <c:v>6.202</c:v>
                </c:pt>
                <c:pt idx="94">
                  <c:v>5.8819999999999997</c:v>
                </c:pt>
                <c:pt idx="95">
                  <c:v>5.8979999999999997</c:v>
                </c:pt>
                <c:pt idx="96">
                  <c:v>5.28</c:v>
                </c:pt>
                <c:pt idx="97">
                  <c:v>5.1150000000000002</c:v>
                </c:pt>
                <c:pt idx="98">
                  <c:v>5.17</c:v>
                </c:pt>
                <c:pt idx="99">
                  <c:v>5.0880000000000001</c:v>
                </c:pt>
                <c:pt idx="100">
                  <c:v>4.9889999999999999</c:v>
                </c:pt>
                <c:pt idx="101">
                  <c:v>5.41</c:v>
                </c:pt>
                <c:pt idx="102">
                  <c:v>5.6870000000000003</c:v>
                </c:pt>
                <c:pt idx="103">
                  <c:v>5.59</c:v>
                </c:pt>
                <c:pt idx="104">
                  <c:v>5.5049999999999999</c:v>
                </c:pt>
                <c:pt idx="105">
                  <c:v>5.3449999999999998</c:v>
                </c:pt>
                <c:pt idx="106">
                  <c:v>5.5650000000000004</c:v>
                </c:pt>
                <c:pt idx="107">
                  <c:v>5.6769999999999996</c:v>
                </c:pt>
                <c:pt idx="108">
                  <c:v>5.6749999999999998</c:v>
                </c:pt>
                <c:pt idx="109">
                  <c:v>6.3120000000000003</c:v>
                </c:pt>
                <c:pt idx="110">
                  <c:v>5.766</c:v>
                </c:pt>
                <c:pt idx="111">
                  <c:v>5.6189999999999998</c:v>
                </c:pt>
                <c:pt idx="112">
                  <c:v>5.867</c:v>
                </c:pt>
                <c:pt idx="113">
                  <c:v>5.4770000000000003</c:v>
                </c:pt>
                <c:pt idx="114">
                  <c:v>5.8410000000000002</c:v>
                </c:pt>
                <c:pt idx="115">
                  <c:v>5.7060000000000004</c:v>
                </c:pt>
                <c:pt idx="116">
                  <c:v>5.14</c:v>
                </c:pt>
                <c:pt idx="117">
                  <c:v>4.976</c:v>
                </c:pt>
                <c:pt idx="118">
                  <c:v>4.8049999999999997</c:v>
                </c:pt>
                <c:pt idx="119">
                  <c:v>4.8049999999999997</c:v>
                </c:pt>
                <c:pt idx="120">
                  <c:v>4.9850000000000003</c:v>
                </c:pt>
                <c:pt idx="121">
                  <c:v>5.1050000000000004</c:v>
                </c:pt>
                <c:pt idx="122">
                  <c:v>5.335</c:v>
                </c:pt>
                <c:pt idx="123">
                  <c:v>5.46</c:v>
                </c:pt>
                <c:pt idx="124">
                  <c:v>5.26</c:v>
                </c:pt>
                <c:pt idx="125">
                  <c:v>5.2309999999999999</c:v>
                </c:pt>
                <c:pt idx="126">
                  <c:v>4.9379999999999997</c:v>
                </c:pt>
                <c:pt idx="127">
                  <c:v>5.0309999999999997</c:v>
                </c:pt>
                <c:pt idx="128">
                  <c:v>4.9139999999999997</c:v>
                </c:pt>
                <c:pt idx="129">
                  <c:v>4.5679999999999996</c:v>
                </c:pt>
              </c:numCache>
            </c:numRef>
          </c:val>
          <c:smooth val="0"/>
          <c:extLst>
            <c:ext xmlns:c16="http://schemas.microsoft.com/office/drawing/2014/chart" uri="{C3380CC4-5D6E-409C-BE32-E72D297353CC}">
              <c16:uniqueId val="{00000000-56C5-D041-A0FD-8BFC38B9EAE8}"/>
            </c:ext>
          </c:extLst>
        </c:ser>
        <c:dLbls>
          <c:showLegendKey val="0"/>
          <c:showVal val="0"/>
          <c:showCatName val="0"/>
          <c:showSerName val="0"/>
          <c:showPercent val="0"/>
          <c:showBubbleSize val="0"/>
        </c:dLbls>
        <c:marker val="1"/>
        <c:smooth val="0"/>
        <c:axId val="637196592"/>
        <c:axId val="637017328"/>
      </c:lineChart>
      <c:lineChart>
        <c:grouping val="standard"/>
        <c:varyColors val="0"/>
        <c:ser>
          <c:idx val="2"/>
          <c:order val="0"/>
          <c:tx>
            <c:strRef>
              <c:f>Sheet4!$B$1</c:f>
              <c:strCache>
                <c:ptCount val="1"/>
                <c:pt idx="0">
                  <c:v>Crude Oil (CL1 Comdty - Last Price) - Second Axis</c:v>
                </c:pt>
              </c:strCache>
            </c:strRef>
          </c:tx>
          <c:spPr>
            <a:ln w="28575" cap="rnd">
              <a:solidFill>
                <a:schemeClr val="accent3"/>
              </a:solidFill>
              <a:round/>
            </a:ln>
            <a:effectLst/>
          </c:spPr>
          <c:marker>
            <c:symbol val="none"/>
          </c:marker>
          <c:cat>
            <c:numRef>
              <c:f>Sheet4!$A$2:$A$131</c:f>
              <c:numCache>
                <c:formatCode>m/d/yy</c:formatCode>
                <c:ptCount val="130"/>
                <c:pt idx="0">
                  <c:v>44627</c:v>
                </c:pt>
                <c:pt idx="1">
                  <c:v>44624</c:v>
                </c:pt>
                <c:pt idx="2">
                  <c:v>44623</c:v>
                </c:pt>
                <c:pt idx="3">
                  <c:v>44622</c:v>
                </c:pt>
                <c:pt idx="4">
                  <c:v>44621</c:v>
                </c:pt>
                <c:pt idx="5">
                  <c:v>44620</c:v>
                </c:pt>
                <c:pt idx="6">
                  <c:v>44617</c:v>
                </c:pt>
                <c:pt idx="7">
                  <c:v>44616</c:v>
                </c:pt>
                <c:pt idx="8">
                  <c:v>44615</c:v>
                </c:pt>
                <c:pt idx="9">
                  <c:v>44614</c:v>
                </c:pt>
                <c:pt idx="10">
                  <c:v>44613</c:v>
                </c:pt>
                <c:pt idx="11">
                  <c:v>44610</c:v>
                </c:pt>
                <c:pt idx="12">
                  <c:v>44609</c:v>
                </c:pt>
                <c:pt idx="13">
                  <c:v>44608</c:v>
                </c:pt>
                <c:pt idx="14">
                  <c:v>44607</c:v>
                </c:pt>
                <c:pt idx="15">
                  <c:v>44606</c:v>
                </c:pt>
                <c:pt idx="16">
                  <c:v>44603</c:v>
                </c:pt>
                <c:pt idx="17">
                  <c:v>44602</c:v>
                </c:pt>
                <c:pt idx="18">
                  <c:v>44601</c:v>
                </c:pt>
                <c:pt idx="19">
                  <c:v>44600</c:v>
                </c:pt>
                <c:pt idx="20">
                  <c:v>44599</c:v>
                </c:pt>
                <c:pt idx="21">
                  <c:v>44596</c:v>
                </c:pt>
                <c:pt idx="22">
                  <c:v>44595</c:v>
                </c:pt>
                <c:pt idx="23">
                  <c:v>44594</c:v>
                </c:pt>
                <c:pt idx="24">
                  <c:v>44593</c:v>
                </c:pt>
                <c:pt idx="25">
                  <c:v>44592</c:v>
                </c:pt>
                <c:pt idx="26">
                  <c:v>44589</c:v>
                </c:pt>
                <c:pt idx="27">
                  <c:v>44588</c:v>
                </c:pt>
                <c:pt idx="28">
                  <c:v>44587</c:v>
                </c:pt>
                <c:pt idx="29">
                  <c:v>44586</c:v>
                </c:pt>
                <c:pt idx="30">
                  <c:v>44585</c:v>
                </c:pt>
                <c:pt idx="31">
                  <c:v>44582</c:v>
                </c:pt>
                <c:pt idx="32">
                  <c:v>44581</c:v>
                </c:pt>
                <c:pt idx="33">
                  <c:v>44580</c:v>
                </c:pt>
                <c:pt idx="34">
                  <c:v>44579</c:v>
                </c:pt>
                <c:pt idx="35">
                  <c:v>44578</c:v>
                </c:pt>
                <c:pt idx="36">
                  <c:v>44575</c:v>
                </c:pt>
                <c:pt idx="37">
                  <c:v>44574</c:v>
                </c:pt>
                <c:pt idx="38">
                  <c:v>44573</c:v>
                </c:pt>
                <c:pt idx="39">
                  <c:v>44572</c:v>
                </c:pt>
                <c:pt idx="40">
                  <c:v>44571</c:v>
                </c:pt>
                <c:pt idx="41">
                  <c:v>44568</c:v>
                </c:pt>
                <c:pt idx="42">
                  <c:v>44567</c:v>
                </c:pt>
                <c:pt idx="43">
                  <c:v>44566</c:v>
                </c:pt>
                <c:pt idx="44">
                  <c:v>44565</c:v>
                </c:pt>
                <c:pt idx="45">
                  <c:v>44564</c:v>
                </c:pt>
                <c:pt idx="46">
                  <c:v>44561</c:v>
                </c:pt>
                <c:pt idx="47">
                  <c:v>44560</c:v>
                </c:pt>
                <c:pt idx="48">
                  <c:v>44559</c:v>
                </c:pt>
                <c:pt idx="49">
                  <c:v>44558</c:v>
                </c:pt>
                <c:pt idx="50">
                  <c:v>44557</c:v>
                </c:pt>
                <c:pt idx="51">
                  <c:v>44554</c:v>
                </c:pt>
                <c:pt idx="52">
                  <c:v>44553</c:v>
                </c:pt>
                <c:pt idx="53">
                  <c:v>44552</c:v>
                </c:pt>
                <c:pt idx="54">
                  <c:v>44551</c:v>
                </c:pt>
                <c:pt idx="55">
                  <c:v>44550</c:v>
                </c:pt>
                <c:pt idx="56">
                  <c:v>44547</c:v>
                </c:pt>
                <c:pt idx="57">
                  <c:v>44546</c:v>
                </c:pt>
                <c:pt idx="58">
                  <c:v>44545</c:v>
                </c:pt>
                <c:pt idx="59">
                  <c:v>44544</c:v>
                </c:pt>
                <c:pt idx="60">
                  <c:v>44543</c:v>
                </c:pt>
                <c:pt idx="61">
                  <c:v>44540</c:v>
                </c:pt>
                <c:pt idx="62">
                  <c:v>44539</c:v>
                </c:pt>
                <c:pt idx="63">
                  <c:v>44538</c:v>
                </c:pt>
                <c:pt idx="64">
                  <c:v>44537</c:v>
                </c:pt>
                <c:pt idx="65">
                  <c:v>44536</c:v>
                </c:pt>
                <c:pt idx="66">
                  <c:v>44533</c:v>
                </c:pt>
                <c:pt idx="67">
                  <c:v>44532</c:v>
                </c:pt>
                <c:pt idx="68">
                  <c:v>44531</c:v>
                </c:pt>
                <c:pt idx="69">
                  <c:v>44530</c:v>
                </c:pt>
                <c:pt idx="70">
                  <c:v>44529</c:v>
                </c:pt>
                <c:pt idx="71">
                  <c:v>44526</c:v>
                </c:pt>
                <c:pt idx="72">
                  <c:v>44525</c:v>
                </c:pt>
                <c:pt idx="73">
                  <c:v>44524</c:v>
                </c:pt>
                <c:pt idx="74">
                  <c:v>44523</c:v>
                </c:pt>
                <c:pt idx="75">
                  <c:v>44522</c:v>
                </c:pt>
                <c:pt idx="76">
                  <c:v>44519</c:v>
                </c:pt>
                <c:pt idx="77">
                  <c:v>44518</c:v>
                </c:pt>
                <c:pt idx="78">
                  <c:v>44517</c:v>
                </c:pt>
                <c:pt idx="79">
                  <c:v>44516</c:v>
                </c:pt>
                <c:pt idx="80">
                  <c:v>44515</c:v>
                </c:pt>
                <c:pt idx="81">
                  <c:v>44512</c:v>
                </c:pt>
                <c:pt idx="82">
                  <c:v>44511</c:v>
                </c:pt>
                <c:pt idx="83">
                  <c:v>44510</c:v>
                </c:pt>
                <c:pt idx="84">
                  <c:v>44509</c:v>
                </c:pt>
                <c:pt idx="85">
                  <c:v>44508</c:v>
                </c:pt>
                <c:pt idx="86">
                  <c:v>44505</c:v>
                </c:pt>
                <c:pt idx="87">
                  <c:v>44504</c:v>
                </c:pt>
                <c:pt idx="88">
                  <c:v>44503</c:v>
                </c:pt>
                <c:pt idx="89">
                  <c:v>44502</c:v>
                </c:pt>
                <c:pt idx="90">
                  <c:v>44501</c:v>
                </c:pt>
                <c:pt idx="91">
                  <c:v>44498</c:v>
                </c:pt>
                <c:pt idx="92">
                  <c:v>44497</c:v>
                </c:pt>
                <c:pt idx="93">
                  <c:v>44496</c:v>
                </c:pt>
                <c:pt idx="94">
                  <c:v>44495</c:v>
                </c:pt>
                <c:pt idx="95">
                  <c:v>44494</c:v>
                </c:pt>
                <c:pt idx="96">
                  <c:v>44491</c:v>
                </c:pt>
                <c:pt idx="97">
                  <c:v>44490</c:v>
                </c:pt>
                <c:pt idx="98">
                  <c:v>44489</c:v>
                </c:pt>
                <c:pt idx="99">
                  <c:v>44488</c:v>
                </c:pt>
                <c:pt idx="100">
                  <c:v>44487</c:v>
                </c:pt>
                <c:pt idx="101">
                  <c:v>44484</c:v>
                </c:pt>
                <c:pt idx="102">
                  <c:v>44483</c:v>
                </c:pt>
                <c:pt idx="103">
                  <c:v>44482</c:v>
                </c:pt>
                <c:pt idx="104">
                  <c:v>44481</c:v>
                </c:pt>
                <c:pt idx="105">
                  <c:v>44480</c:v>
                </c:pt>
                <c:pt idx="106">
                  <c:v>44477</c:v>
                </c:pt>
                <c:pt idx="107">
                  <c:v>44476</c:v>
                </c:pt>
                <c:pt idx="108">
                  <c:v>44475</c:v>
                </c:pt>
                <c:pt idx="109">
                  <c:v>44474</c:v>
                </c:pt>
                <c:pt idx="110">
                  <c:v>44473</c:v>
                </c:pt>
                <c:pt idx="111">
                  <c:v>44470</c:v>
                </c:pt>
                <c:pt idx="112">
                  <c:v>44469</c:v>
                </c:pt>
                <c:pt idx="113">
                  <c:v>44468</c:v>
                </c:pt>
                <c:pt idx="114">
                  <c:v>44467</c:v>
                </c:pt>
                <c:pt idx="115">
                  <c:v>44466</c:v>
                </c:pt>
                <c:pt idx="116">
                  <c:v>44463</c:v>
                </c:pt>
                <c:pt idx="117">
                  <c:v>44462</c:v>
                </c:pt>
                <c:pt idx="118">
                  <c:v>44461</c:v>
                </c:pt>
                <c:pt idx="119">
                  <c:v>44460</c:v>
                </c:pt>
                <c:pt idx="120">
                  <c:v>44459</c:v>
                </c:pt>
                <c:pt idx="121">
                  <c:v>44456</c:v>
                </c:pt>
                <c:pt idx="122">
                  <c:v>44455</c:v>
                </c:pt>
                <c:pt idx="123">
                  <c:v>44454</c:v>
                </c:pt>
                <c:pt idx="124">
                  <c:v>44453</c:v>
                </c:pt>
                <c:pt idx="125">
                  <c:v>44452</c:v>
                </c:pt>
                <c:pt idx="126">
                  <c:v>44449</c:v>
                </c:pt>
                <c:pt idx="127">
                  <c:v>44448</c:v>
                </c:pt>
                <c:pt idx="128">
                  <c:v>44447</c:v>
                </c:pt>
                <c:pt idx="129">
                  <c:v>44446</c:v>
                </c:pt>
              </c:numCache>
            </c:numRef>
          </c:cat>
          <c:val>
            <c:numRef>
              <c:f>Sheet4!$B$2:$B$131</c:f>
              <c:numCache>
                <c:formatCode>General</c:formatCode>
                <c:ptCount val="130"/>
                <c:pt idx="0">
                  <c:v>116.67</c:v>
                </c:pt>
                <c:pt idx="1">
                  <c:v>115.68</c:v>
                </c:pt>
                <c:pt idx="2">
                  <c:v>107.67</c:v>
                </c:pt>
                <c:pt idx="3">
                  <c:v>110.6</c:v>
                </c:pt>
                <c:pt idx="4">
                  <c:v>103.41</c:v>
                </c:pt>
                <c:pt idx="5">
                  <c:v>95.72</c:v>
                </c:pt>
                <c:pt idx="6">
                  <c:v>91.59</c:v>
                </c:pt>
                <c:pt idx="7">
                  <c:v>92.81</c:v>
                </c:pt>
                <c:pt idx="8">
                  <c:v>92.1</c:v>
                </c:pt>
                <c:pt idx="9">
                  <c:v>92.35</c:v>
                </c:pt>
                <c:pt idx="10">
                  <c:v>91.71</c:v>
                </c:pt>
                <c:pt idx="11">
                  <c:v>91.07</c:v>
                </c:pt>
                <c:pt idx="12">
                  <c:v>91.76</c:v>
                </c:pt>
                <c:pt idx="13">
                  <c:v>93.66</c:v>
                </c:pt>
                <c:pt idx="14">
                  <c:v>92.07</c:v>
                </c:pt>
                <c:pt idx="15">
                  <c:v>95.46</c:v>
                </c:pt>
                <c:pt idx="16">
                  <c:v>93.1</c:v>
                </c:pt>
                <c:pt idx="17">
                  <c:v>89.88</c:v>
                </c:pt>
                <c:pt idx="18">
                  <c:v>89.66</c:v>
                </c:pt>
                <c:pt idx="19">
                  <c:v>89.36</c:v>
                </c:pt>
                <c:pt idx="20">
                  <c:v>91.32</c:v>
                </c:pt>
                <c:pt idx="21">
                  <c:v>92.31</c:v>
                </c:pt>
                <c:pt idx="22">
                  <c:v>90.27</c:v>
                </c:pt>
                <c:pt idx="23">
                  <c:v>88.26</c:v>
                </c:pt>
                <c:pt idx="24">
                  <c:v>88.2</c:v>
                </c:pt>
                <c:pt idx="25">
                  <c:v>88.15</c:v>
                </c:pt>
                <c:pt idx="26">
                  <c:v>86.82</c:v>
                </c:pt>
                <c:pt idx="27">
                  <c:v>86.61</c:v>
                </c:pt>
                <c:pt idx="28">
                  <c:v>87.35</c:v>
                </c:pt>
                <c:pt idx="29">
                  <c:v>85.6</c:v>
                </c:pt>
                <c:pt idx="30">
                  <c:v>83.31</c:v>
                </c:pt>
                <c:pt idx="31">
                  <c:v>85.14</c:v>
                </c:pt>
                <c:pt idx="32">
                  <c:v>86.9</c:v>
                </c:pt>
                <c:pt idx="33">
                  <c:v>86.96</c:v>
                </c:pt>
                <c:pt idx="34">
                  <c:v>85.43</c:v>
                </c:pt>
                <c:pt idx="35">
                  <c:v>84.625</c:v>
                </c:pt>
                <c:pt idx="36">
                  <c:v>83.82</c:v>
                </c:pt>
                <c:pt idx="37">
                  <c:v>82.12</c:v>
                </c:pt>
                <c:pt idx="38">
                  <c:v>82.64</c:v>
                </c:pt>
                <c:pt idx="39">
                  <c:v>81.22</c:v>
                </c:pt>
                <c:pt idx="40">
                  <c:v>78.23</c:v>
                </c:pt>
                <c:pt idx="41">
                  <c:v>78.900000000000006</c:v>
                </c:pt>
                <c:pt idx="42">
                  <c:v>79.459999999999994</c:v>
                </c:pt>
                <c:pt idx="43">
                  <c:v>77.849999999999994</c:v>
                </c:pt>
                <c:pt idx="44">
                  <c:v>76.989999999999995</c:v>
                </c:pt>
                <c:pt idx="45">
                  <c:v>76.08</c:v>
                </c:pt>
                <c:pt idx="46">
                  <c:v>75.209999999999994</c:v>
                </c:pt>
                <c:pt idx="47">
                  <c:v>76.989999999999995</c:v>
                </c:pt>
                <c:pt idx="48">
                  <c:v>76.56</c:v>
                </c:pt>
                <c:pt idx="49">
                  <c:v>75.98</c:v>
                </c:pt>
                <c:pt idx="50">
                  <c:v>75.569999999999993</c:v>
                </c:pt>
                <c:pt idx="51">
                  <c:v>74.680000000000007</c:v>
                </c:pt>
                <c:pt idx="52">
                  <c:v>73.790000000000006</c:v>
                </c:pt>
                <c:pt idx="53">
                  <c:v>72.760000000000005</c:v>
                </c:pt>
                <c:pt idx="54">
                  <c:v>71.12</c:v>
                </c:pt>
                <c:pt idx="55">
                  <c:v>68.23</c:v>
                </c:pt>
                <c:pt idx="56">
                  <c:v>70.86</c:v>
                </c:pt>
                <c:pt idx="57">
                  <c:v>72.38</c:v>
                </c:pt>
                <c:pt idx="58">
                  <c:v>70.87</c:v>
                </c:pt>
                <c:pt idx="59">
                  <c:v>70.73</c:v>
                </c:pt>
                <c:pt idx="60">
                  <c:v>71.290000000000006</c:v>
                </c:pt>
                <c:pt idx="61">
                  <c:v>71.67</c:v>
                </c:pt>
                <c:pt idx="62">
                  <c:v>70.94</c:v>
                </c:pt>
                <c:pt idx="63">
                  <c:v>72.36</c:v>
                </c:pt>
                <c:pt idx="64">
                  <c:v>72.05</c:v>
                </c:pt>
                <c:pt idx="65">
                  <c:v>69.489999999999995</c:v>
                </c:pt>
                <c:pt idx="66">
                  <c:v>66.260000000000005</c:v>
                </c:pt>
                <c:pt idx="67">
                  <c:v>66.5</c:v>
                </c:pt>
                <c:pt idx="68">
                  <c:v>65.569999999999993</c:v>
                </c:pt>
                <c:pt idx="69">
                  <c:v>66.180000000000007</c:v>
                </c:pt>
                <c:pt idx="70">
                  <c:v>69.95</c:v>
                </c:pt>
                <c:pt idx="71">
                  <c:v>68.150000000000006</c:v>
                </c:pt>
                <c:pt idx="72">
                  <c:v>73.27000000000001</c:v>
                </c:pt>
                <c:pt idx="73">
                  <c:v>78.39</c:v>
                </c:pt>
                <c:pt idx="74">
                  <c:v>78.5</c:v>
                </c:pt>
                <c:pt idx="75">
                  <c:v>76.75</c:v>
                </c:pt>
                <c:pt idx="76">
                  <c:v>76.099999999999994</c:v>
                </c:pt>
                <c:pt idx="77">
                  <c:v>79.010000000000005</c:v>
                </c:pt>
                <c:pt idx="78">
                  <c:v>78.36</c:v>
                </c:pt>
                <c:pt idx="79">
                  <c:v>80.760000000000005</c:v>
                </c:pt>
                <c:pt idx="80">
                  <c:v>80.88</c:v>
                </c:pt>
                <c:pt idx="81">
                  <c:v>80.790000000000006</c:v>
                </c:pt>
                <c:pt idx="82">
                  <c:v>81.59</c:v>
                </c:pt>
                <c:pt idx="83">
                  <c:v>81.34</c:v>
                </c:pt>
                <c:pt idx="84">
                  <c:v>84.15</c:v>
                </c:pt>
                <c:pt idx="85">
                  <c:v>81.93</c:v>
                </c:pt>
                <c:pt idx="86">
                  <c:v>81.27</c:v>
                </c:pt>
                <c:pt idx="87">
                  <c:v>78.81</c:v>
                </c:pt>
                <c:pt idx="88">
                  <c:v>80.86</c:v>
                </c:pt>
                <c:pt idx="89">
                  <c:v>83.91</c:v>
                </c:pt>
                <c:pt idx="90">
                  <c:v>84.05</c:v>
                </c:pt>
                <c:pt idx="91">
                  <c:v>83.57</c:v>
                </c:pt>
                <c:pt idx="92">
                  <c:v>82.81</c:v>
                </c:pt>
                <c:pt idx="93">
                  <c:v>82.66</c:v>
                </c:pt>
                <c:pt idx="94">
                  <c:v>84.65</c:v>
                </c:pt>
                <c:pt idx="95">
                  <c:v>83.76</c:v>
                </c:pt>
                <c:pt idx="96">
                  <c:v>83.76</c:v>
                </c:pt>
                <c:pt idx="97">
                  <c:v>82.5</c:v>
                </c:pt>
                <c:pt idx="98">
                  <c:v>83.87</c:v>
                </c:pt>
                <c:pt idx="99">
                  <c:v>82.96</c:v>
                </c:pt>
                <c:pt idx="100">
                  <c:v>82.44</c:v>
                </c:pt>
                <c:pt idx="101">
                  <c:v>82.28</c:v>
                </c:pt>
                <c:pt idx="102">
                  <c:v>81.31</c:v>
                </c:pt>
                <c:pt idx="103">
                  <c:v>80.44</c:v>
                </c:pt>
                <c:pt idx="104">
                  <c:v>80.64</c:v>
                </c:pt>
                <c:pt idx="105">
                  <c:v>80.52</c:v>
                </c:pt>
                <c:pt idx="106">
                  <c:v>79.349999999999994</c:v>
                </c:pt>
                <c:pt idx="107">
                  <c:v>78.3</c:v>
                </c:pt>
                <c:pt idx="108">
                  <c:v>77.430000000000007</c:v>
                </c:pt>
                <c:pt idx="109">
                  <c:v>78.930000000000007</c:v>
                </c:pt>
                <c:pt idx="110">
                  <c:v>77.62</c:v>
                </c:pt>
                <c:pt idx="111">
                  <c:v>75.88</c:v>
                </c:pt>
                <c:pt idx="112">
                  <c:v>75.03</c:v>
                </c:pt>
                <c:pt idx="113">
                  <c:v>74.83</c:v>
                </c:pt>
                <c:pt idx="114">
                  <c:v>75.290000000000006</c:v>
                </c:pt>
                <c:pt idx="115">
                  <c:v>75.45</c:v>
                </c:pt>
                <c:pt idx="116">
                  <c:v>73.98</c:v>
                </c:pt>
                <c:pt idx="117">
                  <c:v>73.3</c:v>
                </c:pt>
                <c:pt idx="118">
                  <c:v>72.23</c:v>
                </c:pt>
                <c:pt idx="119">
                  <c:v>70.56</c:v>
                </c:pt>
                <c:pt idx="120">
                  <c:v>70.290000000000006</c:v>
                </c:pt>
                <c:pt idx="121">
                  <c:v>71.97</c:v>
                </c:pt>
                <c:pt idx="122">
                  <c:v>72.61</c:v>
                </c:pt>
                <c:pt idx="123">
                  <c:v>72.61</c:v>
                </c:pt>
                <c:pt idx="124">
                  <c:v>70.459999999999994</c:v>
                </c:pt>
                <c:pt idx="125">
                  <c:v>70.45</c:v>
                </c:pt>
                <c:pt idx="126">
                  <c:v>69.72</c:v>
                </c:pt>
                <c:pt idx="127">
                  <c:v>68.14</c:v>
                </c:pt>
                <c:pt idx="128">
                  <c:v>69.3</c:v>
                </c:pt>
                <c:pt idx="129">
                  <c:v>68.349999999999994</c:v>
                </c:pt>
              </c:numCache>
            </c:numRef>
          </c:val>
          <c:smooth val="0"/>
          <c:extLst>
            <c:ext xmlns:c16="http://schemas.microsoft.com/office/drawing/2014/chart" uri="{C3380CC4-5D6E-409C-BE32-E72D297353CC}">
              <c16:uniqueId val="{00000001-56C5-D041-A0FD-8BFC38B9EAE8}"/>
            </c:ext>
          </c:extLst>
        </c:ser>
        <c:dLbls>
          <c:showLegendKey val="0"/>
          <c:showVal val="0"/>
          <c:showCatName val="0"/>
          <c:showSerName val="0"/>
          <c:showPercent val="0"/>
          <c:showBubbleSize val="0"/>
        </c:dLbls>
        <c:marker val="1"/>
        <c:smooth val="0"/>
        <c:axId val="768711520"/>
        <c:axId val="769060800"/>
      </c:lineChart>
      <c:dateAx>
        <c:axId val="637196592"/>
        <c:scaling>
          <c:orientation val="minMax"/>
          <c:max val="44630"/>
        </c:scaling>
        <c:delete val="0"/>
        <c:axPos val="b"/>
        <c:numFmt formatCode="m/d/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7017328"/>
        <c:crosses val="autoZero"/>
        <c:auto val="1"/>
        <c:lblOffset val="100"/>
        <c:baseTimeUnit val="days"/>
      </c:dateAx>
      <c:valAx>
        <c:axId val="6370173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7196592"/>
        <c:crosses val="autoZero"/>
        <c:crossBetween val="between"/>
      </c:valAx>
      <c:valAx>
        <c:axId val="769060800"/>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8711520"/>
        <c:crosses val="max"/>
        <c:crossBetween val="between"/>
      </c:valAx>
      <c:dateAx>
        <c:axId val="768711520"/>
        <c:scaling>
          <c:orientation val="minMax"/>
        </c:scaling>
        <c:delete val="1"/>
        <c:axPos val="b"/>
        <c:numFmt formatCode="m/d/yy" sourceLinked="1"/>
        <c:majorTickMark val="out"/>
        <c:minorTickMark val="none"/>
        <c:tickLblPos val="nextTo"/>
        <c:crossAx val="769060800"/>
        <c:crosses val="autoZero"/>
        <c:auto val="1"/>
        <c:lblOffset val="100"/>
        <c:baseTimeUnit val="days"/>
        <c:majorUnit val="1"/>
        <c:minorUnit val="1"/>
      </c:dateAx>
      <c:spPr>
        <a:noFill/>
        <a:ln>
          <a:noFill/>
        </a:ln>
        <a:effectLst/>
      </c:spPr>
    </c:plotArea>
    <c:legend>
      <c:legendPos val="b"/>
      <c:layout>
        <c:manualLayout>
          <c:xMode val="edge"/>
          <c:yMode val="edge"/>
          <c:x val="1.4601755568765518E-2"/>
          <c:y val="0.68444323558434328"/>
          <c:w val="0.89830534408030738"/>
          <c:h val="4.326953361599030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000" dirty="0">
                <a:latin typeface="Arial" panose="020B0604020202020204" pitchFamily="34" charset="0"/>
                <a:ea typeface="Roboto" panose="02000000000000000000" pitchFamily="2" charset="0"/>
                <a:cs typeface="Arial" panose="020B0604020202020204" pitchFamily="34" charset="0"/>
              </a:rPr>
              <a:t>Debt</a:t>
            </a:r>
            <a:r>
              <a:rPr lang="en-US" sz="2000" baseline="0" dirty="0">
                <a:latin typeface="Arial" panose="020B0604020202020204" pitchFamily="34" charset="0"/>
                <a:ea typeface="Roboto" panose="02000000000000000000" pitchFamily="2" charset="0"/>
                <a:cs typeface="Arial" panose="020B0604020202020204" pitchFamily="34" charset="0"/>
              </a:rPr>
              <a:t> Maturity Profile - Africa Market Access Countries </a:t>
            </a:r>
          </a:p>
          <a:p>
            <a:pPr>
              <a:defRPr sz="20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000" baseline="0" dirty="0">
                <a:latin typeface="Arial" panose="020B0604020202020204" pitchFamily="34" charset="0"/>
                <a:ea typeface="Roboto" panose="02000000000000000000" pitchFamily="2" charset="0"/>
                <a:cs typeface="Arial" panose="020B0604020202020204" pitchFamily="34" charset="0"/>
              </a:rPr>
              <a:t>Portfolio, Bilateral and Concessional Loans (Principle and Interest)</a:t>
            </a:r>
          </a:p>
        </c:rich>
      </c:tx>
      <c:layout>
        <c:manualLayout>
          <c:xMode val="edge"/>
          <c:yMode val="edge"/>
          <c:x val="0.19159958338107941"/>
          <c:y val="3.0335402670096014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6.9382131614212875E-2"/>
          <c:y val="1.908256715079799E-2"/>
          <c:w val="0.91548239249550001"/>
          <c:h val="0.74699305562528928"/>
        </c:manualLayout>
      </c:layout>
      <c:barChart>
        <c:barDir val="col"/>
        <c:grouping val="stacked"/>
        <c:varyColors val="0"/>
        <c:ser>
          <c:idx val="0"/>
          <c:order val="0"/>
          <c:tx>
            <c:strRef>
              <c:f>Total!$B$1</c:f>
              <c:strCache>
                <c:ptCount val="1"/>
                <c:pt idx="0">
                  <c:v>Namibia</c:v>
                </c:pt>
              </c:strCache>
            </c:strRef>
          </c:tx>
          <c:spPr>
            <a:solidFill>
              <a:schemeClr val="accent1"/>
            </a:solidFill>
            <a:ln>
              <a:noFill/>
            </a:ln>
            <a:effectLst/>
          </c:spPr>
          <c:invertIfNegative val="0"/>
          <c:cat>
            <c:numRef>
              <c:f>Total!$A$2:$A$42</c:f>
              <c:numCache>
                <c:formatCode>General</c:formatCode>
                <c:ptCount val="41"/>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pt idx="29">
                  <c:v>2051</c:v>
                </c:pt>
                <c:pt idx="30">
                  <c:v>2052</c:v>
                </c:pt>
                <c:pt idx="31">
                  <c:v>2053</c:v>
                </c:pt>
                <c:pt idx="32">
                  <c:v>2054</c:v>
                </c:pt>
                <c:pt idx="33">
                  <c:v>2055</c:v>
                </c:pt>
                <c:pt idx="34">
                  <c:v>2056</c:v>
                </c:pt>
                <c:pt idx="35">
                  <c:v>2057</c:v>
                </c:pt>
                <c:pt idx="36">
                  <c:v>2058</c:v>
                </c:pt>
                <c:pt idx="37">
                  <c:v>2059</c:v>
                </c:pt>
                <c:pt idx="38">
                  <c:v>2060</c:v>
                </c:pt>
                <c:pt idx="39">
                  <c:v>2061</c:v>
                </c:pt>
                <c:pt idx="40">
                  <c:v>2062</c:v>
                </c:pt>
              </c:numCache>
            </c:numRef>
          </c:cat>
          <c:val>
            <c:numRef>
              <c:f>Total!$B$2:$B$42</c:f>
              <c:numCache>
                <c:formatCode>General</c:formatCode>
                <c:ptCount val="41"/>
                <c:pt idx="0">
                  <c:v>42506225.740000002</c:v>
                </c:pt>
                <c:pt idx="1">
                  <c:v>46818394.579999998</c:v>
                </c:pt>
                <c:pt idx="2">
                  <c:v>46553200.340000004</c:v>
                </c:pt>
                <c:pt idx="3">
                  <c:v>795761761.29999995</c:v>
                </c:pt>
                <c:pt idx="4">
                  <c:v>265480152.5</c:v>
                </c:pt>
                <c:pt idx="5">
                  <c:v>226500000</c:v>
                </c:pt>
              </c:numCache>
            </c:numRef>
          </c:val>
          <c:extLst>
            <c:ext xmlns:c16="http://schemas.microsoft.com/office/drawing/2014/chart" uri="{C3380CC4-5D6E-409C-BE32-E72D297353CC}">
              <c16:uniqueId val="{00000000-FCCA-CA47-AADF-C25B8CBD994D}"/>
            </c:ext>
          </c:extLst>
        </c:ser>
        <c:ser>
          <c:idx val="1"/>
          <c:order val="1"/>
          <c:tx>
            <c:strRef>
              <c:f>Total!$C$1</c:f>
              <c:strCache>
                <c:ptCount val="1"/>
                <c:pt idx="0">
                  <c:v>Zambia</c:v>
                </c:pt>
              </c:strCache>
            </c:strRef>
          </c:tx>
          <c:spPr>
            <a:solidFill>
              <a:schemeClr val="accent2"/>
            </a:solidFill>
            <a:ln>
              <a:noFill/>
            </a:ln>
            <a:effectLst/>
          </c:spPr>
          <c:invertIfNegative val="0"/>
          <c:cat>
            <c:numRef>
              <c:f>Total!$A$2:$A$42</c:f>
              <c:numCache>
                <c:formatCode>General</c:formatCode>
                <c:ptCount val="41"/>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pt idx="29">
                  <c:v>2051</c:v>
                </c:pt>
                <c:pt idx="30">
                  <c:v>2052</c:v>
                </c:pt>
                <c:pt idx="31">
                  <c:v>2053</c:v>
                </c:pt>
                <c:pt idx="32">
                  <c:v>2054</c:v>
                </c:pt>
                <c:pt idx="33">
                  <c:v>2055</c:v>
                </c:pt>
                <c:pt idx="34">
                  <c:v>2056</c:v>
                </c:pt>
                <c:pt idx="35">
                  <c:v>2057</c:v>
                </c:pt>
                <c:pt idx="36">
                  <c:v>2058</c:v>
                </c:pt>
                <c:pt idx="37">
                  <c:v>2059</c:v>
                </c:pt>
                <c:pt idx="38">
                  <c:v>2060</c:v>
                </c:pt>
                <c:pt idx="39">
                  <c:v>2061</c:v>
                </c:pt>
                <c:pt idx="40">
                  <c:v>2062</c:v>
                </c:pt>
              </c:numCache>
            </c:numRef>
          </c:cat>
          <c:val>
            <c:numRef>
              <c:f>Total!$C$2:$C$42</c:f>
              <c:numCache>
                <c:formatCode>General</c:formatCode>
                <c:ptCount val="41"/>
                <c:pt idx="0">
                  <c:v>909835526.79999995</c:v>
                </c:pt>
                <c:pt idx="1">
                  <c:v>207776968.59999999</c:v>
                </c:pt>
                <c:pt idx="2">
                  <c:v>1165127797</c:v>
                </c:pt>
                <c:pt idx="3">
                  <c:v>538216064.10000002</c:v>
                </c:pt>
                <c:pt idx="4">
                  <c:v>500280258.80000001</c:v>
                </c:pt>
                <c:pt idx="5">
                  <c:v>462929090.89999998</c:v>
                </c:pt>
                <c:pt idx="6">
                  <c:v>9030416.3599999994</c:v>
                </c:pt>
                <c:pt idx="7">
                  <c:v>9135389.0800000001</c:v>
                </c:pt>
                <c:pt idx="8">
                  <c:v>9227930.8200000003</c:v>
                </c:pt>
                <c:pt idx="9">
                  <c:v>391134524.69999999</c:v>
                </c:pt>
                <c:pt idx="10">
                  <c:v>9719645.1400000006</c:v>
                </c:pt>
                <c:pt idx="11">
                  <c:v>9903347.4000000004</c:v>
                </c:pt>
                <c:pt idx="12">
                  <c:v>9867435.6799999997</c:v>
                </c:pt>
                <c:pt idx="13">
                  <c:v>9874341.7799999993</c:v>
                </c:pt>
                <c:pt idx="14">
                  <c:v>20182353.84</c:v>
                </c:pt>
                <c:pt idx="15">
                  <c:v>35346801.020000003</c:v>
                </c:pt>
                <c:pt idx="16">
                  <c:v>8929587.3000000007</c:v>
                </c:pt>
                <c:pt idx="17">
                  <c:v>28791530.899999999</c:v>
                </c:pt>
                <c:pt idx="18">
                  <c:v>59422846.840000004</c:v>
                </c:pt>
                <c:pt idx="19">
                  <c:v>35008402.119999997</c:v>
                </c:pt>
                <c:pt idx="20">
                  <c:v>28214180.940000001</c:v>
                </c:pt>
                <c:pt idx="21">
                  <c:v>61776445.719999999</c:v>
                </c:pt>
                <c:pt idx="22">
                  <c:v>61062354.979999997</c:v>
                </c:pt>
                <c:pt idx="23">
                  <c:v>42479421.100000001</c:v>
                </c:pt>
                <c:pt idx="24">
                  <c:v>243831635.5</c:v>
                </c:pt>
                <c:pt idx="25">
                  <c:v>780389.3</c:v>
                </c:pt>
                <c:pt idx="26">
                  <c:v>31889607.359999999</c:v>
                </c:pt>
                <c:pt idx="27">
                  <c:v>89326429.730000004</c:v>
                </c:pt>
                <c:pt idx="28">
                  <c:v>81640625.519999996</c:v>
                </c:pt>
                <c:pt idx="29">
                  <c:v>135603776.30000001</c:v>
                </c:pt>
                <c:pt idx="30">
                  <c:v>103836420.7</c:v>
                </c:pt>
                <c:pt idx="31">
                  <c:v>817342500</c:v>
                </c:pt>
                <c:pt idx="38">
                  <c:v>0</c:v>
                </c:pt>
              </c:numCache>
            </c:numRef>
          </c:val>
          <c:extLst>
            <c:ext xmlns:c16="http://schemas.microsoft.com/office/drawing/2014/chart" uri="{C3380CC4-5D6E-409C-BE32-E72D297353CC}">
              <c16:uniqueId val="{00000001-FCCA-CA47-AADF-C25B8CBD994D}"/>
            </c:ext>
          </c:extLst>
        </c:ser>
        <c:ser>
          <c:idx val="2"/>
          <c:order val="2"/>
          <c:tx>
            <c:strRef>
              <c:f>Total!$D$1</c:f>
              <c:strCache>
                <c:ptCount val="1"/>
                <c:pt idx="0">
                  <c:v>Tunisia</c:v>
                </c:pt>
              </c:strCache>
            </c:strRef>
          </c:tx>
          <c:spPr>
            <a:solidFill>
              <a:schemeClr val="accent3"/>
            </a:solidFill>
            <a:ln>
              <a:noFill/>
            </a:ln>
            <a:effectLst/>
          </c:spPr>
          <c:invertIfNegative val="0"/>
          <c:cat>
            <c:numRef>
              <c:f>Total!$A$2:$A$42</c:f>
              <c:numCache>
                <c:formatCode>General</c:formatCode>
                <c:ptCount val="41"/>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pt idx="29">
                  <c:v>2051</c:v>
                </c:pt>
                <c:pt idx="30">
                  <c:v>2052</c:v>
                </c:pt>
                <c:pt idx="31">
                  <c:v>2053</c:v>
                </c:pt>
                <c:pt idx="32">
                  <c:v>2054</c:v>
                </c:pt>
                <c:pt idx="33">
                  <c:v>2055</c:v>
                </c:pt>
                <c:pt idx="34">
                  <c:v>2056</c:v>
                </c:pt>
                <c:pt idx="35">
                  <c:v>2057</c:v>
                </c:pt>
                <c:pt idx="36">
                  <c:v>2058</c:v>
                </c:pt>
                <c:pt idx="37">
                  <c:v>2059</c:v>
                </c:pt>
                <c:pt idx="38">
                  <c:v>2060</c:v>
                </c:pt>
                <c:pt idx="39">
                  <c:v>2061</c:v>
                </c:pt>
                <c:pt idx="40">
                  <c:v>2062</c:v>
                </c:pt>
              </c:numCache>
            </c:numRef>
          </c:cat>
          <c:val>
            <c:numRef>
              <c:f>Total!$D$2:$D$42</c:f>
              <c:numCache>
                <c:formatCode>General</c:formatCode>
                <c:ptCount val="41"/>
                <c:pt idx="0">
                  <c:v>666482711</c:v>
                </c:pt>
                <c:pt idx="1">
                  <c:v>1197253325</c:v>
                </c:pt>
                <c:pt idx="2">
                  <c:v>1750350451</c:v>
                </c:pt>
                <c:pt idx="3">
                  <c:v>2019419176</c:v>
                </c:pt>
                <c:pt idx="4">
                  <c:v>989708495.79999995</c:v>
                </c:pt>
                <c:pt idx="5">
                  <c:v>529553612.60000002</c:v>
                </c:pt>
                <c:pt idx="6">
                  <c:v>149554579.30000001</c:v>
                </c:pt>
                <c:pt idx="7">
                  <c:v>223135343.19999999</c:v>
                </c:pt>
                <c:pt idx="8">
                  <c:v>2124644059</c:v>
                </c:pt>
                <c:pt idx="9">
                  <c:v>229842041.80000001</c:v>
                </c:pt>
                <c:pt idx="10">
                  <c:v>76430933.799999997</c:v>
                </c:pt>
                <c:pt idx="11">
                  <c:v>307478250.5</c:v>
                </c:pt>
                <c:pt idx="12">
                  <c:v>115300909.8</c:v>
                </c:pt>
                <c:pt idx="13">
                  <c:v>74627692</c:v>
                </c:pt>
                <c:pt idx="14">
                  <c:v>78041615.900000006</c:v>
                </c:pt>
                <c:pt idx="15">
                  <c:v>70141928.599999994</c:v>
                </c:pt>
                <c:pt idx="16">
                  <c:v>70656550.200000003</c:v>
                </c:pt>
                <c:pt idx="17">
                  <c:v>281806844.60000002</c:v>
                </c:pt>
                <c:pt idx="18">
                  <c:v>162624753.19999999</c:v>
                </c:pt>
                <c:pt idx="19">
                  <c:v>489777808.69999999</c:v>
                </c:pt>
                <c:pt idx="20">
                  <c:v>38975317.5</c:v>
                </c:pt>
                <c:pt idx="21">
                  <c:v>42731180.799999997</c:v>
                </c:pt>
                <c:pt idx="22">
                  <c:v>200825980.40000001</c:v>
                </c:pt>
                <c:pt idx="23">
                  <c:v>524976259.5</c:v>
                </c:pt>
                <c:pt idx="24">
                  <c:v>601820826.89999998</c:v>
                </c:pt>
                <c:pt idx="25">
                  <c:v>4854901</c:v>
                </c:pt>
                <c:pt idx="26">
                  <c:v>8316368</c:v>
                </c:pt>
                <c:pt idx="27">
                  <c:v>611955897.29999995</c:v>
                </c:pt>
                <c:pt idx="28">
                  <c:v>172630990</c:v>
                </c:pt>
                <c:pt idx="29">
                  <c:v>2252288989</c:v>
                </c:pt>
              </c:numCache>
            </c:numRef>
          </c:val>
          <c:extLst>
            <c:ext xmlns:c16="http://schemas.microsoft.com/office/drawing/2014/chart" uri="{C3380CC4-5D6E-409C-BE32-E72D297353CC}">
              <c16:uniqueId val="{00000002-FCCA-CA47-AADF-C25B8CBD994D}"/>
            </c:ext>
          </c:extLst>
        </c:ser>
        <c:ser>
          <c:idx val="3"/>
          <c:order val="3"/>
          <c:tx>
            <c:strRef>
              <c:f>Total!$E$1</c:f>
              <c:strCache>
                <c:ptCount val="1"/>
                <c:pt idx="0">
                  <c:v>South Africa</c:v>
                </c:pt>
              </c:strCache>
            </c:strRef>
          </c:tx>
          <c:spPr>
            <a:solidFill>
              <a:schemeClr val="accent4"/>
            </a:solidFill>
            <a:ln>
              <a:noFill/>
            </a:ln>
            <a:effectLst/>
          </c:spPr>
          <c:invertIfNegative val="0"/>
          <c:cat>
            <c:numRef>
              <c:f>Total!$A$2:$A$42</c:f>
              <c:numCache>
                <c:formatCode>General</c:formatCode>
                <c:ptCount val="41"/>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pt idx="29">
                  <c:v>2051</c:v>
                </c:pt>
                <c:pt idx="30">
                  <c:v>2052</c:v>
                </c:pt>
                <c:pt idx="31">
                  <c:v>2053</c:v>
                </c:pt>
                <c:pt idx="32">
                  <c:v>2054</c:v>
                </c:pt>
                <c:pt idx="33">
                  <c:v>2055</c:v>
                </c:pt>
                <c:pt idx="34">
                  <c:v>2056</c:v>
                </c:pt>
                <c:pt idx="35">
                  <c:v>2057</c:v>
                </c:pt>
                <c:pt idx="36">
                  <c:v>2058</c:v>
                </c:pt>
                <c:pt idx="37">
                  <c:v>2059</c:v>
                </c:pt>
                <c:pt idx="38">
                  <c:v>2060</c:v>
                </c:pt>
                <c:pt idx="39">
                  <c:v>2061</c:v>
                </c:pt>
                <c:pt idx="40">
                  <c:v>2062</c:v>
                </c:pt>
              </c:numCache>
            </c:numRef>
          </c:cat>
          <c:val>
            <c:numRef>
              <c:f>Total!$E$2:$E$42</c:f>
              <c:numCache>
                <c:formatCode>General</c:formatCode>
                <c:ptCount val="41"/>
                <c:pt idx="0">
                  <c:v>1954927605</c:v>
                </c:pt>
                <c:pt idx="1">
                  <c:v>1157858923</c:v>
                </c:pt>
                <c:pt idx="2">
                  <c:v>2624422345</c:v>
                </c:pt>
                <c:pt idx="3">
                  <c:v>7266375435</c:v>
                </c:pt>
                <c:pt idx="4">
                  <c:v>2626555156</c:v>
                </c:pt>
                <c:pt idx="5">
                  <c:v>2211566098</c:v>
                </c:pt>
                <c:pt idx="6">
                  <c:v>2811934522</c:v>
                </c:pt>
                <c:pt idx="7">
                  <c:v>2625348522</c:v>
                </c:pt>
                <c:pt idx="8">
                  <c:v>1887229946</c:v>
                </c:pt>
                <c:pt idx="9">
                  <c:v>446111369.10000002</c:v>
                </c:pt>
                <c:pt idx="10">
                  <c:v>446134851.69999999</c:v>
                </c:pt>
                <c:pt idx="11">
                  <c:v>446135745.80000001</c:v>
                </c:pt>
                <c:pt idx="12">
                  <c:v>446132639.89999998</c:v>
                </c:pt>
                <c:pt idx="13">
                  <c:v>446135745.80000001</c:v>
                </c:pt>
                <c:pt idx="14">
                  <c:v>446134639.89999998</c:v>
                </c:pt>
                <c:pt idx="15">
                  <c:v>446121898.60000002</c:v>
                </c:pt>
                <c:pt idx="16">
                  <c:v>446119898.60000002</c:v>
                </c:pt>
                <c:pt idx="17">
                  <c:v>446119792.69999999</c:v>
                </c:pt>
                <c:pt idx="18">
                  <c:v>446122898.60000002</c:v>
                </c:pt>
                <c:pt idx="19">
                  <c:v>1172684399</c:v>
                </c:pt>
                <c:pt idx="20">
                  <c:v>399206357</c:v>
                </c:pt>
                <c:pt idx="21">
                  <c:v>405739298</c:v>
                </c:pt>
                <c:pt idx="22">
                  <c:v>1399046616</c:v>
                </c:pt>
                <c:pt idx="23">
                  <c:v>356619925.80000001</c:v>
                </c:pt>
                <c:pt idx="24">
                  <c:v>1345050000</c:v>
                </c:pt>
                <c:pt idx="25">
                  <c:v>1795050000</c:v>
                </c:pt>
                <c:pt idx="26">
                  <c:v>791400000</c:v>
                </c:pt>
                <c:pt idx="27">
                  <c:v>3172500000</c:v>
                </c:pt>
                <c:pt idx="28">
                  <c:v>3850000000</c:v>
                </c:pt>
              </c:numCache>
            </c:numRef>
          </c:val>
          <c:extLst>
            <c:ext xmlns:c16="http://schemas.microsoft.com/office/drawing/2014/chart" uri="{C3380CC4-5D6E-409C-BE32-E72D297353CC}">
              <c16:uniqueId val="{00000003-FCCA-CA47-AADF-C25B8CBD994D}"/>
            </c:ext>
          </c:extLst>
        </c:ser>
        <c:ser>
          <c:idx val="4"/>
          <c:order val="4"/>
          <c:tx>
            <c:strRef>
              <c:f>Total!$F$1</c:f>
              <c:strCache>
                <c:ptCount val="1"/>
                <c:pt idx="0">
                  <c:v>Nigeria</c:v>
                </c:pt>
              </c:strCache>
            </c:strRef>
          </c:tx>
          <c:spPr>
            <a:solidFill>
              <a:srgbClr val="00B050"/>
            </a:solidFill>
            <a:ln>
              <a:noFill/>
            </a:ln>
            <a:effectLst/>
          </c:spPr>
          <c:invertIfNegative val="0"/>
          <c:cat>
            <c:numRef>
              <c:f>Total!$A$2:$A$42</c:f>
              <c:numCache>
                <c:formatCode>General</c:formatCode>
                <c:ptCount val="41"/>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pt idx="29">
                  <c:v>2051</c:v>
                </c:pt>
                <c:pt idx="30">
                  <c:v>2052</c:v>
                </c:pt>
                <c:pt idx="31">
                  <c:v>2053</c:v>
                </c:pt>
                <c:pt idx="32">
                  <c:v>2054</c:v>
                </c:pt>
                <c:pt idx="33">
                  <c:v>2055</c:v>
                </c:pt>
                <c:pt idx="34">
                  <c:v>2056</c:v>
                </c:pt>
                <c:pt idx="35">
                  <c:v>2057</c:v>
                </c:pt>
                <c:pt idx="36">
                  <c:v>2058</c:v>
                </c:pt>
                <c:pt idx="37">
                  <c:v>2059</c:v>
                </c:pt>
                <c:pt idx="38">
                  <c:v>2060</c:v>
                </c:pt>
                <c:pt idx="39">
                  <c:v>2061</c:v>
                </c:pt>
                <c:pt idx="40">
                  <c:v>2062</c:v>
                </c:pt>
              </c:numCache>
            </c:numRef>
          </c:cat>
          <c:val>
            <c:numRef>
              <c:f>Total!$F$2:$F$42</c:f>
              <c:numCache>
                <c:formatCode>General</c:formatCode>
                <c:ptCount val="41"/>
                <c:pt idx="0">
                  <c:v>1206335518</c:v>
                </c:pt>
                <c:pt idx="1">
                  <c:v>1738889206</c:v>
                </c:pt>
                <c:pt idx="2">
                  <c:v>1206567205</c:v>
                </c:pt>
                <c:pt idx="3">
                  <c:v>2323675206</c:v>
                </c:pt>
                <c:pt idx="4">
                  <c:v>1119452866</c:v>
                </c:pt>
                <c:pt idx="5">
                  <c:v>2619432866</c:v>
                </c:pt>
                <c:pt idx="6">
                  <c:v>2272108866</c:v>
                </c:pt>
                <c:pt idx="7">
                  <c:v>2343286616</c:v>
                </c:pt>
                <c:pt idx="8">
                  <c:v>2141003116</c:v>
                </c:pt>
                <c:pt idx="9">
                  <c:v>1705903375</c:v>
                </c:pt>
                <c:pt idx="10">
                  <c:v>2061701500</c:v>
                </c:pt>
                <c:pt idx="11">
                  <c:v>2002553000</c:v>
                </c:pt>
                <c:pt idx="12">
                  <c:v>391926000</c:v>
                </c:pt>
                <c:pt idx="13">
                  <c:v>391967000</c:v>
                </c:pt>
                <c:pt idx="14">
                  <c:v>391941000</c:v>
                </c:pt>
                <c:pt idx="15">
                  <c:v>391812000</c:v>
                </c:pt>
                <c:pt idx="16">
                  <c:v>1610991000</c:v>
                </c:pt>
                <c:pt idx="17">
                  <c:v>295048000</c:v>
                </c:pt>
                <c:pt idx="18">
                  <c:v>564978000</c:v>
                </c:pt>
                <c:pt idx="19">
                  <c:v>288239000</c:v>
                </c:pt>
                <c:pt idx="20">
                  <c:v>288123000</c:v>
                </c:pt>
                <c:pt idx="21">
                  <c:v>440194000</c:v>
                </c:pt>
                <c:pt idx="22">
                  <c:v>288073000</c:v>
                </c:pt>
                <c:pt idx="23">
                  <c:v>288066000</c:v>
                </c:pt>
                <c:pt idx="24">
                  <c:v>288073000</c:v>
                </c:pt>
                <c:pt idx="25">
                  <c:v>1787985000</c:v>
                </c:pt>
                <c:pt idx="26">
                  <c:v>173578000</c:v>
                </c:pt>
                <c:pt idx="27">
                  <c:v>888893000</c:v>
                </c:pt>
                <c:pt idx="28">
                  <c:v>104213000</c:v>
                </c:pt>
                <c:pt idx="29">
                  <c:v>1354210000</c:v>
                </c:pt>
                <c:pt idx="30">
                  <c:v>56317000</c:v>
                </c:pt>
                <c:pt idx="31">
                  <c:v>0</c:v>
                </c:pt>
                <c:pt idx="32">
                  <c:v>1360748763</c:v>
                </c:pt>
              </c:numCache>
            </c:numRef>
          </c:val>
          <c:extLst>
            <c:ext xmlns:c16="http://schemas.microsoft.com/office/drawing/2014/chart" uri="{C3380CC4-5D6E-409C-BE32-E72D297353CC}">
              <c16:uniqueId val="{00000004-FCCA-CA47-AADF-C25B8CBD994D}"/>
            </c:ext>
          </c:extLst>
        </c:ser>
        <c:ser>
          <c:idx val="5"/>
          <c:order val="5"/>
          <c:tx>
            <c:strRef>
              <c:f>Total!$G$1</c:f>
              <c:strCache>
                <c:ptCount val="1"/>
                <c:pt idx="0">
                  <c:v>Morocco</c:v>
                </c:pt>
              </c:strCache>
            </c:strRef>
          </c:tx>
          <c:spPr>
            <a:solidFill>
              <a:schemeClr val="accent6"/>
            </a:solidFill>
            <a:ln>
              <a:noFill/>
            </a:ln>
            <a:effectLst/>
          </c:spPr>
          <c:invertIfNegative val="0"/>
          <c:cat>
            <c:numRef>
              <c:f>Total!$A$2:$A$42</c:f>
              <c:numCache>
                <c:formatCode>General</c:formatCode>
                <c:ptCount val="41"/>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pt idx="29">
                  <c:v>2051</c:v>
                </c:pt>
                <c:pt idx="30">
                  <c:v>2052</c:v>
                </c:pt>
                <c:pt idx="31">
                  <c:v>2053</c:v>
                </c:pt>
                <c:pt idx="32">
                  <c:v>2054</c:v>
                </c:pt>
                <c:pt idx="33">
                  <c:v>2055</c:v>
                </c:pt>
                <c:pt idx="34">
                  <c:v>2056</c:v>
                </c:pt>
                <c:pt idx="35">
                  <c:v>2057</c:v>
                </c:pt>
                <c:pt idx="36">
                  <c:v>2058</c:v>
                </c:pt>
                <c:pt idx="37">
                  <c:v>2059</c:v>
                </c:pt>
                <c:pt idx="38">
                  <c:v>2060</c:v>
                </c:pt>
                <c:pt idx="39">
                  <c:v>2061</c:v>
                </c:pt>
                <c:pt idx="40">
                  <c:v>2062</c:v>
                </c:pt>
              </c:numCache>
            </c:numRef>
          </c:cat>
          <c:val>
            <c:numRef>
              <c:f>Total!$G$2:$G$42</c:f>
              <c:numCache>
                <c:formatCode>General</c:formatCode>
                <c:ptCount val="41"/>
                <c:pt idx="0">
                  <c:v>1942655752</c:v>
                </c:pt>
                <c:pt idx="1">
                  <c:v>3901156099</c:v>
                </c:pt>
                <c:pt idx="2">
                  <c:v>1711045525</c:v>
                </c:pt>
                <c:pt idx="3">
                  <c:v>626859906.70000005</c:v>
                </c:pt>
                <c:pt idx="4">
                  <c:v>992180473.20000005</c:v>
                </c:pt>
                <c:pt idx="5">
                  <c:v>1140157409</c:v>
                </c:pt>
                <c:pt idx="6">
                  <c:v>330486730.89999998</c:v>
                </c:pt>
                <c:pt idx="7">
                  <c:v>328844759.69999999</c:v>
                </c:pt>
                <c:pt idx="8">
                  <c:v>889062386.60000002</c:v>
                </c:pt>
                <c:pt idx="9">
                  <c:v>1414644666</c:v>
                </c:pt>
                <c:pt idx="10">
                  <c:v>1296275421</c:v>
                </c:pt>
                <c:pt idx="11">
                  <c:v>263966670.69999999</c:v>
                </c:pt>
                <c:pt idx="12">
                  <c:v>443904378.19999999</c:v>
                </c:pt>
                <c:pt idx="13">
                  <c:v>689906773.89999998</c:v>
                </c:pt>
                <c:pt idx="14">
                  <c:v>243971064.40000001</c:v>
                </c:pt>
                <c:pt idx="15">
                  <c:v>579625354.5</c:v>
                </c:pt>
                <c:pt idx="16">
                  <c:v>623161083.29999995</c:v>
                </c:pt>
                <c:pt idx="17">
                  <c:v>322121995.80000001</c:v>
                </c:pt>
                <c:pt idx="18">
                  <c:v>985537873.5</c:v>
                </c:pt>
                <c:pt idx="19">
                  <c:v>1100189909</c:v>
                </c:pt>
                <c:pt idx="20">
                  <c:v>1208302922</c:v>
                </c:pt>
                <c:pt idx="21">
                  <c:v>828790793.39999998</c:v>
                </c:pt>
                <c:pt idx="22">
                  <c:v>550000000</c:v>
                </c:pt>
                <c:pt idx="23">
                  <c:v>50000000</c:v>
                </c:pt>
                <c:pt idx="24">
                  <c:v>50000000</c:v>
                </c:pt>
                <c:pt idx="25">
                  <c:v>50000000</c:v>
                </c:pt>
                <c:pt idx="26">
                  <c:v>50000000</c:v>
                </c:pt>
                <c:pt idx="27">
                  <c:v>50000000</c:v>
                </c:pt>
                <c:pt idx="28">
                  <c:v>1300000000</c:v>
                </c:pt>
                <c:pt idx="29">
                  <c:v>97000000</c:v>
                </c:pt>
                <c:pt idx="30">
                  <c:v>2319237080</c:v>
                </c:pt>
              </c:numCache>
            </c:numRef>
          </c:val>
          <c:extLst>
            <c:ext xmlns:c16="http://schemas.microsoft.com/office/drawing/2014/chart" uri="{C3380CC4-5D6E-409C-BE32-E72D297353CC}">
              <c16:uniqueId val="{00000005-FCCA-CA47-AADF-C25B8CBD994D}"/>
            </c:ext>
          </c:extLst>
        </c:ser>
        <c:ser>
          <c:idx val="6"/>
          <c:order val="6"/>
          <c:tx>
            <c:strRef>
              <c:f>Total!$H$1</c:f>
              <c:strCache>
                <c:ptCount val="1"/>
                <c:pt idx="0">
                  <c:v>Mauritius</c:v>
                </c:pt>
              </c:strCache>
            </c:strRef>
          </c:tx>
          <c:spPr>
            <a:solidFill>
              <a:schemeClr val="accent1">
                <a:lumMod val="60000"/>
              </a:schemeClr>
            </a:solidFill>
            <a:ln>
              <a:noFill/>
            </a:ln>
            <a:effectLst/>
          </c:spPr>
          <c:invertIfNegative val="0"/>
          <c:cat>
            <c:numRef>
              <c:f>Total!$A$2:$A$42</c:f>
              <c:numCache>
                <c:formatCode>General</c:formatCode>
                <c:ptCount val="41"/>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pt idx="29">
                  <c:v>2051</c:v>
                </c:pt>
                <c:pt idx="30">
                  <c:v>2052</c:v>
                </c:pt>
                <c:pt idx="31">
                  <c:v>2053</c:v>
                </c:pt>
                <c:pt idx="32">
                  <c:v>2054</c:v>
                </c:pt>
                <c:pt idx="33">
                  <c:v>2055</c:v>
                </c:pt>
                <c:pt idx="34">
                  <c:v>2056</c:v>
                </c:pt>
                <c:pt idx="35">
                  <c:v>2057</c:v>
                </c:pt>
                <c:pt idx="36">
                  <c:v>2058</c:v>
                </c:pt>
                <c:pt idx="37">
                  <c:v>2059</c:v>
                </c:pt>
                <c:pt idx="38">
                  <c:v>2060</c:v>
                </c:pt>
                <c:pt idx="39">
                  <c:v>2061</c:v>
                </c:pt>
                <c:pt idx="40">
                  <c:v>2062</c:v>
                </c:pt>
              </c:numCache>
            </c:numRef>
          </c:cat>
          <c:val>
            <c:numRef>
              <c:f>Total!$H$2:$H$42</c:f>
              <c:numCache>
                <c:formatCode>General</c:formatCode>
                <c:ptCount val="41"/>
                <c:pt idx="0">
                  <c:v>2953728.2</c:v>
                </c:pt>
                <c:pt idx="1">
                  <c:v>8241236.2000000002</c:v>
                </c:pt>
                <c:pt idx="2">
                  <c:v>8369803.0999999996</c:v>
                </c:pt>
                <c:pt idx="3">
                  <c:v>7496920.2000000002</c:v>
                </c:pt>
                <c:pt idx="4">
                  <c:v>7067714</c:v>
                </c:pt>
                <c:pt idx="5">
                  <c:v>7088395.0999999996</c:v>
                </c:pt>
                <c:pt idx="6">
                  <c:v>99416734</c:v>
                </c:pt>
                <c:pt idx="7">
                  <c:v>205393000</c:v>
                </c:pt>
                <c:pt idx="8">
                  <c:v>300000000</c:v>
                </c:pt>
                <c:pt idx="9">
                  <c:v>200000000</c:v>
                </c:pt>
                <c:pt idx="10">
                  <c:v>190000000</c:v>
                </c:pt>
              </c:numCache>
            </c:numRef>
          </c:val>
          <c:extLst>
            <c:ext xmlns:c16="http://schemas.microsoft.com/office/drawing/2014/chart" uri="{C3380CC4-5D6E-409C-BE32-E72D297353CC}">
              <c16:uniqueId val="{00000006-FCCA-CA47-AADF-C25B8CBD994D}"/>
            </c:ext>
          </c:extLst>
        </c:ser>
        <c:ser>
          <c:idx val="7"/>
          <c:order val="7"/>
          <c:tx>
            <c:strRef>
              <c:f>Total!$I$1</c:f>
              <c:strCache>
                <c:ptCount val="1"/>
                <c:pt idx="0">
                  <c:v>Kenya</c:v>
                </c:pt>
              </c:strCache>
            </c:strRef>
          </c:tx>
          <c:spPr>
            <a:solidFill>
              <a:schemeClr val="accent2">
                <a:lumMod val="60000"/>
              </a:schemeClr>
            </a:solidFill>
            <a:ln>
              <a:noFill/>
            </a:ln>
            <a:effectLst/>
          </c:spPr>
          <c:invertIfNegative val="0"/>
          <c:cat>
            <c:numRef>
              <c:f>Total!$A$2:$A$42</c:f>
              <c:numCache>
                <c:formatCode>General</c:formatCode>
                <c:ptCount val="41"/>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pt idx="29">
                  <c:v>2051</c:v>
                </c:pt>
                <c:pt idx="30">
                  <c:v>2052</c:v>
                </c:pt>
                <c:pt idx="31">
                  <c:v>2053</c:v>
                </c:pt>
                <c:pt idx="32">
                  <c:v>2054</c:v>
                </c:pt>
                <c:pt idx="33">
                  <c:v>2055</c:v>
                </c:pt>
                <c:pt idx="34">
                  <c:v>2056</c:v>
                </c:pt>
                <c:pt idx="35">
                  <c:v>2057</c:v>
                </c:pt>
                <c:pt idx="36">
                  <c:v>2058</c:v>
                </c:pt>
                <c:pt idx="37">
                  <c:v>2059</c:v>
                </c:pt>
                <c:pt idx="38">
                  <c:v>2060</c:v>
                </c:pt>
                <c:pt idx="39">
                  <c:v>2061</c:v>
                </c:pt>
                <c:pt idx="40">
                  <c:v>2062</c:v>
                </c:pt>
              </c:numCache>
            </c:numRef>
          </c:cat>
          <c:val>
            <c:numRef>
              <c:f>Total!$I$2:$I$42</c:f>
              <c:numCache>
                <c:formatCode>General</c:formatCode>
                <c:ptCount val="41"/>
                <c:pt idx="0">
                  <c:v>1056195033</c:v>
                </c:pt>
                <c:pt idx="1">
                  <c:v>795574094.20000005</c:v>
                </c:pt>
                <c:pt idx="2">
                  <c:v>2919895934</c:v>
                </c:pt>
                <c:pt idx="3">
                  <c:v>2006926633</c:v>
                </c:pt>
                <c:pt idx="4">
                  <c:v>1851963679</c:v>
                </c:pt>
                <c:pt idx="5">
                  <c:v>1028863990</c:v>
                </c:pt>
                <c:pt idx="6">
                  <c:v>1482867061</c:v>
                </c:pt>
                <c:pt idx="7">
                  <c:v>729228513.39999998</c:v>
                </c:pt>
                <c:pt idx="8">
                  <c:v>1649744332</c:v>
                </c:pt>
                <c:pt idx="9">
                  <c:v>827651636.5</c:v>
                </c:pt>
                <c:pt idx="10">
                  <c:v>806796496.79999995</c:v>
                </c:pt>
                <c:pt idx="11">
                  <c:v>816030616.60000002</c:v>
                </c:pt>
                <c:pt idx="12">
                  <c:v>1739843306</c:v>
                </c:pt>
                <c:pt idx="13">
                  <c:v>230829253.59999999</c:v>
                </c:pt>
                <c:pt idx="14">
                  <c:v>304991657.60000002</c:v>
                </c:pt>
                <c:pt idx="15">
                  <c:v>326411489.80000001</c:v>
                </c:pt>
                <c:pt idx="16">
                  <c:v>252251042.09999999</c:v>
                </c:pt>
                <c:pt idx="17">
                  <c:v>214838220.69999999</c:v>
                </c:pt>
                <c:pt idx="18">
                  <c:v>380397751.80000001</c:v>
                </c:pt>
                <c:pt idx="19">
                  <c:v>220897025.69999999</c:v>
                </c:pt>
                <c:pt idx="20">
                  <c:v>200070277</c:v>
                </c:pt>
                <c:pt idx="21">
                  <c:v>195606743.09999999</c:v>
                </c:pt>
                <c:pt idx="22">
                  <c:v>456580817.30000001</c:v>
                </c:pt>
                <c:pt idx="23">
                  <c:v>307975231.89999998</c:v>
                </c:pt>
                <c:pt idx="24">
                  <c:v>364410035.30000001</c:v>
                </c:pt>
                <c:pt idx="25">
                  <c:v>407848200.30000001</c:v>
                </c:pt>
                <c:pt idx="26">
                  <c:v>1485219060</c:v>
                </c:pt>
                <c:pt idx="27">
                  <c:v>330745357.80000001</c:v>
                </c:pt>
                <c:pt idx="28">
                  <c:v>916830522</c:v>
                </c:pt>
                <c:pt idx="29">
                  <c:v>854420000</c:v>
                </c:pt>
                <c:pt idx="30">
                  <c:v>909741000</c:v>
                </c:pt>
                <c:pt idx="31">
                  <c:v>114818777</c:v>
                </c:pt>
                <c:pt idx="32">
                  <c:v>188731036.59999999</c:v>
                </c:pt>
                <c:pt idx="33">
                  <c:v>1229402600</c:v>
                </c:pt>
              </c:numCache>
            </c:numRef>
          </c:val>
          <c:extLst>
            <c:ext xmlns:c16="http://schemas.microsoft.com/office/drawing/2014/chart" uri="{C3380CC4-5D6E-409C-BE32-E72D297353CC}">
              <c16:uniqueId val="{00000007-FCCA-CA47-AADF-C25B8CBD994D}"/>
            </c:ext>
          </c:extLst>
        </c:ser>
        <c:ser>
          <c:idx val="8"/>
          <c:order val="8"/>
          <c:tx>
            <c:strRef>
              <c:f>Total!$J$1</c:f>
              <c:strCache>
                <c:ptCount val="1"/>
                <c:pt idx="0">
                  <c:v>Ivory Coast</c:v>
                </c:pt>
              </c:strCache>
            </c:strRef>
          </c:tx>
          <c:spPr>
            <a:solidFill>
              <a:schemeClr val="accent3">
                <a:lumMod val="60000"/>
              </a:schemeClr>
            </a:solidFill>
            <a:ln>
              <a:noFill/>
            </a:ln>
            <a:effectLst/>
          </c:spPr>
          <c:invertIfNegative val="0"/>
          <c:cat>
            <c:numRef>
              <c:f>Total!$A$2:$A$42</c:f>
              <c:numCache>
                <c:formatCode>General</c:formatCode>
                <c:ptCount val="41"/>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pt idx="29">
                  <c:v>2051</c:v>
                </c:pt>
                <c:pt idx="30">
                  <c:v>2052</c:v>
                </c:pt>
                <c:pt idx="31">
                  <c:v>2053</c:v>
                </c:pt>
                <c:pt idx="32">
                  <c:v>2054</c:v>
                </c:pt>
                <c:pt idx="33">
                  <c:v>2055</c:v>
                </c:pt>
                <c:pt idx="34">
                  <c:v>2056</c:v>
                </c:pt>
                <c:pt idx="35">
                  <c:v>2057</c:v>
                </c:pt>
                <c:pt idx="36">
                  <c:v>2058</c:v>
                </c:pt>
                <c:pt idx="37">
                  <c:v>2059</c:v>
                </c:pt>
                <c:pt idx="38">
                  <c:v>2060</c:v>
                </c:pt>
                <c:pt idx="39">
                  <c:v>2061</c:v>
                </c:pt>
                <c:pt idx="40">
                  <c:v>2062</c:v>
                </c:pt>
              </c:numCache>
            </c:numRef>
          </c:cat>
          <c:val>
            <c:numRef>
              <c:f>Total!$J$2:$J$42</c:f>
              <c:numCache>
                <c:formatCode>General</c:formatCode>
                <c:ptCount val="41"/>
                <c:pt idx="0">
                  <c:v>917304.4</c:v>
                </c:pt>
                <c:pt idx="1">
                  <c:v>541080468.79999995</c:v>
                </c:pt>
                <c:pt idx="2">
                  <c:v>675336255.39999998</c:v>
                </c:pt>
                <c:pt idx="3">
                  <c:v>1257779041</c:v>
                </c:pt>
                <c:pt idx="4">
                  <c:v>1600555364</c:v>
                </c:pt>
                <c:pt idx="5">
                  <c:v>854294119</c:v>
                </c:pt>
                <c:pt idx="6">
                  <c:v>907589956.89999998</c:v>
                </c:pt>
                <c:pt idx="7">
                  <c:v>1626426869</c:v>
                </c:pt>
                <c:pt idx="8">
                  <c:v>1161623409</c:v>
                </c:pt>
                <c:pt idx="9">
                  <c:v>3021019958</c:v>
                </c:pt>
                <c:pt idx="10">
                  <c:v>1676328361</c:v>
                </c:pt>
                <c:pt idx="11">
                  <c:v>1274846442</c:v>
                </c:pt>
                <c:pt idx="12">
                  <c:v>608295329.79999995</c:v>
                </c:pt>
                <c:pt idx="13">
                  <c:v>470971797</c:v>
                </c:pt>
                <c:pt idx="14">
                  <c:v>172698509.09999999</c:v>
                </c:pt>
                <c:pt idx="15">
                  <c:v>173070032.30000001</c:v>
                </c:pt>
                <c:pt idx="16">
                  <c:v>183319356.30000001</c:v>
                </c:pt>
                <c:pt idx="17">
                  <c:v>552007984.60000002</c:v>
                </c:pt>
                <c:pt idx="18">
                  <c:v>474819898.30000001</c:v>
                </c:pt>
                <c:pt idx="19">
                  <c:v>443670770.89999998</c:v>
                </c:pt>
                <c:pt idx="20">
                  <c:v>198154056.09999999</c:v>
                </c:pt>
                <c:pt idx="21">
                  <c:v>84370216.900000006</c:v>
                </c:pt>
                <c:pt idx="22">
                  <c:v>84204331.900000006</c:v>
                </c:pt>
                <c:pt idx="23">
                  <c:v>84181108</c:v>
                </c:pt>
                <c:pt idx="24">
                  <c:v>92490840.599999994</c:v>
                </c:pt>
                <c:pt idx="25">
                  <c:v>558705836.79999995</c:v>
                </c:pt>
                <c:pt idx="26">
                  <c:v>589298717.39999998</c:v>
                </c:pt>
                <c:pt idx="27">
                  <c:v>543188598</c:v>
                </c:pt>
                <c:pt idx="28">
                  <c:v>2449568.5</c:v>
                </c:pt>
                <c:pt idx="29">
                  <c:v>1208748.7</c:v>
                </c:pt>
                <c:pt idx="30">
                  <c:v>140458454.90000001</c:v>
                </c:pt>
                <c:pt idx="31">
                  <c:v>176068172.19999999</c:v>
                </c:pt>
                <c:pt idx="32">
                  <c:v>4556158.591</c:v>
                </c:pt>
                <c:pt idx="33">
                  <c:v>1100584502</c:v>
                </c:pt>
              </c:numCache>
            </c:numRef>
          </c:val>
          <c:extLst>
            <c:ext xmlns:c16="http://schemas.microsoft.com/office/drawing/2014/chart" uri="{C3380CC4-5D6E-409C-BE32-E72D297353CC}">
              <c16:uniqueId val="{00000008-FCCA-CA47-AADF-C25B8CBD994D}"/>
            </c:ext>
          </c:extLst>
        </c:ser>
        <c:ser>
          <c:idx val="9"/>
          <c:order val="9"/>
          <c:tx>
            <c:strRef>
              <c:f>Total!$K$1</c:f>
              <c:strCache>
                <c:ptCount val="1"/>
                <c:pt idx="0">
                  <c:v>Ghana</c:v>
                </c:pt>
              </c:strCache>
            </c:strRef>
          </c:tx>
          <c:spPr>
            <a:solidFill>
              <a:schemeClr val="accent4">
                <a:lumMod val="60000"/>
              </a:schemeClr>
            </a:solidFill>
            <a:ln>
              <a:noFill/>
            </a:ln>
            <a:effectLst/>
          </c:spPr>
          <c:invertIfNegative val="0"/>
          <c:cat>
            <c:numRef>
              <c:f>Total!$A$2:$A$42</c:f>
              <c:numCache>
                <c:formatCode>General</c:formatCode>
                <c:ptCount val="41"/>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pt idx="29">
                  <c:v>2051</c:v>
                </c:pt>
                <c:pt idx="30">
                  <c:v>2052</c:v>
                </c:pt>
                <c:pt idx="31">
                  <c:v>2053</c:v>
                </c:pt>
                <c:pt idx="32">
                  <c:v>2054</c:v>
                </c:pt>
                <c:pt idx="33">
                  <c:v>2055</c:v>
                </c:pt>
                <c:pt idx="34">
                  <c:v>2056</c:v>
                </c:pt>
                <c:pt idx="35">
                  <c:v>2057</c:v>
                </c:pt>
                <c:pt idx="36">
                  <c:v>2058</c:v>
                </c:pt>
                <c:pt idx="37">
                  <c:v>2059</c:v>
                </c:pt>
                <c:pt idx="38">
                  <c:v>2060</c:v>
                </c:pt>
                <c:pt idx="39">
                  <c:v>2061</c:v>
                </c:pt>
                <c:pt idx="40">
                  <c:v>2062</c:v>
                </c:pt>
              </c:numCache>
            </c:numRef>
          </c:cat>
          <c:val>
            <c:numRef>
              <c:f>Total!$K$2:$K$42</c:f>
              <c:numCache>
                <c:formatCode>General</c:formatCode>
                <c:ptCount val="41"/>
                <c:pt idx="0">
                  <c:v>979372135.29999995</c:v>
                </c:pt>
                <c:pt idx="1">
                  <c:v>1642955065</c:v>
                </c:pt>
                <c:pt idx="2">
                  <c:v>1394453429</c:v>
                </c:pt>
                <c:pt idx="3">
                  <c:v>2704022755</c:v>
                </c:pt>
                <c:pt idx="4">
                  <c:v>2245078324</c:v>
                </c:pt>
                <c:pt idx="5">
                  <c:v>2162907207</c:v>
                </c:pt>
                <c:pt idx="6">
                  <c:v>1758756763</c:v>
                </c:pt>
                <c:pt idx="7">
                  <c:v>1671915257</c:v>
                </c:pt>
                <c:pt idx="8">
                  <c:v>1343705845</c:v>
                </c:pt>
                <c:pt idx="9">
                  <c:v>941138608.5</c:v>
                </c:pt>
                <c:pt idx="10">
                  <c:v>1340426871</c:v>
                </c:pt>
                <c:pt idx="11">
                  <c:v>1640425487</c:v>
                </c:pt>
                <c:pt idx="12">
                  <c:v>1526544459</c:v>
                </c:pt>
                <c:pt idx="13">
                  <c:v>642160333.29999995</c:v>
                </c:pt>
                <c:pt idx="14">
                  <c:v>295709000</c:v>
                </c:pt>
                <c:pt idx="15">
                  <c:v>295487000</c:v>
                </c:pt>
                <c:pt idx="16">
                  <c:v>327135000</c:v>
                </c:pt>
                <c:pt idx="17">
                  <c:v>294579000</c:v>
                </c:pt>
                <c:pt idx="18">
                  <c:v>453883833.30000001</c:v>
                </c:pt>
                <c:pt idx="19">
                  <c:v>439056166.69999999</c:v>
                </c:pt>
                <c:pt idx="20">
                  <c:v>423608500</c:v>
                </c:pt>
                <c:pt idx="21">
                  <c:v>249098000</c:v>
                </c:pt>
                <c:pt idx="22">
                  <c:v>591855000</c:v>
                </c:pt>
                <c:pt idx="23">
                  <c:v>247663000</c:v>
                </c:pt>
                <c:pt idx="24">
                  <c:v>476395000</c:v>
                </c:pt>
                <c:pt idx="25">
                  <c:v>702718104.5</c:v>
                </c:pt>
                <c:pt idx="26">
                  <c:v>531564313.5</c:v>
                </c:pt>
                <c:pt idx="27">
                  <c:v>821291034</c:v>
                </c:pt>
                <c:pt idx="28">
                  <c:v>443679475</c:v>
                </c:pt>
                <c:pt idx="29">
                  <c:v>413944650</c:v>
                </c:pt>
                <c:pt idx="30">
                  <c:v>65625000</c:v>
                </c:pt>
                <c:pt idx="31">
                  <c:v>65625000</c:v>
                </c:pt>
                <c:pt idx="32">
                  <c:v>65625000</c:v>
                </c:pt>
                <c:pt idx="33">
                  <c:v>65625000</c:v>
                </c:pt>
                <c:pt idx="34">
                  <c:v>65625000</c:v>
                </c:pt>
                <c:pt idx="35">
                  <c:v>65625000</c:v>
                </c:pt>
                <c:pt idx="36">
                  <c:v>65625000</c:v>
                </c:pt>
                <c:pt idx="37">
                  <c:v>304687500</c:v>
                </c:pt>
                <c:pt idx="38">
                  <c:v>282812500</c:v>
                </c:pt>
                <c:pt idx="39">
                  <c:v>260937500</c:v>
                </c:pt>
                <c:pt idx="40">
                  <c:v>1430720000</c:v>
                </c:pt>
              </c:numCache>
            </c:numRef>
          </c:val>
          <c:extLst>
            <c:ext xmlns:c16="http://schemas.microsoft.com/office/drawing/2014/chart" uri="{C3380CC4-5D6E-409C-BE32-E72D297353CC}">
              <c16:uniqueId val="{00000009-FCCA-CA47-AADF-C25B8CBD994D}"/>
            </c:ext>
          </c:extLst>
        </c:ser>
        <c:ser>
          <c:idx val="10"/>
          <c:order val="10"/>
          <c:tx>
            <c:strRef>
              <c:f>Total!$L$1</c:f>
              <c:strCache>
                <c:ptCount val="1"/>
                <c:pt idx="0">
                  <c:v>Ethiopia</c:v>
                </c:pt>
              </c:strCache>
            </c:strRef>
          </c:tx>
          <c:spPr>
            <a:solidFill>
              <a:schemeClr val="accent5">
                <a:lumMod val="60000"/>
              </a:schemeClr>
            </a:solidFill>
            <a:ln>
              <a:noFill/>
            </a:ln>
            <a:effectLst/>
          </c:spPr>
          <c:invertIfNegative val="0"/>
          <c:cat>
            <c:numRef>
              <c:f>Total!$A$2:$A$42</c:f>
              <c:numCache>
                <c:formatCode>General</c:formatCode>
                <c:ptCount val="41"/>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pt idx="29">
                  <c:v>2051</c:v>
                </c:pt>
                <c:pt idx="30">
                  <c:v>2052</c:v>
                </c:pt>
                <c:pt idx="31">
                  <c:v>2053</c:v>
                </c:pt>
                <c:pt idx="32">
                  <c:v>2054</c:v>
                </c:pt>
                <c:pt idx="33">
                  <c:v>2055</c:v>
                </c:pt>
                <c:pt idx="34">
                  <c:v>2056</c:v>
                </c:pt>
                <c:pt idx="35">
                  <c:v>2057</c:v>
                </c:pt>
                <c:pt idx="36">
                  <c:v>2058</c:v>
                </c:pt>
                <c:pt idx="37">
                  <c:v>2059</c:v>
                </c:pt>
                <c:pt idx="38">
                  <c:v>2060</c:v>
                </c:pt>
                <c:pt idx="39">
                  <c:v>2061</c:v>
                </c:pt>
                <c:pt idx="40">
                  <c:v>2062</c:v>
                </c:pt>
              </c:numCache>
            </c:numRef>
          </c:cat>
          <c:val>
            <c:numRef>
              <c:f>Total!$L$2:$L$42</c:f>
              <c:numCache>
                <c:formatCode>General</c:formatCode>
                <c:ptCount val="41"/>
                <c:pt idx="0">
                  <c:v>68544000</c:v>
                </c:pt>
                <c:pt idx="1">
                  <c:v>74247000</c:v>
                </c:pt>
                <c:pt idx="2">
                  <c:v>1074517000</c:v>
                </c:pt>
                <c:pt idx="3">
                  <c:v>7443000</c:v>
                </c:pt>
                <c:pt idx="4">
                  <c:v>6926000</c:v>
                </c:pt>
                <c:pt idx="5">
                  <c:v>6964000</c:v>
                </c:pt>
                <c:pt idx="6">
                  <c:v>7039000</c:v>
                </c:pt>
                <c:pt idx="7">
                  <c:v>7099000</c:v>
                </c:pt>
                <c:pt idx="8">
                  <c:v>7151000</c:v>
                </c:pt>
                <c:pt idx="9">
                  <c:v>7290000</c:v>
                </c:pt>
                <c:pt idx="10">
                  <c:v>7582000</c:v>
                </c:pt>
                <c:pt idx="11">
                  <c:v>7708000</c:v>
                </c:pt>
                <c:pt idx="12">
                  <c:v>7729000</c:v>
                </c:pt>
                <c:pt idx="13">
                  <c:v>7688000</c:v>
                </c:pt>
                <c:pt idx="14">
                  <c:v>7667000</c:v>
                </c:pt>
                <c:pt idx="15">
                  <c:v>7535000</c:v>
                </c:pt>
                <c:pt idx="16">
                  <c:v>7511000</c:v>
                </c:pt>
                <c:pt idx="17">
                  <c:v>7450000</c:v>
                </c:pt>
                <c:pt idx="18">
                  <c:v>7470000</c:v>
                </c:pt>
                <c:pt idx="19">
                  <c:v>7428000</c:v>
                </c:pt>
                <c:pt idx="20">
                  <c:v>6920000</c:v>
                </c:pt>
                <c:pt idx="21">
                  <c:v>6504000</c:v>
                </c:pt>
                <c:pt idx="22">
                  <c:v>6594000</c:v>
                </c:pt>
                <c:pt idx="23">
                  <c:v>6522000</c:v>
                </c:pt>
                <c:pt idx="24">
                  <c:v>6522000</c:v>
                </c:pt>
                <c:pt idx="25">
                  <c:v>136157000</c:v>
                </c:pt>
                <c:pt idx="26">
                  <c:v>5872000</c:v>
                </c:pt>
                <c:pt idx="27">
                  <c:v>5937000</c:v>
                </c:pt>
                <c:pt idx="28">
                  <c:v>5888000</c:v>
                </c:pt>
                <c:pt idx="29">
                  <c:v>155888000</c:v>
                </c:pt>
                <c:pt idx="30">
                  <c:v>5127000</c:v>
                </c:pt>
                <c:pt idx="31">
                  <c:v>362925500</c:v>
                </c:pt>
                <c:pt idx="32">
                  <c:v>301160000</c:v>
                </c:pt>
                <c:pt idx="33">
                  <c:v>2452002500</c:v>
                </c:pt>
              </c:numCache>
            </c:numRef>
          </c:val>
          <c:extLst>
            <c:ext xmlns:c16="http://schemas.microsoft.com/office/drawing/2014/chart" uri="{C3380CC4-5D6E-409C-BE32-E72D297353CC}">
              <c16:uniqueId val="{0000000A-FCCA-CA47-AADF-C25B8CBD994D}"/>
            </c:ext>
          </c:extLst>
        </c:ser>
        <c:ser>
          <c:idx val="11"/>
          <c:order val="11"/>
          <c:tx>
            <c:strRef>
              <c:f>Total!$M$1</c:f>
              <c:strCache>
                <c:ptCount val="1"/>
                <c:pt idx="0">
                  <c:v>Egypt</c:v>
                </c:pt>
              </c:strCache>
            </c:strRef>
          </c:tx>
          <c:spPr>
            <a:solidFill>
              <a:srgbClr val="00B0F0"/>
            </a:solidFill>
            <a:ln>
              <a:noFill/>
            </a:ln>
            <a:effectLst/>
          </c:spPr>
          <c:invertIfNegative val="0"/>
          <c:cat>
            <c:numRef>
              <c:f>Total!$A$2:$A$42</c:f>
              <c:numCache>
                <c:formatCode>General</c:formatCode>
                <c:ptCount val="41"/>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pt idx="29">
                  <c:v>2051</c:v>
                </c:pt>
                <c:pt idx="30">
                  <c:v>2052</c:v>
                </c:pt>
                <c:pt idx="31">
                  <c:v>2053</c:v>
                </c:pt>
                <c:pt idx="32">
                  <c:v>2054</c:v>
                </c:pt>
                <c:pt idx="33">
                  <c:v>2055</c:v>
                </c:pt>
                <c:pt idx="34">
                  <c:v>2056</c:v>
                </c:pt>
                <c:pt idx="35">
                  <c:v>2057</c:v>
                </c:pt>
                <c:pt idx="36">
                  <c:v>2058</c:v>
                </c:pt>
                <c:pt idx="37">
                  <c:v>2059</c:v>
                </c:pt>
                <c:pt idx="38">
                  <c:v>2060</c:v>
                </c:pt>
                <c:pt idx="39">
                  <c:v>2061</c:v>
                </c:pt>
                <c:pt idx="40">
                  <c:v>2062</c:v>
                </c:pt>
              </c:numCache>
            </c:numRef>
          </c:cat>
          <c:val>
            <c:numRef>
              <c:f>Total!$M$2:$M$42</c:f>
              <c:numCache>
                <c:formatCode>General</c:formatCode>
                <c:ptCount val="41"/>
                <c:pt idx="0">
                  <c:v>9246865921</c:v>
                </c:pt>
                <c:pt idx="1">
                  <c:v>7655610885</c:v>
                </c:pt>
                <c:pt idx="2">
                  <c:v>9783848396</c:v>
                </c:pt>
                <c:pt idx="3">
                  <c:v>9090131240</c:v>
                </c:pt>
                <c:pt idx="4">
                  <c:v>9437426514</c:v>
                </c:pt>
                <c:pt idx="5">
                  <c:v>8098890974</c:v>
                </c:pt>
                <c:pt idx="6">
                  <c:v>5101997700</c:v>
                </c:pt>
                <c:pt idx="7">
                  <c:v>4484516261</c:v>
                </c:pt>
                <c:pt idx="8">
                  <c:v>5267951612</c:v>
                </c:pt>
                <c:pt idx="9">
                  <c:v>16761954325</c:v>
                </c:pt>
                <c:pt idx="10">
                  <c:v>5124192284</c:v>
                </c:pt>
                <c:pt idx="11">
                  <c:v>2503582033</c:v>
                </c:pt>
                <c:pt idx="12">
                  <c:v>2311906315</c:v>
                </c:pt>
                <c:pt idx="13">
                  <c:v>1398426204</c:v>
                </c:pt>
                <c:pt idx="14">
                  <c:v>1373429069</c:v>
                </c:pt>
                <c:pt idx="15">
                  <c:v>5184460847</c:v>
                </c:pt>
                <c:pt idx="16">
                  <c:v>2556241439</c:v>
                </c:pt>
                <c:pt idx="17">
                  <c:v>1434462239</c:v>
                </c:pt>
                <c:pt idx="18">
                  <c:v>2007236739</c:v>
                </c:pt>
                <c:pt idx="19">
                  <c:v>1670483225</c:v>
                </c:pt>
                <c:pt idx="20">
                  <c:v>1226240000</c:v>
                </c:pt>
                <c:pt idx="21">
                  <c:v>1058700000</c:v>
                </c:pt>
                <c:pt idx="22">
                  <c:v>920801000</c:v>
                </c:pt>
                <c:pt idx="23">
                  <c:v>920552000</c:v>
                </c:pt>
                <c:pt idx="24">
                  <c:v>920473000</c:v>
                </c:pt>
                <c:pt idx="25">
                  <c:v>3312206000</c:v>
                </c:pt>
                <c:pt idx="26">
                  <c:v>2145227500</c:v>
                </c:pt>
                <c:pt idx="27">
                  <c:v>2020839500</c:v>
                </c:pt>
                <c:pt idx="28">
                  <c:v>4293227397</c:v>
                </c:pt>
                <c:pt idx="29">
                  <c:v>2480069000</c:v>
                </c:pt>
                <c:pt idx="30">
                  <c:v>1505455000</c:v>
                </c:pt>
                <c:pt idx="31">
                  <c:v>1519634000</c:v>
                </c:pt>
                <c:pt idx="32">
                  <c:v>153250000</c:v>
                </c:pt>
                <c:pt idx="33">
                  <c:v>203250000</c:v>
                </c:pt>
                <c:pt idx="34">
                  <c:v>153250000</c:v>
                </c:pt>
                <c:pt idx="35">
                  <c:v>153250000</c:v>
                </c:pt>
                <c:pt idx="36">
                  <c:v>153250000</c:v>
                </c:pt>
                <c:pt idx="37">
                  <c:v>653250000</c:v>
                </c:pt>
                <c:pt idx="38">
                  <c:v>112500000</c:v>
                </c:pt>
                <c:pt idx="39">
                  <c:v>1556250000</c:v>
                </c:pt>
                <c:pt idx="40">
                  <c:v>12794237800</c:v>
                </c:pt>
              </c:numCache>
            </c:numRef>
          </c:val>
          <c:extLst>
            <c:ext xmlns:c16="http://schemas.microsoft.com/office/drawing/2014/chart" uri="{C3380CC4-5D6E-409C-BE32-E72D297353CC}">
              <c16:uniqueId val="{0000000B-FCCA-CA47-AADF-C25B8CBD994D}"/>
            </c:ext>
          </c:extLst>
        </c:ser>
        <c:ser>
          <c:idx val="12"/>
          <c:order val="12"/>
          <c:tx>
            <c:strRef>
              <c:f>Total!$N$1</c:f>
              <c:strCache>
                <c:ptCount val="1"/>
                <c:pt idx="0">
                  <c:v>Cameroon</c:v>
                </c:pt>
              </c:strCache>
            </c:strRef>
          </c:tx>
          <c:spPr>
            <a:solidFill>
              <a:schemeClr val="accent1">
                <a:lumMod val="80000"/>
                <a:lumOff val="20000"/>
              </a:schemeClr>
            </a:solidFill>
            <a:ln>
              <a:noFill/>
            </a:ln>
            <a:effectLst/>
          </c:spPr>
          <c:invertIfNegative val="0"/>
          <c:cat>
            <c:numRef>
              <c:f>Total!$A$2:$A$42</c:f>
              <c:numCache>
                <c:formatCode>General</c:formatCode>
                <c:ptCount val="41"/>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pt idx="29">
                  <c:v>2051</c:v>
                </c:pt>
                <c:pt idx="30">
                  <c:v>2052</c:v>
                </c:pt>
                <c:pt idx="31">
                  <c:v>2053</c:v>
                </c:pt>
                <c:pt idx="32">
                  <c:v>2054</c:v>
                </c:pt>
                <c:pt idx="33">
                  <c:v>2055</c:v>
                </c:pt>
                <c:pt idx="34">
                  <c:v>2056</c:v>
                </c:pt>
                <c:pt idx="35">
                  <c:v>2057</c:v>
                </c:pt>
                <c:pt idx="36">
                  <c:v>2058</c:v>
                </c:pt>
                <c:pt idx="37">
                  <c:v>2059</c:v>
                </c:pt>
                <c:pt idx="38">
                  <c:v>2060</c:v>
                </c:pt>
                <c:pt idx="39">
                  <c:v>2061</c:v>
                </c:pt>
                <c:pt idx="40">
                  <c:v>2062</c:v>
                </c:pt>
              </c:numCache>
            </c:numRef>
          </c:cat>
          <c:val>
            <c:numRef>
              <c:f>Total!$N$2:$N$42</c:f>
              <c:numCache>
                <c:formatCode>General</c:formatCode>
                <c:ptCount val="41"/>
                <c:pt idx="0">
                  <c:v>61435848.450000003</c:v>
                </c:pt>
                <c:pt idx="1">
                  <c:v>115758612.09999999</c:v>
                </c:pt>
                <c:pt idx="2">
                  <c:v>110840561.90000001</c:v>
                </c:pt>
                <c:pt idx="3">
                  <c:v>105463563.2</c:v>
                </c:pt>
                <c:pt idx="4">
                  <c:v>48889074.25</c:v>
                </c:pt>
                <c:pt idx="5">
                  <c:v>48895709.649999999</c:v>
                </c:pt>
                <c:pt idx="6">
                  <c:v>48955428.25</c:v>
                </c:pt>
                <c:pt idx="7">
                  <c:v>49004087.850000001</c:v>
                </c:pt>
                <c:pt idx="8">
                  <c:v>345780462.80000001</c:v>
                </c:pt>
                <c:pt idx="9">
                  <c:v>378464415.69999999</c:v>
                </c:pt>
                <c:pt idx="10">
                  <c:v>269370882.69999999</c:v>
                </c:pt>
                <c:pt idx="11">
                  <c:v>1874500.5</c:v>
                </c:pt>
                <c:pt idx="12">
                  <c:v>1868971</c:v>
                </c:pt>
                <c:pt idx="13">
                  <c:v>152268053.30000001</c:v>
                </c:pt>
                <c:pt idx="14">
                  <c:v>1871182.8</c:v>
                </c:pt>
                <c:pt idx="15">
                  <c:v>1820311.4</c:v>
                </c:pt>
                <c:pt idx="16">
                  <c:v>1801511.1</c:v>
                </c:pt>
                <c:pt idx="17">
                  <c:v>1814781.9</c:v>
                </c:pt>
                <c:pt idx="18">
                  <c:v>1810358.3</c:v>
                </c:pt>
                <c:pt idx="19">
                  <c:v>1805934.7</c:v>
                </c:pt>
                <c:pt idx="20">
                  <c:v>29203501.300000001</c:v>
                </c:pt>
                <c:pt idx="21">
                  <c:v>1575907.5</c:v>
                </c:pt>
                <c:pt idx="22">
                  <c:v>1586966.5</c:v>
                </c:pt>
                <c:pt idx="23">
                  <c:v>1579225.2</c:v>
                </c:pt>
                <c:pt idx="24">
                  <c:v>62509891.600000001</c:v>
                </c:pt>
                <c:pt idx="25">
                  <c:v>197163169.69999999</c:v>
                </c:pt>
                <c:pt idx="26">
                  <c:v>147849982.80000001</c:v>
                </c:pt>
                <c:pt idx="27">
                  <c:v>198509050</c:v>
                </c:pt>
                <c:pt idx="28">
                  <c:v>426371600</c:v>
                </c:pt>
              </c:numCache>
            </c:numRef>
          </c:val>
          <c:extLst>
            <c:ext xmlns:c16="http://schemas.microsoft.com/office/drawing/2014/chart" uri="{C3380CC4-5D6E-409C-BE32-E72D297353CC}">
              <c16:uniqueId val="{0000000C-FCCA-CA47-AADF-C25B8CBD994D}"/>
            </c:ext>
          </c:extLst>
        </c:ser>
        <c:ser>
          <c:idx val="13"/>
          <c:order val="13"/>
          <c:tx>
            <c:strRef>
              <c:f>Total!$O$1</c:f>
              <c:strCache>
                <c:ptCount val="1"/>
                <c:pt idx="0">
                  <c:v>Botswana</c:v>
                </c:pt>
              </c:strCache>
            </c:strRef>
          </c:tx>
          <c:spPr>
            <a:solidFill>
              <a:schemeClr val="accent2">
                <a:lumMod val="80000"/>
                <a:lumOff val="20000"/>
              </a:schemeClr>
            </a:solidFill>
            <a:ln>
              <a:noFill/>
            </a:ln>
            <a:effectLst/>
          </c:spPr>
          <c:invertIfNegative val="0"/>
          <c:cat>
            <c:numRef>
              <c:f>Total!$A$2:$A$42</c:f>
              <c:numCache>
                <c:formatCode>General</c:formatCode>
                <c:ptCount val="41"/>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pt idx="29">
                  <c:v>2051</c:v>
                </c:pt>
                <c:pt idx="30">
                  <c:v>2052</c:v>
                </c:pt>
                <c:pt idx="31">
                  <c:v>2053</c:v>
                </c:pt>
                <c:pt idx="32">
                  <c:v>2054</c:v>
                </c:pt>
                <c:pt idx="33">
                  <c:v>2055</c:v>
                </c:pt>
                <c:pt idx="34">
                  <c:v>2056</c:v>
                </c:pt>
                <c:pt idx="35">
                  <c:v>2057</c:v>
                </c:pt>
                <c:pt idx="36">
                  <c:v>2058</c:v>
                </c:pt>
                <c:pt idx="37">
                  <c:v>2059</c:v>
                </c:pt>
                <c:pt idx="38">
                  <c:v>2060</c:v>
                </c:pt>
                <c:pt idx="39">
                  <c:v>2061</c:v>
                </c:pt>
                <c:pt idx="40">
                  <c:v>2062</c:v>
                </c:pt>
              </c:numCache>
            </c:numRef>
          </c:cat>
          <c:val>
            <c:numRef>
              <c:f>Total!$O$2:$O$42</c:f>
              <c:numCache>
                <c:formatCode>General</c:formatCode>
                <c:ptCount val="41"/>
                <c:pt idx="0">
                  <c:v>686000</c:v>
                </c:pt>
                <c:pt idx="1">
                  <c:v>1802000</c:v>
                </c:pt>
                <c:pt idx="2">
                  <c:v>1754000</c:v>
                </c:pt>
                <c:pt idx="3">
                  <c:v>1588000</c:v>
                </c:pt>
                <c:pt idx="4">
                  <c:v>1490000</c:v>
                </c:pt>
                <c:pt idx="5">
                  <c:v>1494000</c:v>
                </c:pt>
                <c:pt idx="6">
                  <c:v>1518000</c:v>
                </c:pt>
                <c:pt idx="7">
                  <c:v>1529000</c:v>
                </c:pt>
                <c:pt idx="8">
                  <c:v>9446000</c:v>
                </c:pt>
                <c:pt idx="9">
                  <c:v>1393000</c:v>
                </c:pt>
                <c:pt idx="10">
                  <c:v>1440000</c:v>
                </c:pt>
                <c:pt idx="11">
                  <c:v>11288000</c:v>
                </c:pt>
                <c:pt idx="12">
                  <c:v>1199000</c:v>
                </c:pt>
                <c:pt idx="13">
                  <c:v>1196000</c:v>
                </c:pt>
                <c:pt idx="14">
                  <c:v>190587000</c:v>
                </c:pt>
                <c:pt idx="15">
                  <c:v>1084000</c:v>
                </c:pt>
                <c:pt idx="16">
                  <c:v>1075000</c:v>
                </c:pt>
                <c:pt idx="17">
                  <c:v>43694000</c:v>
                </c:pt>
                <c:pt idx="18">
                  <c:v>1040000000</c:v>
                </c:pt>
              </c:numCache>
            </c:numRef>
          </c:val>
          <c:extLst>
            <c:ext xmlns:c16="http://schemas.microsoft.com/office/drawing/2014/chart" uri="{C3380CC4-5D6E-409C-BE32-E72D297353CC}">
              <c16:uniqueId val="{0000000D-FCCA-CA47-AADF-C25B8CBD994D}"/>
            </c:ext>
          </c:extLst>
        </c:ser>
        <c:ser>
          <c:idx val="14"/>
          <c:order val="14"/>
          <c:tx>
            <c:strRef>
              <c:f>Total!$P$1</c:f>
              <c:strCache>
                <c:ptCount val="1"/>
                <c:pt idx="0">
                  <c:v>Benin</c:v>
                </c:pt>
              </c:strCache>
            </c:strRef>
          </c:tx>
          <c:spPr>
            <a:solidFill>
              <a:schemeClr val="accent3">
                <a:lumMod val="80000"/>
                <a:lumOff val="20000"/>
              </a:schemeClr>
            </a:solidFill>
            <a:ln>
              <a:noFill/>
            </a:ln>
            <a:effectLst/>
          </c:spPr>
          <c:invertIfNegative val="0"/>
          <c:cat>
            <c:numRef>
              <c:f>Total!$A$2:$A$42</c:f>
              <c:numCache>
                <c:formatCode>General</c:formatCode>
                <c:ptCount val="41"/>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pt idx="29">
                  <c:v>2051</c:v>
                </c:pt>
                <c:pt idx="30">
                  <c:v>2052</c:v>
                </c:pt>
                <c:pt idx="31">
                  <c:v>2053</c:v>
                </c:pt>
                <c:pt idx="32">
                  <c:v>2054</c:v>
                </c:pt>
                <c:pt idx="33">
                  <c:v>2055</c:v>
                </c:pt>
                <c:pt idx="34">
                  <c:v>2056</c:v>
                </c:pt>
                <c:pt idx="35">
                  <c:v>2057</c:v>
                </c:pt>
                <c:pt idx="36">
                  <c:v>2058</c:v>
                </c:pt>
                <c:pt idx="37">
                  <c:v>2059</c:v>
                </c:pt>
                <c:pt idx="38">
                  <c:v>2060</c:v>
                </c:pt>
                <c:pt idx="39">
                  <c:v>2061</c:v>
                </c:pt>
                <c:pt idx="40">
                  <c:v>2062</c:v>
                </c:pt>
              </c:numCache>
            </c:numRef>
          </c:cat>
          <c:val>
            <c:numRef>
              <c:f>Total!$P$2:$P$42</c:f>
              <c:numCache>
                <c:formatCode>General</c:formatCode>
                <c:ptCount val="41"/>
                <c:pt idx="0">
                  <c:v>13656231.66</c:v>
                </c:pt>
                <c:pt idx="1">
                  <c:v>143448347.19999999</c:v>
                </c:pt>
                <c:pt idx="2">
                  <c:v>171992814.19999999</c:v>
                </c:pt>
                <c:pt idx="3">
                  <c:v>167456390.80000001</c:v>
                </c:pt>
                <c:pt idx="4">
                  <c:v>163241791.69999999</c:v>
                </c:pt>
                <c:pt idx="5">
                  <c:v>93865202.099999994</c:v>
                </c:pt>
                <c:pt idx="6">
                  <c:v>93961887.5</c:v>
                </c:pt>
                <c:pt idx="7">
                  <c:v>94008848.980000004</c:v>
                </c:pt>
                <c:pt idx="8">
                  <c:v>665696857.5</c:v>
                </c:pt>
                <c:pt idx="9">
                  <c:v>333382770.80000001</c:v>
                </c:pt>
                <c:pt idx="10">
                  <c:v>320803158.30000001</c:v>
                </c:pt>
                <c:pt idx="11">
                  <c:v>234496879.19999999</c:v>
                </c:pt>
                <c:pt idx="12">
                  <c:v>225373204.19999999</c:v>
                </c:pt>
                <c:pt idx="13">
                  <c:v>216249529.19999999</c:v>
                </c:pt>
                <c:pt idx="14">
                  <c:v>22809187.5</c:v>
                </c:pt>
                <c:pt idx="15">
                  <c:v>22809187.5</c:v>
                </c:pt>
                <c:pt idx="16">
                  <c:v>22809187.5</c:v>
                </c:pt>
                <c:pt idx="17">
                  <c:v>22809187.5</c:v>
                </c:pt>
                <c:pt idx="18">
                  <c:v>22809187.5</c:v>
                </c:pt>
                <c:pt idx="19">
                  <c:v>22809187.5</c:v>
                </c:pt>
                <c:pt idx="20">
                  <c:v>22809187.5</c:v>
                </c:pt>
                <c:pt idx="21">
                  <c:v>22809187.5</c:v>
                </c:pt>
                <c:pt idx="22">
                  <c:v>22809187.5</c:v>
                </c:pt>
                <c:pt idx="23">
                  <c:v>22809187.5</c:v>
                </c:pt>
                <c:pt idx="24">
                  <c:v>22809187.5</c:v>
                </c:pt>
                <c:pt idx="25">
                  <c:v>22809187.5</c:v>
                </c:pt>
                <c:pt idx="26">
                  <c:v>22809187.5</c:v>
                </c:pt>
                <c:pt idx="27">
                  <c:v>22809187.5</c:v>
                </c:pt>
                <c:pt idx="28">
                  <c:v>133399187.5</c:v>
                </c:pt>
                <c:pt idx="29">
                  <c:v>125796125</c:v>
                </c:pt>
                <c:pt idx="30">
                  <c:v>118193062.5</c:v>
                </c:pt>
                <c:pt idx="31">
                  <c:v>30000000</c:v>
                </c:pt>
                <c:pt idx="32">
                  <c:v>76067000.340000004</c:v>
                </c:pt>
              </c:numCache>
            </c:numRef>
          </c:val>
          <c:extLst>
            <c:ext xmlns:c16="http://schemas.microsoft.com/office/drawing/2014/chart" uri="{C3380CC4-5D6E-409C-BE32-E72D297353CC}">
              <c16:uniqueId val="{0000000E-FCCA-CA47-AADF-C25B8CBD994D}"/>
            </c:ext>
          </c:extLst>
        </c:ser>
        <c:dLbls>
          <c:showLegendKey val="0"/>
          <c:showVal val="0"/>
          <c:showCatName val="0"/>
          <c:showSerName val="0"/>
          <c:showPercent val="0"/>
          <c:showBubbleSize val="0"/>
        </c:dLbls>
        <c:gapWidth val="150"/>
        <c:overlap val="100"/>
        <c:axId val="277534559"/>
        <c:axId val="277536207"/>
      </c:barChart>
      <c:catAx>
        <c:axId val="2775345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277536207"/>
        <c:crossesAt val="0"/>
        <c:auto val="1"/>
        <c:lblAlgn val="ctr"/>
        <c:lblOffset val="100"/>
        <c:noMultiLvlLbl val="0"/>
      </c:catAx>
      <c:valAx>
        <c:axId val="277536207"/>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277534559"/>
        <c:crosses val="autoZero"/>
        <c:crossBetween val="between"/>
        <c:dispUnits>
          <c:builtInUnit val="billions"/>
          <c:dispUnitsLbl>
            <c:layout>
              <c:manualLayout>
                <c:xMode val="edge"/>
                <c:yMode val="edge"/>
                <c:x val="8.1034763026222954E-3"/>
                <c:y val="0.38182428477528996"/>
              </c:manualLayout>
            </c:layout>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r>
                    <a:rPr lang="en-US" sz="1400">
                      <a:latin typeface="Roboto" panose="02000000000000000000" pitchFamily="2" charset="0"/>
                      <a:ea typeface="Roboto" panose="02000000000000000000" pitchFamily="2" charset="0"/>
                    </a:rPr>
                    <a:t>USD Billions</a:t>
                  </a:r>
                </a:p>
              </c:rich>
            </c:tx>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dispUnitsLbl>
        </c:dispUnits>
      </c:valAx>
      <c:spPr>
        <a:noFill/>
        <a:ln>
          <a:noFill/>
        </a:ln>
        <a:effectLst/>
      </c:spPr>
    </c:plotArea>
    <c:legend>
      <c:legendPos val="b"/>
      <c:layout>
        <c:manualLayout>
          <c:xMode val="edge"/>
          <c:yMode val="edge"/>
          <c:x val="0.1677759935045989"/>
          <c:y val="0.8633866323976519"/>
          <c:w val="0.66444801299080225"/>
          <c:h val="0.1176579456800294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Agriculture </a:t>
            </a:r>
            <a:r>
              <a:rPr lang="en-US" b="1" baseline="0"/>
              <a:t>Prices, USD</a:t>
            </a:r>
            <a:endParaRPr lang="en-US" b="1"/>
          </a:p>
        </c:rich>
      </c:tx>
      <c:layout>
        <c:manualLayout>
          <c:xMode val="edge"/>
          <c:yMode val="edge"/>
          <c:x val="7.3485158277867196E-2"/>
          <c:y val="6.1776061776061778E-2"/>
        </c:manualLayout>
      </c:layout>
      <c:overlay val="0"/>
      <c:spPr>
        <a:solidFill>
          <a:schemeClr val="bg2">
            <a:lumMod val="90000"/>
          </a:schemeClr>
        </a:solid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5919610145511382E-2"/>
          <c:y val="1.8447112087577152E-2"/>
          <c:w val="0.89586801034817354"/>
          <c:h val="0.81624291911862235"/>
        </c:manualLayout>
      </c:layout>
      <c:lineChart>
        <c:grouping val="standard"/>
        <c:varyColors val="0"/>
        <c:ser>
          <c:idx val="0"/>
          <c:order val="0"/>
          <c:tx>
            <c:strRef>
              <c:f>Sheet4!$D$1</c:f>
              <c:strCache>
                <c:ptCount val="1"/>
                <c:pt idx="0">
                  <c:v>Wheat (W1 Comdty - Last Price)</c:v>
                </c:pt>
              </c:strCache>
            </c:strRef>
          </c:tx>
          <c:spPr>
            <a:ln w="28575" cap="rnd">
              <a:solidFill>
                <a:schemeClr val="accent1"/>
              </a:solidFill>
              <a:round/>
            </a:ln>
            <a:effectLst/>
          </c:spPr>
          <c:marker>
            <c:symbol val="none"/>
          </c:marker>
          <c:cat>
            <c:numRef>
              <c:f>Sheet4!$A$2:$A$131</c:f>
              <c:numCache>
                <c:formatCode>m/d/yy</c:formatCode>
                <c:ptCount val="130"/>
                <c:pt idx="0">
                  <c:v>44627</c:v>
                </c:pt>
                <c:pt idx="1">
                  <c:v>44624</c:v>
                </c:pt>
                <c:pt idx="2">
                  <c:v>44623</c:v>
                </c:pt>
                <c:pt idx="3">
                  <c:v>44622</c:v>
                </c:pt>
                <c:pt idx="4">
                  <c:v>44621</c:v>
                </c:pt>
                <c:pt idx="5">
                  <c:v>44620</c:v>
                </c:pt>
                <c:pt idx="6">
                  <c:v>44617</c:v>
                </c:pt>
                <c:pt idx="7">
                  <c:v>44616</c:v>
                </c:pt>
                <c:pt idx="8">
                  <c:v>44615</c:v>
                </c:pt>
                <c:pt idx="9">
                  <c:v>44614</c:v>
                </c:pt>
                <c:pt idx="10">
                  <c:v>44613</c:v>
                </c:pt>
                <c:pt idx="11">
                  <c:v>44610</c:v>
                </c:pt>
                <c:pt idx="12">
                  <c:v>44609</c:v>
                </c:pt>
                <c:pt idx="13">
                  <c:v>44608</c:v>
                </c:pt>
                <c:pt idx="14">
                  <c:v>44607</c:v>
                </c:pt>
                <c:pt idx="15">
                  <c:v>44606</c:v>
                </c:pt>
                <c:pt idx="16">
                  <c:v>44603</c:v>
                </c:pt>
                <c:pt idx="17">
                  <c:v>44602</c:v>
                </c:pt>
                <c:pt idx="18">
                  <c:v>44601</c:v>
                </c:pt>
                <c:pt idx="19">
                  <c:v>44600</c:v>
                </c:pt>
                <c:pt idx="20">
                  <c:v>44599</c:v>
                </c:pt>
                <c:pt idx="21">
                  <c:v>44596</c:v>
                </c:pt>
                <c:pt idx="22">
                  <c:v>44595</c:v>
                </c:pt>
                <c:pt idx="23">
                  <c:v>44594</c:v>
                </c:pt>
                <c:pt idx="24">
                  <c:v>44593</c:v>
                </c:pt>
                <c:pt idx="25">
                  <c:v>44592</c:v>
                </c:pt>
                <c:pt idx="26">
                  <c:v>44589</c:v>
                </c:pt>
                <c:pt idx="27">
                  <c:v>44588</c:v>
                </c:pt>
                <c:pt idx="28">
                  <c:v>44587</c:v>
                </c:pt>
                <c:pt idx="29">
                  <c:v>44586</c:v>
                </c:pt>
                <c:pt idx="30">
                  <c:v>44585</c:v>
                </c:pt>
                <c:pt idx="31">
                  <c:v>44582</c:v>
                </c:pt>
                <c:pt idx="32">
                  <c:v>44581</c:v>
                </c:pt>
                <c:pt idx="33">
                  <c:v>44580</c:v>
                </c:pt>
                <c:pt idx="34">
                  <c:v>44579</c:v>
                </c:pt>
                <c:pt idx="35">
                  <c:v>44578</c:v>
                </c:pt>
                <c:pt idx="36">
                  <c:v>44575</c:v>
                </c:pt>
                <c:pt idx="37">
                  <c:v>44574</c:v>
                </c:pt>
                <c:pt idx="38">
                  <c:v>44573</c:v>
                </c:pt>
                <c:pt idx="39">
                  <c:v>44572</c:v>
                </c:pt>
                <c:pt idx="40">
                  <c:v>44571</c:v>
                </c:pt>
                <c:pt idx="41">
                  <c:v>44568</c:v>
                </c:pt>
                <c:pt idx="42">
                  <c:v>44567</c:v>
                </c:pt>
                <c:pt idx="43">
                  <c:v>44566</c:v>
                </c:pt>
                <c:pt idx="44">
                  <c:v>44565</c:v>
                </c:pt>
                <c:pt idx="45">
                  <c:v>44564</c:v>
                </c:pt>
                <c:pt idx="46">
                  <c:v>44561</c:v>
                </c:pt>
                <c:pt idx="47">
                  <c:v>44560</c:v>
                </c:pt>
                <c:pt idx="48">
                  <c:v>44559</c:v>
                </c:pt>
                <c:pt idx="49">
                  <c:v>44558</c:v>
                </c:pt>
                <c:pt idx="50">
                  <c:v>44557</c:v>
                </c:pt>
                <c:pt idx="51">
                  <c:v>44554</c:v>
                </c:pt>
                <c:pt idx="52">
                  <c:v>44553</c:v>
                </c:pt>
                <c:pt idx="53">
                  <c:v>44552</c:v>
                </c:pt>
                <c:pt idx="54">
                  <c:v>44551</c:v>
                </c:pt>
                <c:pt idx="55">
                  <c:v>44550</c:v>
                </c:pt>
                <c:pt idx="56">
                  <c:v>44547</c:v>
                </c:pt>
                <c:pt idx="57">
                  <c:v>44546</c:v>
                </c:pt>
                <c:pt idx="58">
                  <c:v>44545</c:v>
                </c:pt>
                <c:pt idx="59">
                  <c:v>44544</c:v>
                </c:pt>
                <c:pt idx="60">
                  <c:v>44543</c:v>
                </c:pt>
                <c:pt idx="61">
                  <c:v>44540</c:v>
                </c:pt>
                <c:pt idx="62">
                  <c:v>44539</c:v>
                </c:pt>
                <c:pt idx="63">
                  <c:v>44538</c:v>
                </c:pt>
                <c:pt idx="64">
                  <c:v>44537</c:v>
                </c:pt>
                <c:pt idx="65">
                  <c:v>44536</c:v>
                </c:pt>
                <c:pt idx="66">
                  <c:v>44533</c:v>
                </c:pt>
                <c:pt idx="67">
                  <c:v>44532</c:v>
                </c:pt>
                <c:pt idx="68">
                  <c:v>44531</c:v>
                </c:pt>
                <c:pt idx="69">
                  <c:v>44530</c:v>
                </c:pt>
                <c:pt idx="70">
                  <c:v>44529</c:v>
                </c:pt>
                <c:pt idx="71">
                  <c:v>44526</c:v>
                </c:pt>
                <c:pt idx="72">
                  <c:v>44525</c:v>
                </c:pt>
                <c:pt idx="73">
                  <c:v>44524</c:v>
                </c:pt>
                <c:pt idx="74">
                  <c:v>44523</c:v>
                </c:pt>
                <c:pt idx="75">
                  <c:v>44522</c:v>
                </c:pt>
                <c:pt idx="76">
                  <c:v>44519</c:v>
                </c:pt>
                <c:pt idx="77">
                  <c:v>44518</c:v>
                </c:pt>
                <c:pt idx="78">
                  <c:v>44517</c:v>
                </c:pt>
                <c:pt idx="79">
                  <c:v>44516</c:v>
                </c:pt>
                <c:pt idx="80">
                  <c:v>44515</c:v>
                </c:pt>
                <c:pt idx="81">
                  <c:v>44512</c:v>
                </c:pt>
                <c:pt idx="82">
                  <c:v>44511</c:v>
                </c:pt>
                <c:pt idx="83">
                  <c:v>44510</c:v>
                </c:pt>
                <c:pt idx="84">
                  <c:v>44509</c:v>
                </c:pt>
                <c:pt idx="85">
                  <c:v>44508</c:v>
                </c:pt>
                <c:pt idx="86">
                  <c:v>44505</c:v>
                </c:pt>
                <c:pt idx="87">
                  <c:v>44504</c:v>
                </c:pt>
                <c:pt idx="88">
                  <c:v>44503</c:v>
                </c:pt>
                <c:pt idx="89">
                  <c:v>44502</c:v>
                </c:pt>
                <c:pt idx="90">
                  <c:v>44501</c:v>
                </c:pt>
                <c:pt idx="91">
                  <c:v>44498</c:v>
                </c:pt>
                <c:pt idx="92">
                  <c:v>44497</c:v>
                </c:pt>
                <c:pt idx="93">
                  <c:v>44496</c:v>
                </c:pt>
                <c:pt idx="94">
                  <c:v>44495</c:v>
                </c:pt>
                <c:pt idx="95">
                  <c:v>44494</c:v>
                </c:pt>
                <c:pt idx="96">
                  <c:v>44491</c:v>
                </c:pt>
                <c:pt idx="97">
                  <c:v>44490</c:v>
                </c:pt>
                <c:pt idx="98">
                  <c:v>44489</c:v>
                </c:pt>
                <c:pt idx="99">
                  <c:v>44488</c:v>
                </c:pt>
                <c:pt idx="100">
                  <c:v>44487</c:v>
                </c:pt>
                <c:pt idx="101">
                  <c:v>44484</c:v>
                </c:pt>
                <c:pt idx="102">
                  <c:v>44483</c:v>
                </c:pt>
                <c:pt idx="103">
                  <c:v>44482</c:v>
                </c:pt>
                <c:pt idx="104">
                  <c:v>44481</c:v>
                </c:pt>
                <c:pt idx="105">
                  <c:v>44480</c:v>
                </c:pt>
                <c:pt idx="106">
                  <c:v>44477</c:v>
                </c:pt>
                <c:pt idx="107">
                  <c:v>44476</c:v>
                </c:pt>
                <c:pt idx="108">
                  <c:v>44475</c:v>
                </c:pt>
                <c:pt idx="109">
                  <c:v>44474</c:v>
                </c:pt>
                <c:pt idx="110">
                  <c:v>44473</c:v>
                </c:pt>
                <c:pt idx="111">
                  <c:v>44470</c:v>
                </c:pt>
                <c:pt idx="112">
                  <c:v>44469</c:v>
                </c:pt>
                <c:pt idx="113">
                  <c:v>44468</c:v>
                </c:pt>
                <c:pt idx="114">
                  <c:v>44467</c:v>
                </c:pt>
                <c:pt idx="115">
                  <c:v>44466</c:v>
                </c:pt>
                <c:pt idx="116">
                  <c:v>44463</c:v>
                </c:pt>
                <c:pt idx="117">
                  <c:v>44462</c:v>
                </c:pt>
                <c:pt idx="118">
                  <c:v>44461</c:v>
                </c:pt>
                <c:pt idx="119">
                  <c:v>44460</c:v>
                </c:pt>
                <c:pt idx="120">
                  <c:v>44459</c:v>
                </c:pt>
                <c:pt idx="121">
                  <c:v>44456</c:v>
                </c:pt>
                <c:pt idx="122">
                  <c:v>44455</c:v>
                </c:pt>
                <c:pt idx="123">
                  <c:v>44454</c:v>
                </c:pt>
                <c:pt idx="124">
                  <c:v>44453</c:v>
                </c:pt>
                <c:pt idx="125">
                  <c:v>44452</c:v>
                </c:pt>
                <c:pt idx="126">
                  <c:v>44449</c:v>
                </c:pt>
                <c:pt idx="127">
                  <c:v>44448</c:v>
                </c:pt>
                <c:pt idx="128">
                  <c:v>44447</c:v>
                </c:pt>
                <c:pt idx="129">
                  <c:v>44446</c:v>
                </c:pt>
              </c:numCache>
            </c:numRef>
          </c:cat>
          <c:val>
            <c:numRef>
              <c:f>Sheet4!$D$2:$D$131</c:f>
              <c:numCache>
                <c:formatCode>General</c:formatCode>
                <c:ptCount val="130"/>
                <c:pt idx="0">
                  <c:v>1348</c:v>
                </c:pt>
                <c:pt idx="1">
                  <c:v>1348</c:v>
                </c:pt>
                <c:pt idx="2">
                  <c:v>1289</c:v>
                </c:pt>
                <c:pt idx="3">
                  <c:v>1058.5</c:v>
                </c:pt>
                <c:pt idx="4">
                  <c:v>1001.75</c:v>
                </c:pt>
                <c:pt idx="5">
                  <c:v>928</c:v>
                </c:pt>
                <c:pt idx="6">
                  <c:v>843</c:v>
                </c:pt>
                <c:pt idx="7">
                  <c:v>926</c:v>
                </c:pt>
                <c:pt idx="8">
                  <c:v>876</c:v>
                </c:pt>
                <c:pt idx="9">
                  <c:v>844.25</c:v>
                </c:pt>
                <c:pt idx="10">
                  <c:v>820.625</c:v>
                </c:pt>
                <c:pt idx="11">
                  <c:v>797</c:v>
                </c:pt>
                <c:pt idx="12">
                  <c:v>798</c:v>
                </c:pt>
                <c:pt idx="13">
                  <c:v>780.5</c:v>
                </c:pt>
                <c:pt idx="14">
                  <c:v>779.75</c:v>
                </c:pt>
                <c:pt idx="15">
                  <c:v>799.25</c:v>
                </c:pt>
                <c:pt idx="16">
                  <c:v>797.75</c:v>
                </c:pt>
                <c:pt idx="17">
                  <c:v>771.5</c:v>
                </c:pt>
                <c:pt idx="18">
                  <c:v>785</c:v>
                </c:pt>
                <c:pt idx="19">
                  <c:v>778.75</c:v>
                </c:pt>
                <c:pt idx="20">
                  <c:v>768.75</c:v>
                </c:pt>
                <c:pt idx="21">
                  <c:v>763.25</c:v>
                </c:pt>
                <c:pt idx="22">
                  <c:v>751.75</c:v>
                </c:pt>
                <c:pt idx="23">
                  <c:v>755</c:v>
                </c:pt>
                <c:pt idx="24">
                  <c:v>769</c:v>
                </c:pt>
                <c:pt idx="25">
                  <c:v>761.25</c:v>
                </c:pt>
                <c:pt idx="26">
                  <c:v>786.25</c:v>
                </c:pt>
                <c:pt idx="27">
                  <c:v>777</c:v>
                </c:pt>
                <c:pt idx="28">
                  <c:v>795</c:v>
                </c:pt>
                <c:pt idx="29">
                  <c:v>818</c:v>
                </c:pt>
                <c:pt idx="30">
                  <c:v>800.5</c:v>
                </c:pt>
                <c:pt idx="31">
                  <c:v>780</c:v>
                </c:pt>
                <c:pt idx="32">
                  <c:v>790.25</c:v>
                </c:pt>
                <c:pt idx="33">
                  <c:v>796.5</c:v>
                </c:pt>
                <c:pt idx="34">
                  <c:v>769</c:v>
                </c:pt>
                <c:pt idx="35">
                  <c:v>755.25</c:v>
                </c:pt>
                <c:pt idx="36">
                  <c:v>741.5</c:v>
                </c:pt>
                <c:pt idx="37">
                  <c:v>746.75</c:v>
                </c:pt>
                <c:pt idx="38">
                  <c:v>757.75</c:v>
                </c:pt>
                <c:pt idx="39">
                  <c:v>770.25</c:v>
                </c:pt>
                <c:pt idx="40">
                  <c:v>762</c:v>
                </c:pt>
                <c:pt idx="41">
                  <c:v>758.5</c:v>
                </c:pt>
                <c:pt idx="42">
                  <c:v>746</c:v>
                </c:pt>
                <c:pt idx="43">
                  <c:v>760.75</c:v>
                </c:pt>
                <c:pt idx="44">
                  <c:v>770</c:v>
                </c:pt>
                <c:pt idx="45">
                  <c:v>758</c:v>
                </c:pt>
                <c:pt idx="46">
                  <c:v>770.75</c:v>
                </c:pt>
                <c:pt idx="47">
                  <c:v>779.75</c:v>
                </c:pt>
                <c:pt idx="48">
                  <c:v>787.75</c:v>
                </c:pt>
                <c:pt idx="49">
                  <c:v>783.5</c:v>
                </c:pt>
                <c:pt idx="50">
                  <c:v>804</c:v>
                </c:pt>
                <c:pt idx="51">
                  <c:v>809.375</c:v>
                </c:pt>
                <c:pt idx="52">
                  <c:v>814.75</c:v>
                </c:pt>
                <c:pt idx="53">
                  <c:v>814</c:v>
                </c:pt>
                <c:pt idx="54">
                  <c:v>799</c:v>
                </c:pt>
                <c:pt idx="55">
                  <c:v>777.75</c:v>
                </c:pt>
                <c:pt idx="56">
                  <c:v>775</c:v>
                </c:pt>
                <c:pt idx="57">
                  <c:v>770.5</c:v>
                </c:pt>
                <c:pt idx="58">
                  <c:v>756</c:v>
                </c:pt>
                <c:pt idx="59">
                  <c:v>785.5</c:v>
                </c:pt>
                <c:pt idx="60">
                  <c:v>785.5</c:v>
                </c:pt>
                <c:pt idx="61">
                  <c:v>782</c:v>
                </c:pt>
                <c:pt idx="62">
                  <c:v>773.5</c:v>
                </c:pt>
                <c:pt idx="63">
                  <c:v>791.25</c:v>
                </c:pt>
                <c:pt idx="64">
                  <c:v>799.25</c:v>
                </c:pt>
                <c:pt idx="65">
                  <c:v>797</c:v>
                </c:pt>
                <c:pt idx="66">
                  <c:v>794.5</c:v>
                </c:pt>
                <c:pt idx="67">
                  <c:v>806.5</c:v>
                </c:pt>
                <c:pt idx="68">
                  <c:v>778.5</c:v>
                </c:pt>
                <c:pt idx="69">
                  <c:v>773.75</c:v>
                </c:pt>
                <c:pt idx="70">
                  <c:v>807.5</c:v>
                </c:pt>
                <c:pt idx="71">
                  <c:v>825.5</c:v>
                </c:pt>
                <c:pt idx="72">
                  <c:v>831.125</c:v>
                </c:pt>
                <c:pt idx="73">
                  <c:v>836.75</c:v>
                </c:pt>
                <c:pt idx="74">
                  <c:v>856</c:v>
                </c:pt>
                <c:pt idx="75">
                  <c:v>845.75</c:v>
                </c:pt>
                <c:pt idx="76">
                  <c:v>823</c:v>
                </c:pt>
                <c:pt idx="77">
                  <c:v>820</c:v>
                </c:pt>
                <c:pt idx="78">
                  <c:v>822.25</c:v>
                </c:pt>
                <c:pt idx="79">
                  <c:v>810.25</c:v>
                </c:pt>
                <c:pt idx="80">
                  <c:v>826.25</c:v>
                </c:pt>
                <c:pt idx="81">
                  <c:v>817</c:v>
                </c:pt>
                <c:pt idx="82">
                  <c:v>812.5</c:v>
                </c:pt>
                <c:pt idx="83">
                  <c:v>803</c:v>
                </c:pt>
                <c:pt idx="84">
                  <c:v>778.5</c:v>
                </c:pt>
                <c:pt idx="85">
                  <c:v>768</c:v>
                </c:pt>
                <c:pt idx="86">
                  <c:v>766.5</c:v>
                </c:pt>
                <c:pt idx="87">
                  <c:v>773.75</c:v>
                </c:pt>
                <c:pt idx="88">
                  <c:v>781</c:v>
                </c:pt>
                <c:pt idx="89">
                  <c:v>791.5</c:v>
                </c:pt>
                <c:pt idx="90">
                  <c:v>797.25</c:v>
                </c:pt>
                <c:pt idx="91">
                  <c:v>772.75</c:v>
                </c:pt>
                <c:pt idx="92">
                  <c:v>772.5</c:v>
                </c:pt>
                <c:pt idx="93">
                  <c:v>759.75</c:v>
                </c:pt>
                <c:pt idx="94">
                  <c:v>752.25</c:v>
                </c:pt>
                <c:pt idx="95">
                  <c:v>759.5</c:v>
                </c:pt>
                <c:pt idx="96">
                  <c:v>756</c:v>
                </c:pt>
                <c:pt idx="97">
                  <c:v>741.25</c:v>
                </c:pt>
                <c:pt idx="98">
                  <c:v>749.25</c:v>
                </c:pt>
                <c:pt idx="99">
                  <c:v>736</c:v>
                </c:pt>
                <c:pt idx="100">
                  <c:v>736.25</c:v>
                </c:pt>
                <c:pt idx="101">
                  <c:v>734</c:v>
                </c:pt>
                <c:pt idx="102">
                  <c:v>724.75</c:v>
                </c:pt>
                <c:pt idx="103">
                  <c:v>718.75</c:v>
                </c:pt>
                <c:pt idx="104">
                  <c:v>734</c:v>
                </c:pt>
                <c:pt idx="105">
                  <c:v>731.75</c:v>
                </c:pt>
                <c:pt idx="106">
                  <c:v>734</c:v>
                </c:pt>
                <c:pt idx="107">
                  <c:v>741.25</c:v>
                </c:pt>
                <c:pt idx="108">
                  <c:v>746</c:v>
                </c:pt>
                <c:pt idx="109">
                  <c:v>744.75</c:v>
                </c:pt>
                <c:pt idx="110">
                  <c:v>756.5</c:v>
                </c:pt>
                <c:pt idx="111">
                  <c:v>755.25</c:v>
                </c:pt>
                <c:pt idx="112">
                  <c:v>725.5</c:v>
                </c:pt>
                <c:pt idx="113">
                  <c:v>710.25</c:v>
                </c:pt>
                <c:pt idx="114">
                  <c:v>706.5</c:v>
                </c:pt>
                <c:pt idx="115">
                  <c:v>722.25</c:v>
                </c:pt>
                <c:pt idx="116">
                  <c:v>723.75</c:v>
                </c:pt>
                <c:pt idx="117">
                  <c:v>717.75</c:v>
                </c:pt>
                <c:pt idx="118">
                  <c:v>705.75</c:v>
                </c:pt>
                <c:pt idx="119">
                  <c:v>690.25</c:v>
                </c:pt>
                <c:pt idx="120">
                  <c:v>700.75</c:v>
                </c:pt>
                <c:pt idx="121">
                  <c:v>708.75</c:v>
                </c:pt>
                <c:pt idx="122">
                  <c:v>713</c:v>
                </c:pt>
                <c:pt idx="123">
                  <c:v>712.25</c:v>
                </c:pt>
                <c:pt idx="124">
                  <c:v>685</c:v>
                </c:pt>
                <c:pt idx="125">
                  <c:v>674.5</c:v>
                </c:pt>
                <c:pt idx="126">
                  <c:v>675</c:v>
                </c:pt>
                <c:pt idx="127">
                  <c:v>681.5</c:v>
                </c:pt>
                <c:pt idx="128">
                  <c:v>698.25</c:v>
                </c:pt>
                <c:pt idx="129">
                  <c:v>708.75</c:v>
                </c:pt>
              </c:numCache>
            </c:numRef>
          </c:val>
          <c:smooth val="0"/>
          <c:extLst>
            <c:ext xmlns:c16="http://schemas.microsoft.com/office/drawing/2014/chart" uri="{C3380CC4-5D6E-409C-BE32-E72D297353CC}">
              <c16:uniqueId val="{00000000-29AF-2143-BD73-734A69D7D63C}"/>
            </c:ext>
          </c:extLst>
        </c:ser>
        <c:dLbls>
          <c:showLegendKey val="0"/>
          <c:showVal val="0"/>
          <c:showCatName val="0"/>
          <c:showSerName val="0"/>
          <c:showPercent val="0"/>
          <c:showBubbleSize val="0"/>
        </c:dLbls>
        <c:marker val="1"/>
        <c:smooth val="0"/>
        <c:axId val="685102688"/>
        <c:axId val="685207856"/>
      </c:lineChart>
      <c:lineChart>
        <c:grouping val="standard"/>
        <c:varyColors val="0"/>
        <c:ser>
          <c:idx val="1"/>
          <c:order val="1"/>
          <c:tx>
            <c:strRef>
              <c:f>Sheet4!$E$1</c:f>
              <c:strCache>
                <c:ptCount val="1"/>
                <c:pt idx="0">
                  <c:v>Maize (EP1 Comdty - Last Price)- Second Axis</c:v>
                </c:pt>
              </c:strCache>
            </c:strRef>
          </c:tx>
          <c:spPr>
            <a:ln w="28575" cap="rnd">
              <a:solidFill>
                <a:schemeClr val="accent2"/>
              </a:solidFill>
              <a:round/>
            </a:ln>
            <a:effectLst/>
          </c:spPr>
          <c:marker>
            <c:symbol val="none"/>
          </c:marker>
          <c:cat>
            <c:numRef>
              <c:f>Sheet4!$A$2:$A$131</c:f>
              <c:numCache>
                <c:formatCode>m/d/yy</c:formatCode>
                <c:ptCount val="130"/>
                <c:pt idx="0">
                  <c:v>44627</c:v>
                </c:pt>
                <c:pt idx="1">
                  <c:v>44624</c:v>
                </c:pt>
                <c:pt idx="2">
                  <c:v>44623</c:v>
                </c:pt>
                <c:pt idx="3">
                  <c:v>44622</c:v>
                </c:pt>
                <c:pt idx="4">
                  <c:v>44621</c:v>
                </c:pt>
                <c:pt idx="5">
                  <c:v>44620</c:v>
                </c:pt>
                <c:pt idx="6">
                  <c:v>44617</c:v>
                </c:pt>
                <c:pt idx="7">
                  <c:v>44616</c:v>
                </c:pt>
                <c:pt idx="8">
                  <c:v>44615</c:v>
                </c:pt>
                <c:pt idx="9">
                  <c:v>44614</c:v>
                </c:pt>
                <c:pt idx="10">
                  <c:v>44613</c:v>
                </c:pt>
                <c:pt idx="11">
                  <c:v>44610</c:v>
                </c:pt>
                <c:pt idx="12">
                  <c:v>44609</c:v>
                </c:pt>
                <c:pt idx="13">
                  <c:v>44608</c:v>
                </c:pt>
                <c:pt idx="14">
                  <c:v>44607</c:v>
                </c:pt>
                <c:pt idx="15">
                  <c:v>44606</c:v>
                </c:pt>
                <c:pt idx="16">
                  <c:v>44603</c:v>
                </c:pt>
                <c:pt idx="17">
                  <c:v>44602</c:v>
                </c:pt>
                <c:pt idx="18">
                  <c:v>44601</c:v>
                </c:pt>
                <c:pt idx="19">
                  <c:v>44600</c:v>
                </c:pt>
                <c:pt idx="20">
                  <c:v>44599</c:v>
                </c:pt>
                <c:pt idx="21">
                  <c:v>44596</c:v>
                </c:pt>
                <c:pt idx="22">
                  <c:v>44595</c:v>
                </c:pt>
                <c:pt idx="23">
                  <c:v>44594</c:v>
                </c:pt>
                <c:pt idx="24">
                  <c:v>44593</c:v>
                </c:pt>
                <c:pt idx="25">
                  <c:v>44592</c:v>
                </c:pt>
                <c:pt idx="26">
                  <c:v>44589</c:v>
                </c:pt>
                <c:pt idx="27">
                  <c:v>44588</c:v>
                </c:pt>
                <c:pt idx="28">
                  <c:v>44587</c:v>
                </c:pt>
                <c:pt idx="29">
                  <c:v>44586</c:v>
                </c:pt>
                <c:pt idx="30">
                  <c:v>44585</c:v>
                </c:pt>
                <c:pt idx="31">
                  <c:v>44582</c:v>
                </c:pt>
                <c:pt idx="32">
                  <c:v>44581</c:v>
                </c:pt>
                <c:pt idx="33">
                  <c:v>44580</c:v>
                </c:pt>
                <c:pt idx="34">
                  <c:v>44579</c:v>
                </c:pt>
                <c:pt idx="35">
                  <c:v>44578</c:v>
                </c:pt>
                <c:pt idx="36">
                  <c:v>44575</c:v>
                </c:pt>
                <c:pt idx="37">
                  <c:v>44574</c:v>
                </c:pt>
                <c:pt idx="38">
                  <c:v>44573</c:v>
                </c:pt>
                <c:pt idx="39">
                  <c:v>44572</c:v>
                </c:pt>
                <c:pt idx="40">
                  <c:v>44571</c:v>
                </c:pt>
                <c:pt idx="41">
                  <c:v>44568</c:v>
                </c:pt>
                <c:pt idx="42">
                  <c:v>44567</c:v>
                </c:pt>
                <c:pt idx="43">
                  <c:v>44566</c:v>
                </c:pt>
                <c:pt idx="44">
                  <c:v>44565</c:v>
                </c:pt>
                <c:pt idx="45">
                  <c:v>44564</c:v>
                </c:pt>
                <c:pt idx="46">
                  <c:v>44561</c:v>
                </c:pt>
                <c:pt idx="47">
                  <c:v>44560</c:v>
                </c:pt>
                <c:pt idx="48">
                  <c:v>44559</c:v>
                </c:pt>
                <c:pt idx="49">
                  <c:v>44558</c:v>
                </c:pt>
                <c:pt idx="50">
                  <c:v>44557</c:v>
                </c:pt>
                <c:pt idx="51">
                  <c:v>44554</c:v>
                </c:pt>
                <c:pt idx="52">
                  <c:v>44553</c:v>
                </c:pt>
                <c:pt idx="53">
                  <c:v>44552</c:v>
                </c:pt>
                <c:pt idx="54">
                  <c:v>44551</c:v>
                </c:pt>
                <c:pt idx="55">
                  <c:v>44550</c:v>
                </c:pt>
                <c:pt idx="56">
                  <c:v>44547</c:v>
                </c:pt>
                <c:pt idx="57">
                  <c:v>44546</c:v>
                </c:pt>
                <c:pt idx="58">
                  <c:v>44545</c:v>
                </c:pt>
                <c:pt idx="59">
                  <c:v>44544</c:v>
                </c:pt>
                <c:pt idx="60">
                  <c:v>44543</c:v>
                </c:pt>
                <c:pt idx="61">
                  <c:v>44540</c:v>
                </c:pt>
                <c:pt idx="62">
                  <c:v>44539</c:v>
                </c:pt>
                <c:pt idx="63">
                  <c:v>44538</c:v>
                </c:pt>
                <c:pt idx="64">
                  <c:v>44537</c:v>
                </c:pt>
                <c:pt idx="65">
                  <c:v>44536</c:v>
                </c:pt>
                <c:pt idx="66">
                  <c:v>44533</c:v>
                </c:pt>
                <c:pt idx="67">
                  <c:v>44532</c:v>
                </c:pt>
                <c:pt idx="68">
                  <c:v>44531</c:v>
                </c:pt>
                <c:pt idx="69">
                  <c:v>44530</c:v>
                </c:pt>
                <c:pt idx="70">
                  <c:v>44529</c:v>
                </c:pt>
                <c:pt idx="71">
                  <c:v>44526</c:v>
                </c:pt>
                <c:pt idx="72">
                  <c:v>44525</c:v>
                </c:pt>
                <c:pt idx="73">
                  <c:v>44524</c:v>
                </c:pt>
                <c:pt idx="74">
                  <c:v>44523</c:v>
                </c:pt>
                <c:pt idx="75">
                  <c:v>44522</c:v>
                </c:pt>
                <c:pt idx="76">
                  <c:v>44519</c:v>
                </c:pt>
                <c:pt idx="77">
                  <c:v>44518</c:v>
                </c:pt>
                <c:pt idx="78">
                  <c:v>44517</c:v>
                </c:pt>
                <c:pt idx="79">
                  <c:v>44516</c:v>
                </c:pt>
                <c:pt idx="80">
                  <c:v>44515</c:v>
                </c:pt>
                <c:pt idx="81">
                  <c:v>44512</c:v>
                </c:pt>
                <c:pt idx="82">
                  <c:v>44511</c:v>
                </c:pt>
                <c:pt idx="83">
                  <c:v>44510</c:v>
                </c:pt>
                <c:pt idx="84">
                  <c:v>44509</c:v>
                </c:pt>
                <c:pt idx="85">
                  <c:v>44508</c:v>
                </c:pt>
                <c:pt idx="86">
                  <c:v>44505</c:v>
                </c:pt>
                <c:pt idx="87">
                  <c:v>44504</c:v>
                </c:pt>
                <c:pt idx="88">
                  <c:v>44503</c:v>
                </c:pt>
                <c:pt idx="89">
                  <c:v>44502</c:v>
                </c:pt>
                <c:pt idx="90">
                  <c:v>44501</c:v>
                </c:pt>
                <c:pt idx="91">
                  <c:v>44498</c:v>
                </c:pt>
                <c:pt idx="92">
                  <c:v>44497</c:v>
                </c:pt>
                <c:pt idx="93">
                  <c:v>44496</c:v>
                </c:pt>
                <c:pt idx="94">
                  <c:v>44495</c:v>
                </c:pt>
                <c:pt idx="95">
                  <c:v>44494</c:v>
                </c:pt>
                <c:pt idx="96">
                  <c:v>44491</c:v>
                </c:pt>
                <c:pt idx="97">
                  <c:v>44490</c:v>
                </c:pt>
                <c:pt idx="98">
                  <c:v>44489</c:v>
                </c:pt>
                <c:pt idx="99">
                  <c:v>44488</c:v>
                </c:pt>
                <c:pt idx="100">
                  <c:v>44487</c:v>
                </c:pt>
                <c:pt idx="101">
                  <c:v>44484</c:v>
                </c:pt>
                <c:pt idx="102">
                  <c:v>44483</c:v>
                </c:pt>
                <c:pt idx="103">
                  <c:v>44482</c:v>
                </c:pt>
                <c:pt idx="104">
                  <c:v>44481</c:v>
                </c:pt>
                <c:pt idx="105">
                  <c:v>44480</c:v>
                </c:pt>
                <c:pt idx="106">
                  <c:v>44477</c:v>
                </c:pt>
                <c:pt idx="107">
                  <c:v>44476</c:v>
                </c:pt>
                <c:pt idx="108">
                  <c:v>44475</c:v>
                </c:pt>
                <c:pt idx="109">
                  <c:v>44474</c:v>
                </c:pt>
                <c:pt idx="110">
                  <c:v>44473</c:v>
                </c:pt>
                <c:pt idx="111">
                  <c:v>44470</c:v>
                </c:pt>
                <c:pt idx="112">
                  <c:v>44469</c:v>
                </c:pt>
                <c:pt idx="113">
                  <c:v>44468</c:v>
                </c:pt>
                <c:pt idx="114">
                  <c:v>44467</c:v>
                </c:pt>
                <c:pt idx="115">
                  <c:v>44466</c:v>
                </c:pt>
                <c:pt idx="116">
                  <c:v>44463</c:v>
                </c:pt>
                <c:pt idx="117">
                  <c:v>44462</c:v>
                </c:pt>
                <c:pt idx="118">
                  <c:v>44461</c:v>
                </c:pt>
                <c:pt idx="119">
                  <c:v>44460</c:v>
                </c:pt>
                <c:pt idx="120">
                  <c:v>44459</c:v>
                </c:pt>
                <c:pt idx="121">
                  <c:v>44456</c:v>
                </c:pt>
                <c:pt idx="122">
                  <c:v>44455</c:v>
                </c:pt>
                <c:pt idx="123">
                  <c:v>44454</c:v>
                </c:pt>
                <c:pt idx="124">
                  <c:v>44453</c:v>
                </c:pt>
                <c:pt idx="125">
                  <c:v>44452</c:v>
                </c:pt>
                <c:pt idx="126">
                  <c:v>44449</c:v>
                </c:pt>
                <c:pt idx="127">
                  <c:v>44448</c:v>
                </c:pt>
                <c:pt idx="128">
                  <c:v>44447</c:v>
                </c:pt>
                <c:pt idx="129">
                  <c:v>44446</c:v>
                </c:pt>
              </c:numCache>
            </c:numRef>
          </c:cat>
          <c:val>
            <c:numRef>
              <c:f>Sheet4!$E$2:$E$131</c:f>
              <c:numCache>
                <c:formatCode>General</c:formatCode>
                <c:ptCount val="130"/>
                <c:pt idx="0">
                  <c:v>370</c:v>
                </c:pt>
                <c:pt idx="1">
                  <c:v>350</c:v>
                </c:pt>
                <c:pt idx="2">
                  <c:v>379</c:v>
                </c:pt>
                <c:pt idx="3">
                  <c:v>355</c:v>
                </c:pt>
                <c:pt idx="4">
                  <c:v>340</c:v>
                </c:pt>
                <c:pt idx="5">
                  <c:v>311</c:v>
                </c:pt>
                <c:pt idx="6">
                  <c:v>289.25</c:v>
                </c:pt>
                <c:pt idx="7">
                  <c:v>280</c:v>
                </c:pt>
                <c:pt idx="8">
                  <c:v>267.75</c:v>
                </c:pt>
                <c:pt idx="9">
                  <c:v>261.75</c:v>
                </c:pt>
                <c:pt idx="10">
                  <c:v>257</c:v>
                </c:pt>
                <c:pt idx="11">
                  <c:v>254</c:v>
                </c:pt>
                <c:pt idx="12">
                  <c:v>249.75</c:v>
                </c:pt>
                <c:pt idx="13">
                  <c:v>248</c:v>
                </c:pt>
                <c:pt idx="14">
                  <c:v>249.5</c:v>
                </c:pt>
                <c:pt idx="15">
                  <c:v>256.25</c:v>
                </c:pt>
                <c:pt idx="16">
                  <c:v>255</c:v>
                </c:pt>
                <c:pt idx="17">
                  <c:v>250.75</c:v>
                </c:pt>
                <c:pt idx="18">
                  <c:v>250.25</c:v>
                </c:pt>
                <c:pt idx="19">
                  <c:v>251.5</c:v>
                </c:pt>
                <c:pt idx="20">
                  <c:v>252.5</c:v>
                </c:pt>
                <c:pt idx="21">
                  <c:v>251.75</c:v>
                </c:pt>
                <c:pt idx="22">
                  <c:v>249</c:v>
                </c:pt>
                <c:pt idx="23">
                  <c:v>251</c:v>
                </c:pt>
                <c:pt idx="24">
                  <c:v>253</c:v>
                </c:pt>
                <c:pt idx="25">
                  <c:v>249.25</c:v>
                </c:pt>
                <c:pt idx="26">
                  <c:v>257.25</c:v>
                </c:pt>
                <c:pt idx="27">
                  <c:v>254.75</c:v>
                </c:pt>
                <c:pt idx="28">
                  <c:v>252</c:v>
                </c:pt>
                <c:pt idx="29">
                  <c:v>257.75</c:v>
                </c:pt>
                <c:pt idx="30">
                  <c:v>252.25</c:v>
                </c:pt>
                <c:pt idx="31">
                  <c:v>247.5</c:v>
                </c:pt>
                <c:pt idx="32">
                  <c:v>247.5</c:v>
                </c:pt>
                <c:pt idx="33">
                  <c:v>245</c:v>
                </c:pt>
                <c:pt idx="34">
                  <c:v>240.25</c:v>
                </c:pt>
                <c:pt idx="35">
                  <c:v>239</c:v>
                </c:pt>
                <c:pt idx="36">
                  <c:v>239</c:v>
                </c:pt>
                <c:pt idx="37">
                  <c:v>239</c:v>
                </c:pt>
                <c:pt idx="38">
                  <c:v>243</c:v>
                </c:pt>
                <c:pt idx="39">
                  <c:v>244.75</c:v>
                </c:pt>
                <c:pt idx="40">
                  <c:v>243</c:v>
                </c:pt>
                <c:pt idx="41">
                  <c:v>243.25</c:v>
                </c:pt>
                <c:pt idx="42">
                  <c:v>243.75</c:v>
                </c:pt>
                <c:pt idx="43">
                  <c:v>250</c:v>
                </c:pt>
                <c:pt idx="44">
                  <c:v>250</c:v>
                </c:pt>
                <c:pt idx="45">
                  <c:v>226</c:v>
                </c:pt>
                <c:pt idx="46">
                  <c:v>237</c:v>
                </c:pt>
                <c:pt idx="47">
                  <c:v>238</c:v>
                </c:pt>
                <c:pt idx="48">
                  <c:v>238.75</c:v>
                </c:pt>
                <c:pt idx="49">
                  <c:v>241</c:v>
                </c:pt>
                <c:pt idx="50">
                  <c:v>239.5</c:v>
                </c:pt>
                <c:pt idx="51">
                  <c:v>244</c:v>
                </c:pt>
                <c:pt idx="52">
                  <c:v>243.75</c:v>
                </c:pt>
                <c:pt idx="53">
                  <c:v>244</c:v>
                </c:pt>
                <c:pt idx="54">
                  <c:v>244.75</c:v>
                </c:pt>
                <c:pt idx="55">
                  <c:v>241.75</c:v>
                </c:pt>
                <c:pt idx="56">
                  <c:v>242.5</c:v>
                </c:pt>
                <c:pt idx="57">
                  <c:v>242.75</c:v>
                </c:pt>
                <c:pt idx="58">
                  <c:v>242.75</c:v>
                </c:pt>
                <c:pt idx="59">
                  <c:v>244.5</c:v>
                </c:pt>
                <c:pt idx="60">
                  <c:v>245.5</c:v>
                </c:pt>
                <c:pt idx="61">
                  <c:v>247</c:v>
                </c:pt>
                <c:pt idx="62">
                  <c:v>246</c:v>
                </c:pt>
                <c:pt idx="63">
                  <c:v>243.75</c:v>
                </c:pt>
                <c:pt idx="64">
                  <c:v>247.25</c:v>
                </c:pt>
                <c:pt idx="65">
                  <c:v>246.25</c:v>
                </c:pt>
                <c:pt idx="66">
                  <c:v>245</c:v>
                </c:pt>
                <c:pt idx="67">
                  <c:v>243.75</c:v>
                </c:pt>
                <c:pt idx="68">
                  <c:v>240</c:v>
                </c:pt>
                <c:pt idx="69">
                  <c:v>237</c:v>
                </c:pt>
                <c:pt idx="70">
                  <c:v>247</c:v>
                </c:pt>
                <c:pt idx="71">
                  <c:v>254.25</c:v>
                </c:pt>
                <c:pt idx="72">
                  <c:v>259.5</c:v>
                </c:pt>
                <c:pt idx="73">
                  <c:v>259</c:v>
                </c:pt>
                <c:pt idx="74">
                  <c:v>258</c:v>
                </c:pt>
                <c:pt idx="75">
                  <c:v>256</c:v>
                </c:pt>
                <c:pt idx="76">
                  <c:v>248.75</c:v>
                </c:pt>
                <c:pt idx="77">
                  <c:v>249.25</c:v>
                </c:pt>
                <c:pt idx="78">
                  <c:v>248</c:v>
                </c:pt>
                <c:pt idx="79">
                  <c:v>243.25</c:v>
                </c:pt>
                <c:pt idx="80">
                  <c:v>244.75</c:v>
                </c:pt>
                <c:pt idx="81">
                  <c:v>243.75</c:v>
                </c:pt>
                <c:pt idx="82">
                  <c:v>240.5</c:v>
                </c:pt>
                <c:pt idx="83">
                  <c:v>238.25</c:v>
                </c:pt>
                <c:pt idx="84">
                  <c:v>235.5</c:v>
                </c:pt>
                <c:pt idx="85">
                  <c:v>234.75</c:v>
                </c:pt>
                <c:pt idx="86">
                  <c:v>239.75</c:v>
                </c:pt>
                <c:pt idx="87">
                  <c:v>239.75</c:v>
                </c:pt>
                <c:pt idx="88">
                  <c:v>219.5</c:v>
                </c:pt>
                <c:pt idx="89">
                  <c:v>235.5</c:v>
                </c:pt>
                <c:pt idx="90">
                  <c:v>225</c:v>
                </c:pt>
                <c:pt idx="91">
                  <c:v>239.5</c:v>
                </c:pt>
                <c:pt idx="92">
                  <c:v>242.5</c:v>
                </c:pt>
                <c:pt idx="93">
                  <c:v>244</c:v>
                </c:pt>
                <c:pt idx="94">
                  <c:v>244</c:v>
                </c:pt>
                <c:pt idx="95">
                  <c:v>247.25</c:v>
                </c:pt>
                <c:pt idx="96">
                  <c:v>249</c:v>
                </c:pt>
                <c:pt idx="97">
                  <c:v>247.25</c:v>
                </c:pt>
                <c:pt idx="98">
                  <c:v>247.25</c:v>
                </c:pt>
                <c:pt idx="99">
                  <c:v>245.5</c:v>
                </c:pt>
                <c:pt idx="100">
                  <c:v>245.25</c:v>
                </c:pt>
                <c:pt idx="101">
                  <c:v>245.75</c:v>
                </c:pt>
                <c:pt idx="102">
                  <c:v>241</c:v>
                </c:pt>
                <c:pt idx="103">
                  <c:v>240</c:v>
                </c:pt>
                <c:pt idx="104">
                  <c:v>249</c:v>
                </c:pt>
                <c:pt idx="105">
                  <c:v>251.5</c:v>
                </c:pt>
                <c:pt idx="106">
                  <c:v>250</c:v>
                </c:pt>
                <c:pt idx="107">
                  <c:v>244.5</c:v>
                </c:pt>
                <c:pt idx="108">
                  <c:v>242.25</c:v>
                </c:pt>
                <c:pt idx="109">
                  <c:v>237.75</c:v>
                </c:pt>
                <c:pt idx="110">
                  <c:v>237.25</c:v>
                </c:pt>
                <c:pt idx="111">
                  <c:v>236.5</c:v>
                </c:pt>
                <c:pt idx="112">
                  <c:v>230.75</c:v>
                </c:pt>
                <c:pt idx="113">
                  <c:v>230</c:v>
                </c:pt>
                <c:pt idx="114">
                  <c:v>226.75</c:v>
                </c:pt>
                <c:pt idx="115">
                  <c:v>225</c:v>
                </c:pt>
                <c:pt idx="116">
                  <c:v>223.5</c:v>
                </c:pt>
                <c:pt idx="117">
                  <c:v>221.75</c:v>
                </c:pt>
                <c:pt idx="118">
                  <c:v>219.25</c:v>
                </c:pt>
                <c:pt idx="119">
                  <c:v>215.75</c:v>
                </c:pt>
                <c:pt idx="120">
                  <c:v>216.75</c:v>
                </c:pt>
                <c:pt idx="121">
                  <c:v>218</c:v>
                </c:pt>
                <c:pt idx="122">
                  <c:v>219</c:v>
                </c:pt>
                <c:pt idx="123">
                  <c:v>219.25</c:v>
                </c:pt>
                <c:pt idx="124">
                  <c:v>214.75</c:v>
                </c:pt>
                <c:pt idx="125">
                  <c:v>211.75</c:v>
                </c:pt>
                <c:pt idx="126">
                  <c:v>211.5</c:v>
                </c:pt>
                <c:pt idx="127">
                  <c:v>213.5</c:v>
                </c:pt>
                <c:pt idx="128">
                  <c:v>215</c:v>
                </c:pt>
                <c:pt idx="129">
                  <c:v>213.25</c:v>
                </c:pt>
              </c:numCache>
            </c:numRef>
          </c:val>
          <c:smooth val="0"/>
          <c:extLst>
            <c:ext xmlns:c16="http://schemas.microsoft.com/office/drawing/2014/chart" uri="{C3380CC4-5D6E-409C-BE32-E72D297353CC}">
              <c16:uniqueId val="{00000001-29AF-2143-BD73-734A69D7D63C}"/>
            </c:ext>
          </c:extLst>
        </c:ser>
        <c:dLbls>
          <c:showLegendKey val="0"/>
          <c:showVal val="0"/>
          <c:showCatName val="0"/>
          <c:showSerName val="0"/>
          <c:showPercent val="0"/>
          <c:showBubbleSize val="0"/>
        </c:dLbls>
        <c:marker val="1"/>
        <c:smooth val="0"/>
        <c:axId val="65490368"/>
        <c:axId val="51259856"/>
      </c:lineChart>
      <c:dateAx>
        <c:axId val="685102688"/>
        <c:scaling>
          <c:orientation val="minMax"/>
          <c:max val="44630"/>
        </c:scaling>
        <c:delete val="0"/>
        <c:axPos val="b"/>
        <c:numFmt formatCode="m/d/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5207856"/>
        <c:crosses val="autoZero"/>
        <c:auto val="1"/>
        <c:lblOffset val="100"/>
        <c:baseTimeUnit val="days"/>
        <c:majorUnit val="7"/>
        <c:majorTimeUnit val="days"/>
      </c:dateAx>
      <c:valAx>
        <c:axId val="685207856"/>
        <c:scaling>
          <c:orientation val="minMax"/>
          <c:min val="4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5102688"/>
        <c:crossesAt val="44445"/>
        <c:crossBetween val="between"/>
      </c:valAx>
      <c:valAx>
        <c:axId val="51259856"/>
        <c:scaling>
          <c:orientation val="minMax"/>
          <c:min val="15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490368"/>
        <c:crosses val="max"/>
        <c:crossBetween val="between"/>
      </c:valAx>
      <c:dateAx>
        <c:axId val="65490368"/>
        <c:scaling>
          <c:orientation val="minMax"/>
        </c:scaling>
        <c:delete val="1"/>
        <c:axPos val="b"/>
        <c:numFmt formatCode="m/d/yy" sourceLinked="1"/>
        <c:majorTickMark val="out"/>
        <c:minorTickMark val="none"/>
        <c:tickLblPos val="nextTo"/>
        <c:crossAx val="51259856"/>
        <c:crosses val="autoZero"/>
        <c:auto val="1"/>
        <c:lblOffset val="100"/>
        <c:baseTimeUnit val="days"/>
      </c:dateAx>
      <c:spPr>
        <a:noFill/>
        <a:ln>
          <a:noFill/>
        </a:ln>
        <a:effectLst/>
      </c:spPr>
    </c:plotArea>
    <c:legend>
      <c:legendPos val="b"/>
      <c:layout>
        <c:manualLayout>
          <c:xMode val="edge"/>
          <c:yMode val="edge"/>
          <c:x val="0.15514381653511858"/>
          <c:y val="0.74290100191842956"/>
          <c:w val="0.66604981672170405"/>
          <c:h val="5.66861818766774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title>
    <c:autoTitleDeleted val="0"/>
    <c:plotArea>
      <c:layout/>
      <c:lineChart>
        <c:grouping val="standard"/>
        <c:varyColors val="0"/>
        <c:ser>
          <c:idx val="0"/>
          <c:order val="0"/>
          <c:tx>
            <c:strRef>
              <c:f>Sheet3!$B$1</c:f>
              <c:strCache>
                <c:ptCount val="1"/>
                <c:pt idx="0">
                  <c:v>Fertilizer Price (GCFPNPKI Index - Last Price (L2))</c:v>
                </c:pt>
              </c:strCache>
            </c:strRef>
          </c:tx>
          <c:spPr>
            <a:ln w="28575" cap="rnd">
              <a:solidFill>
                <a:schemeClr val="accent1"/>
              </a:solidFill>
              <a:round/>
            </a:ln>
            <a:effectLst/>
          </c:spPr>
          <c:marker>
            <c:symbol val="none"/>
          </c:marker>
          <c:cat>
            <c:numRef>
              <c:f>Sheet3!$A$2:$A$1048367</c:f>
              <c:numCache>
                <c:formatCode>m/d/yy</c:formatCode>
                <c:ptCount val="1048366"/>
                <c:pt idx="0">
                  <c:v>44659</c:v>
                </c:pt>
                <c:pt idx="1">
                  <c:v>44652</c:v>
                </c:pt>
                <c:pt idx="2">
                  <c:v>44645</c:v>
                </c:pt>
                <c:pt idx="3">
                  <c:v>44638</c:v>
                </c:pt>
                <c:pt idx="4">
                  <c:v>44631</c:v>
                </c:pt>
                <c:pt idx="5">
                  <c:v>44624</c:v>
                </c:pt>
                <c:pt idx="6">
                  <c:v>44617</c:v>
                </c:pt>
                <c:pt idx="7">
                  <c:v>44610</c:v>
                </c:pt>
                <c:pt idx="8">
                  <c:v>44603</c:v>
                </c:pt>
                <c:pt idx="9">
                  <c:v>44596</c:v>
                </c:pt>
                <c:pt idx="10">
                  <c:v>44589</c:v>
                </c:pt>
                <c:pt idx="11">
                  <c:v>44582</c:v>
                </c:pt>
                <c:pt idx="12">
                  <c:v>44575</c:v>
                </c:pt>
                <c:pt idx="13">
                  <c:v>44568</c:v>
                </c:pt>
                <c:pt idx="14">
                  <c:v>44547</c:v>
                </c:pt>
                <c:pt idx="15">
                  <c:v>44540</c:v>
                </c:pt>
                <c:pt idx="16">
                  <c:v>44533</c:v>
                </c:pt>
                <c:pt idx="17">
                  <c:v>44526</c:v>
                </c:pt>
                <c:pt idx="18">
                  <c:v>44519</c:v>
                </c:pt>
                <c:pt idx="19">
                  <c:v>44512</c:v>
                </c:pt>
                <c:pt idx="20">
                  <c:v>44505</c:v>
                </c:pt>
                <c:pt idx="21">
                  <c:v>44498</c:v>
                </c:pt>
                <c:pt idx="22">
                  <c:v>44491</c:v>
                </c:pt>
                <c:pt idx="23">
                  <c:v>44484</c:v>
                </c:pt>
                <c:pt idx="24">
                  <c:v>44477</c:v>
                </c:pt>
                <c:pt idx="25">
                  <c:v>44470</c:v>
                </c:pt>
                <c:pt idx="26">
                  <c:v>44463</c:v>
                </c:pt>
                <c:pt idx="27">
                  <c:v>44456</c:v>
                </c:pt>
                <c:pt idx="28">
                  <c:v>44449</c:v>
                </c:pt>
                <c:pt idx="29">
                  <c:v>44442</c:v>
                </c:pt>
                <c:pt idx="30">
                  <c:v>44435</c:v>
                </c:pt>
                <c:pt idx="31">
                  <c:v>44428</c:v>
                </c:pt>
                <c:pt idx="32">
                  <c:v>44421</c:v>
                </c:pt>
                <c:pt idx="33">
                  <c:v>44414</c:v>
                </c:pt>
                <c:pt idx="34">
                  <c:v>44407</c:v>
                </c:pt>
                <c:pt idx="35">
                  <c:v>44400</c:v>
                </c:pt>
                <c:pt idx="36">
                  <c:v>44393</c:v>
                </c:pt>
                <c:pt idx="37">
                  <c:v>44386</c:v>
                </c:pt>
                <c:pt idx="38">
                  <c:v>44379</c:v>
                </c:pt>
                <c:pt idx="39">
                  <c:v>44372</c:v>
                </c:pt>
                <c:pt idx="40">
                  <c:v>44365</c:v>
                </c:pt>
                <c:pt idx="41">
                  <c:v>44358</c:v>
                </c:pt>
                <c:pt idx="42">
                  <c:v>44351</c:v>
                </c:pt>
                <c:pt idx="43">
                  <c:v>44344</c:v>
                </c:pt>
                <c:pt idx="44">
                  <c:v>44337</c:v>
                </c:pt>
                <c:pt idx="45">
                  <c:v>44330</c:v>
                </c:pt>
                <c:pt idx="46">
                  <c:v>44323</c:v>
                </c:pt>
                <c:pt idx="47">
                  <c:v>44316</c:v>
                </c:pt>
                <c:pt idx="48">
                  <c:v>44309</c:v>
                </c:pt>
                <c:pt idx="49">
                  <c:v>44302</c:v>
                </c:pt>
                <c:pt idx="50">
                  <c:v>44295</c:v>
                </c:pt>
                <c:pt idx="51">
                  <c:v>44288</c:v>
                </c:pt>
                <c:pt idx="52">
                  <c:v>44281</c:v>
                </c:pt>
                <c:pt idx="53">
                  <c:v>44274</c:v>
                </c:pt>
              </c:numCache>
            </c:numRef>
          </c:cat>
          <c:val>
            <c:numRef>
              <c:f>Sheet3!$B$2:$B$1048367</c:f>
              <c:numCache>
                <c:formatCode>General</c:formatCode>
                <c:ptCount val="1048366"/>
                <c:pt idx="0">
                  <c:v>1149.25</c:v>
                </c:pt>
                <c:pt idx="1">
                  <c:v>1269.76</c:v>
                </c:pt>
                <c:pt idx="2">
                  <c:v>1270.4000000000001</c:v>
                </c:pt>
                <c:pt idx="3">
                  <c:v>1248.0899999999999</c:v>
                </c:pt>
                <c:pt idx="4">
                  <c:v>1137.56</c:v>
                </c:pt>
                <c:pt idx="5">
                  <c:v>984.72</c:v>
                </c:pt>
                <c:pt idx="6">
                  <c:v>891.5</c:v>
                </c:pt>
                <c:pt idx="7">
                  <c:v>877.93</c:v>
                </c:pt>
                <c:pt idx="8">
                  <c:v>866.92</c:v>
                </c:pt>
                <c:pt idx="9">
                  <c:v>898.28</c:v>
                </c:pt>
                <c:pt idx="10">
                  <c:v>811.7</c:v>
                </c:pt>
                <c:pt idx="11">
                  <c:v>871.46</c:v>
                </c:pt>
                <c:pt idx="12">
                  <c:v>906.66</c:v>
                </c:pt>
                <c:pt idx="13">
                  <c:v>956.58</c:v>
                </c:pt>
                <c:pt idx="14">
                  <c:v>1087.53</c:v>
                </c:pt>
                <c:pt idx="15">
                  <c:v>1081.83</c:v>
                </c:pt>
                <c:pt idx="16">
                  <c:v>1072.8699999999999</c:v>
                </c:pt>
                <c:pt idx="17">
                  <c:v>1117.6500000000001</c:v>
                </c:pt>
                <c:pt idx="18">
                  <c:v>1107.33</c:v>
                </c:pt>
                <c:pt idx="19">
                  <c:v>1094.3499999999999</c:v>
                </c:pt>
                <c:pt idx="20">
                  <c:v>1048.23</c:v>
                </c:pt>
                <c:pt idx="21">
                  <c:v>1017.87</c:v>
                </c:pt>
                <c:pt idx="22">
                  <c:v>1013.7</c:v>
                </c:pt>
                <c:pt idx="23">
                  <c:v>1019.47</c:v>
                </c:pt>
                <c:pt idx="24">
                  <c:v>996.32</c:v>
                </c:pt>
                <c:pt idx="25">
                  <c:v>923.08</c:v>
                </c:pt>
                <c:pt idx="26">
                  <c:v>846.56</c:v>
                </c:pt>
                <c:pt idx="27">
                  <c:v>800.66</c:v>
                </c:pt>
                <c:pt idx="28">
                  <c:v>827.35</c:v>
                </c:pt>
                <c:pt idx="29">
                  <c:v>740.04</c:v>
                </c:pt>
                <c:pt idx="30">
                  <c:v>721.46</c:v>
                </c:pt>
                <c:pt idx="31">
                  <c:v>719.86</c:v>
                </c:pt>
                <c:pt idx="32">
                  <c:v>721.52</c:v>
                </c:pt>
                <c:pt idx="33">
                  <c:v>706.51</c:v>
                </c:pt>
                <c:pt idx="34">
                  <c:v>727.92</c:v>
                </c:pt>
                <c:pt idx="35">
                  <c:v>723.2</c:v>
                </c:pt>
                <c:pt idx="36">
                  <c:v>726.63</c:v>
                </c:pt>
                <c:pt idx="37">
                  <c:v>733.79</c:v>
                </c:pt>
                <c:pt idx="38">
                  <c:v>717.37</c:v>
                </c:pt>
                <c:pt idx="39">
                  <c:v>695.38</c:v>
                </c:pt>
                <c:pt idx="40">
                  <c:v>697.91</c:v>
                </c:pt>
                <c:pt idx="41">
                  <c:v>662.75</c:v>
                </c:pt>
                <c:pt idx="42">
                  <c:v>632.59</c:v>
                </c:pt>
                <c:pt idx="43">
                  <c:v>623.71</c:v>
                </c:pt>
                <c:pt idx="44">
                  <c:v>606.14</c:v>
                </c:pt>
                <c:pt idx="45">
                  <c:v>595.65</c:v>
                </c:pt>
                <c:pt idx="46">
                  <c:v>577.15</c:v>
                </c:pt>
                <c:pt idx="47">
                  <c:v>579.82000000000005</c:v>
                </c:pt>
                <c:pt idx="48">
                  <c:v>560.27</c:v>
                </c:pt>
                <c:pt idx="49">
                  <c:v>561.82000000000005</c:v>
                </c:pt>
                <c:pt idx="50">
                  <c:v>587.16</c:v>
                </c:pt>
                <c:pt idx="51">
                  <c:v>582.96</c:v>
                </c:pt>
                <c:pt idx="52">
                  <c:v>596.94000000000005</c:v>
                </c:pt>
                <c:pt idx="53">
                  <c:v>592.88</c:v>
                </c:pt>
              </c:numCache>
            </c:numRef>
          </c:val>
          <c:smooth val="1"/>
          <c:extLst>
            <c:ext xmlns:c16="http://schemas.microsoft.com/office/drawing/2014/chart" uri="{C3380CC4-5D6E-409C-BE32-E72D297353CC}">
              <c16:uniqueId val="{00000000-0434-D14A-99C5-47DAD9C36C81}"/>
            </c:ext>
          </c:extLst>
        </c:ser>
        <c:dLbls>
          <c:showLegendKey val="0"/>
          <c:showVal val="0"/>
          <c:showCatName val="0"/>
          <c:showSerName val="0"/>
          <c:showPercent val="0"/>
          <c:showBubbleSize val="0"/>
        </c:dLbls>
        <c:smooth val="0"/>
        <c:axId val="770151600"/>
        <c:axId val="770610976"/>
      </c:lineChart>
      <c:dateAx>
        <c:axId val="770151600"/>
        <c:scaling>
          <c:orientation val="minMax"/>
          <c:max val="44661"/>
        </c:scaling>
        <c:delete val="0"/>
        <c:axPos val="b"/>
        <c:numFmt formatCode="m/d/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770610976"/>
        <c:crosses val="autoZero"/>
        <c:auto val="1"/>
        <c:lblOffset val="100"/>
        <c:baseTimeUnit val="days"/>
        <c:majorUnit val="7"/>
        <c:majorTimeUnit val="days"/>
        <c:minorUnit val="1"/>
        <c:minorTimeUnit val="days"/>
      </c:dateAx>
      <c:valAx>
        <c:axId val="77061097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0151600"/>
        <c:crossesAt val="44263"/>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lumMod val="20000"/>
        <a:lumOff val="80000"/>
      </a:schemeClr>
    </a:solid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393322457743257E-2"/>
          <c:y val="3.3956845038883299E-2"/>
          <c:w val="0.8861975451989349"/>
          <c:h val="0.68019754035181001"/>
        </c:manualLayout>
      </c:layout>
      <c:barChart>
        <c:barDir val="col"/>
        <c:grouping val="clustered"/>
        <c:varyColors val="0"/>
        <c:ser>
          <c:idx val="0"/>
          <c:order val="0"/>
          <c:tx>
            <c:strRef>
              <c:f>Sheet3!$B$1</c:f>
              <c:strCache>
                <c:ptCount val="1"/>
                <c:pt idx="0">
                  <c:v>2020</c:v>
                </c:pt>
              </c:strCache>
            </c:strRef>
          </c:tx>
          <c:spPr>
            <a:solidFill>
              <a:schemeClr val="accent1"/>
            </a:solidFill>
            <a:ln>
              <a:noFill/>
            </a:ln>
            <a:effectLst/>
          </c:spPr>
          <c:invertIfNegative val="0"/>
          <c:cat>
            <c:strRef>
              <c:f>Sheet3!$A$2:$A$19</c:f>
              <c:strCache>
                <c:ptCount val="18"/>
                <c:pt idx="0">
                  <c:v>Algeria</c:v>
                </c:pt>
                <c:pt idx="1">
                  <c:v>Angola</c:v>
                </c:pt>
                <c:pt idx="2">
                  <c:v>DRC</c:v>
                </c:pt>
                <c:pt idx="3">
                  <c:v>Congo</c:v>
                </c:pt>
                <c:pt idx="4">
                  <c:v>Egypt</c:v>
                </c:pt>
                <c:pt idx="5">
                  <c:v>Equatorial Guinea</c:v>
                </c:pt>
                <c:pt idx="6">
                  <c:v>Ethiopia</c:v>
                </c:pt>
                <c:pt idx="7">
                  <c:v>Ghana</c:v>
                </c:pt>
                <c:pt idx="8">
                  <c:v>Guinea</c:v>
                </c:pt>
                <c:pt idx="9">
                  <c:v>Liberia</c:v>
                </c:pt>
                <c:pt idx="10">
                  <c:v>Libya</c:v>
                </c:pt>
                <c:pt idx="11">
                  <c:v>Malawi</c:v>
                </c:pt>
                <c:pt idx="12">
                  <c:v>Nigeria</c:v>
                </c:pt>
                <c:pt idx="13">
                  <c:v>São Tomé &amp; Príncipe</c:v>
                </c:pt>
                <c:pt idx="14">
                  <c:v>Sierra Leone</c:v>
                </c:pt>
                <c:pt idx="15">
                  <c:v>South Africa</c:v>
                </c:pt>
                <c:pt idx="16">
                  <c:v>Tunisia</c:v>
                </c:pt>
                <c:pt idx="17">
                  <c:v>Zambia</c:v>
                </c:pt>
              </c:strCache>
            </c:strRef>
          </c:cat>
          <c:val>
            <c:numRef>
              <c:f>Sheet3!$B$2:$B$19</c:f>
              <c:numCache>
                <c:formatCode>General</c:formatCode>
                <c:ptCount val="18"/>
                <c:pt idx="0">
                  <c:v>2.415</c:v>
                </c:pt>
                <c:pt idx="1">
                  <c:v>22.277000000000001</c:v>
                </c:pt>
                <c:pt idx="2">
                  <c:v>11.358000000000001</c:v>
                </c:pt>
                <c:pt idx="3">
                  <c:v>1.8180000000000001</c:v>
                </c:pt>
                <c:pt idx="4">
                  <c:v>5.7</c:v>
                </c:pt>
                <c:pt idx="5">
                  <c:v>4.798</c:v>
                </c:pt>
                <c:pt idx="6">
                  <c:v>20.353999999999999</c:v>
                </c:pt>
                <c:pt idx="7">
                  <c:v>9.8849999999999998</c:v>
                </c:pt>
                <c:pt idx="8">
                  <c:v>10.602</c:v>
                </c:pt>
                <c:pt idx="9">
                  <c:v>16.952999999999999</c:v>
                </c:pt>
                <c:pt idx="10">
                  <c:v>2.8170000000000002</c:v>
                </c:pt>
                <c:pt idx="11">
                  <c:v>8.6389999999999993</c:v>
                </c:pt>
                <c:pt idx="12">
                  <c:v>13.247</c:v>
                </c:pt>
                <c:pt idx="13">
                  <c:v>9.8209999999999997</c:v>
                </c:pt>
                <c:pt idx="14">
                  <c:v>13.446999999999999</c:v>
                </c:pt>
                <c:pt idx="15">
                  <c:v>3.2679999999999998</c:v>
                </c:pt>
                <c:pt idx="16">
                  <c:v>5.6349999999999998</c:v>
                </c:pt>
                <c:pt idx="17">
                  <c:v>15.733000000000001</c:v>
                </c:pt>
              </c:numCache>
            </c:numRef>
          </c:val>
          <c:extLst>
            <c:ext xmlns:c16="http://schemas.microsoft.com/office/drawing/2014/chart" uri="{C3380CC4-5D6E-409C-BE32-E72D297353CC}">
              <c16:uniqueId val="{00000000-8E23-4B1F-9658-738B005C8028}"/>
            </c:ext>
          </c:extLst>
        </c:ser>
        <c:ser>
          <c:idx val="1"/>
          <c:order val="1"/>
          <c:tx>
            <c:strRef>
              <c:f>Sheet3!$C$1</c:f>
              <c:strCache>
                <c:ptCount val="1"/>
                <c:pt idx="0">
                  <c:v>2021</c:v>
                </c:pt>
              </c:strCache>
            </c:strRef>
          </c:tx>
          <c:spPr>
            <a:solidFill>
              <a:schemeClr val="accent2"/>
            </a:solidFill>
            <a:ln>
              <a:noFill/>
            </a:ln>
            <a:effectLst/>
          </c:spPr>
          <c:invertIfNegative val="0"/>
          <c:cat>
            <c:strRef>
              <c:f>Sheet3!$A$2:$A$19</c:f>
              <c:strCache>
                <c:ptCount val="18"/>
                <c:pt idx="0">
                  <c:v>Algeria</c:v>
                </c:pt>
                <c:pt idx="1">
                  <c:v>Angola</c:v>
                </c:pt>
                <c:pt idx="2">
                  <c:v>DRC</c:v>
                </c:pt>
                <c:pt idx="3">
                  <c:v>Congo</c:v>
                </c:pt>
                <c:pt idx="4">
                  <c:v>Egypt</c:v>
                </c:pt>
                <c:pt idx="5">
                  <c:v>Equatorial Guinea</c:v>
                </c:pt>
                <c:pt idx="6">
                  <c:v>Ethiopia</c:v>
                </c:pt>
                <c:pt idx="7">
                  <c:v>Ghana</c:v>
                </c:pt>
                <c:pt idx="8">
                  <c:v>Guinea</c:v>
                </c:pt>
                <c:pt idx="9">
                  <c:v>Liberia</c:v>
                </c:pt>
                <c:pt idx="10">
                  <c:v>Libya</c:v>
                </c:pt>
                <c:pt idx="11">
                  <c:v>Malawi</c:v>
                </c:pt>
                <c:pt idx="12">
                  <c:v>Nigeria</c:v>
                </c:pt>
                <c:pt idx="13">
                  <c:v>São Tomé &amp; Príncipe</c:v>
                </c:pt>
                <c:pt idx="14">
                  <c:v>Sierra Leone</c:v>
                </c:pt>
                <c:pt idx="15">
                  <c:v>South Africa</c:v>
                </c:pt>
                <c:pt idx="16">
                  <c:v>Tunisia</c:v>
                </c:pt>
                <c:pt idx="17">
                  <c:v>Zambia</c:v>
                </c:pt>
              </c:strCache>
            </c:strRef>
          </c:cat>
          <c:val>
            <c:numRef>
              <c:f>Sheet3!$C$2:$C$19</c:f>
              <c:numCache>
                <c:formatCode>General</c:formatCode>
                <c:ptCount val="18"/>
                <c:pt idx="0">
                  <c:v>6.4710000000000001</c:v>
                </c:pt>
                <c:pt idx="1">
                  <c:v>24.387</c:v>
                </c:pt>
                <c:pt idx="2">
                  <c:v>9.3930000000000007</c:v>
                </c:pt>
                <c:pt idx="3">
                  <c:v>1.9830000000000001</c:v>
                </c:pt>
                <c:pt idx="4">
                  <c:v>4.5019999999999998</c:v>
                </c:pt>
                <c:pt idx="5">
                  <c:v>0.51600000000000001</c:v>
                </c:pt>
                <c:pt idx="6">
                  <c:v>25.202999999999999</c:v>
                </c:pt>
                <c:pt idx="7">
                  <c:v>9.2840000000000007</c:v>
                </c:pt>
                <c:pt idx="8">
                  <c:v>11.6</c:v>
                </c:pt>
                <c:pt idx="9">
                  <c:v>5.867</c:v>
                </c:pt>
                <c:pt idx="10">
                  <c:v>21.11</c:v>
                </c:pt>
                <c:pt idx="11">
                  <c:v>9.4559999999999995</c:v>
                </c:pt>
                <c:pt idx="12">
                  <c:v>16.91</c:v>
                </c:pt>
                <c:pt idx="13">
                  <c:v>8.3239999999999998</c:v>
                </c:pt>
                <c:pt idx="14">
                  <c:v>11.348000000000001</c:v>
                </c:pt>
                <c:pt idx="15">
                  <c:v>4.4139999999999997</c:v>
                </c:pt>
                <c:pt idx="16">
                  <c:v>5.73</c:v>
                </c:pt>
                <c:pt idx="17">
                  <c:v>22.8</c:v>
                </c:pt>
              </c:numCache>
            </c:numRef>
          </c:val>
          <c:extLst>
            <c:ext xmlns:c16="http://schemas.microsoft.com/office/drawing/2014/chart" uri="{C3380CC4-5D6E-409C-BE32-E72D297353CC}">
              <c16:uniqueId val="{00000001-8E23-4B1F-9658-738B005C8028}"/>
            </c:ext>
          </c:extLst>
        </c:ser>
        <c:ser>
          <c:idx val="2"/>
          <c:order val="2"/>
          <c:tx>
            <c:strRef>
              <c:f>Sheet3!$D$1</c:f>
              <c:strCache>
                <c:ptCount val="1"/>
                <c:pt idx="0">
                  <c:v>2022f</c:v>
                </c:pt>
              </c:strCache>
            </c:strRef>
          </c:tx>
          <c:spPr>
            <a:solidFill>
              <a:schemeClr val="accent3"/>
            </a:solidFill>
            <a:ln>
              <a:noFill/>
            </a:ln>
            <a:effectLst/>
          </c:spPr>
          <c:invertIfNegative val="0"/>
          <c:cat>
            <c:strRef>
              <c:f>Sheet3!$A$2:$A$19</c:f>
              <c:strCache>
                <c:ptCount val="18"/>
                <c:pt idx="0">
                  <c:v>Algeria</c:v>
                </c:pt>
                <c:pt idx="1">
                  <c:v>Angola</c:v>
                </c:pt>
                <c:pt idx="2">
                  <c:v>DRC</c:v>
                </c:pt>
                <c:pt idx="3">
                  <c:v>Congo</c:v>
                </c:pt>
                <c:pt idx="4">
                  <c:v>Egypt</c:v>
                </c:pt>
                <c:pt idx="5">
                  <c:v>Equatorial Guinea</c:v>
                </c:pt>
                <c:pt idx="6">
                  <c:v>Ethiopia</c:v>
                </c:pt>
                <c:pt idx="7">
                  <c:v>Ghana</c:v>
                </c:pt>
                <c:pt idx="8">
                  <c:v>Guinea</c:v>
                </c:pt>
                <c:pt idx="9">
                  <c:v>Liberia</c:v>
                </c:pt>
                <c:pt idx="10">
                  <c:v>Libya</c:v>
                </c:pt>
                <c:pt idx="11">
                  <c:v>Malawi</c:v>
                </c:pt>
                <c:pt idx="12">
                  <c:v>Nigeria</c:v>
                </c:pt>
                <c:pt idx="13">
                  <c:v>São Tomé &amp; Príncipe</c:v>
                </c:pt>
                <c:pt idx="14">
                  <c:v>Sierra Leone</c:v>
                </c:pt>
                <c:pt idx="15">
                  <c:v>South Africa</c:v>
                </c:pt>
                <c:pt idx="16">
                  <c:v>Tunisia</c:v>
                </c:pt>
                <c:pt idx="17">
                  <c:v>Zambia</c:v>
                </c:pt>
              </c:strCache>
            </c:strRef>
          </c:cat>
          <c:val>
            <c:numRef>
              <c:f>Sheet3!$D$2:$D$19</c:f>
              <c:numCache>
                <c:formatCode>General</c:formatCode>
                <c:ptCount val="18"/>
                <c:pt idx="0">
                  <c:v>7.5709999999999997</c:v>
                </c:pt>
                <c:pt idx="1">
                  <c:v>14.871</c:v>
                </c:pt>
                <c:pt idx="2">
                  <c:v>6.35</c:v>
                </c:pt>
                <c:pt idx="3">
                  <c:v>2.7930000000000001</c:v>
                </c:pt>
                <c:pt idx="4">
                  <c:v>6.2729999999999997</c:v>
                </c:pt>
                <c:pt idx="5">
                  <c:v>3.12</c:v>
                </c:pt>
                <c:pt idx="7">
                  <c:v>8.77</c:v>
                </c:pt>
                <c:pt idx="8">
                  <c:v>9.9</c:v>
                </c:pt>
                <c:pt idx="9">
                  <c:v>11.807</c:v>
                </c:pt>
                <c:pt idx="10">
                  <c:v>8</c:v>
                </c:pt>
                <c:pt idx="11">
                  <c:v>9.0380000000000003</c:v>
                </c:pt>
                <c:pt idx="12">
                  <c:v>13.254</c:v>
                </c:pt>
                <c:pt idx="13">
                  <c:v>7.8040000000000003</c:v>
                </c:pt>
                <c:pt idx="14">
                  <c:v>13.3</c:v>
                </c:pt>
                <c:pt idx="15">
                  <c:v>4.4829999999999997</c:v>
                </c:pt>
                <c:pt idx="16">
                  <c:v>6.5339999999999998</c:v>
                </c:pt>
                <c:pt idx="17">
                  <c:v>19.2</c:v>
                </c:pt>
              </c:numCache>
            </c:numRef>
          </c:val>
          <c:extLst>
            <c:ext xmlns:c16="http://schemas.microsoft.com/office/drawing/2014/chart" uri="{C3380CC4-5D6E-409C-BE32-E72D297353CC}">
              <c16:uniqueId val="{00000002-8E23-4B1F-9658-738B005C8028}"/>
            </c:ext>
          </c:extLst>
        </c:ser>
        <c:dLbls>
          <c:showLegendKey val="0"/>
          <c:showVal val="0"/>
          <c:showCatName val="0"/>
          <c:showSerName val="0"/>
          <c:showPercent val="0"/>
          <c:showBubbleSize val="0"/>
        </c:dLbls>
        <c:gapWidth val="219"/>
        <c:overlap val="-27"/>
        <c:axId val="-547226064"/>
        <c:axId val="-547234768"/>
      </c:barChart>
      <c:catAx>
        <c:axId val="-547226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endParaRPr lang="en-US"/>
          </a:p>
        </c:txPr>
        <c:crossAx val="-547234768"/>
        <c:crosses val="autoZero"/>
        <c:auto val="1"/>
        <c:lblAlgn val="ctr"/>
        <c:lblOffset val="100"/>
        <c:noMultiLvlLbl val="0"/>
      </c:catAx>
      <c:valAx>
        <c:axId val="-5472347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r>
                  <a:rPr lang="en-GB" sz="1200"/>
                  <a:t>Percentage (%)</a:t>
                </a:r>
              </a:p>
            </c:rich>
          </c:tx>
          <c:layout>
            <c:manualLayout>
              <c:xMode val="edge"/>
              <c:yMode val="edge"/>
              <c:x val="8.5172954881499296E-3"/>
              <c:y val="0.17954026977454199"/>
            </c:manualLayout>
          </c:layout>
          <c:overlay val="0"/>
          <c:spPr>
            <a:noFill/>
            <a:ln>
              <a:noFill/>
            </a:ln>
            <a:effectLst/>
          </c:spPr>
          <c:txPr>
            <a:bodyPr rot="-5400000" spcFirstLastPara="1"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en-US"/>
          </a:p>
        </c:txPr>
        <c:crossAx val="-547226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lang="zh-CN"/>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a:latin typeface="+mn-lt"/>
              </a:rPr>
              <a:t>% change in Exchange Rates, YOY (through latest)</a:t>
            </a:r>
          </a:p>
        </c:rich>
      </c:tx>
      <c:layout>
        <c:manualLayout>
          <c:xMode val="edge"/>
          <c:yMode val="edge"/>
          <c:x val="0.29000852694276663"/>
          <c:y val="2.0988907037597721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4457134925566794E-2"/>
          <c:y val="9.026899252546533E-2"/>
          <c:w val="0.94202156527235603"/>
          <c:h val="0.55540877140440592"/>
        </c:manualLayout>
      </c:layout>
      <c:barChart>
        <c:barDir val="col"/>
        <c:grouping val="clustered"/>
        <c:varyColors val="0"/>
        <c:ser>
          <c:idx val="0"/>
          <c:order val="0"/>
          <c:spPr>
            <a:solidFill>
              <a:schemeClr val="accent5">
                <a:lumMod val="75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'Countries Working'!$B$597:$B$636</c:f>
              <c:strCache>
                <c:ptCount val="39"/>
                <c:pt idx="0">
                  <c:v>Liberia</c:v>
                </c:pt>
                <c:pt idx="1">
                  <c:v>Zimbabwe</c:v>
                </c:pt>
                <c:pt idx="2">
                  <c:v>Ethiopia</c:v>
                </c:pt>
                <c:pt idx="3">
                  <c:v>Ghana</c:v>
                </c:pt>
                <c:pt idx="4">
                  <c:v>Sierre Leone </c:v>
                </c:pt>
                <c:pt idx="5">
                  <c:v>Mauritius</c:v>
                </c:pt>
                <c:pt idx="6">
                  <c:v>Morocco</c:v>
                </c:pt>
                <c:pt idx="7">
                  <c:v>Central Afr. Rep.</c:v>
                </c:pt>
                <c:pt idx="8">
                  <c:v>CFA Franc BCEAO</c:v>
                </c:pt>
                <c:pt idx="9">
                  <c:v>Cape Verde</c:v>
                </c:pt>
                <c:pt idx="10">
                  <c:v>Tunisia</c:v>
                </c:pt>
                <c:pt idx="11">
                  <c:v>Algeria</c:v>
                </c:pt>
                <c:pt idx="12">
                  <c:v>Madagascar</c:v>
                </c:pt>
                <c:pt idx="13">
                  <c:v>Kenya</c:v>
                </c:pt>
                <c:pt idx="14">
                  <c:v>Burundi</c:v>
                </c:pt>
                <c:pt idx="15">
                  <c:v>Libya</c:v>
                </c:pt>
                <c:pt idx="16">
                  <c:v>Malawi</c:v>
                </c:pt>
                <c:pt idx="17">
                  <c:v>Rwanda</c:v>
                </c:pt>
                <c:pt idx="18">
                  <c:v>Gambia</c:v>
                </c:pt>
                <c:pt idx="19">
                  <c:v>Nigeria</c:v>
                </c:pt>
                <c:pt idx="20">
                  <c:v>Congo, DRC</c:v>
                </c:pt>
                <c:pt idx="21">
                  <c:v>Somalia</c:v>
                </c:pt>
                <c:pt idx="22">
                  <c:v>Djibouti</c:v>
                </c:pt>
                <c:pt idx="23">
                  <c:v>Eritrea</c:v>
                </c:pt>
                <c:pt idx="24">
                  <c:v>Mauritania</c:v>
                </c:pt>
                <c:pt idx="25">
                  <c:v>Sao Tome &amp; Principe</c:v>
                </c:pt>
                <c:pt idx="26">
                  <c:v>Sudan</c:v>
                </c:pt>
                <c:pt idx="27">
                  <c:v>Egypt</c:v>
                </c:pt>
                <c:pt idx="28">
                  <c:v>Tanzania</c:v>
                </c:pt>
                <c:pt idx="29">
                  <c:v>Lesotho</c:v>
                </c:pt>
                <c:pt idx="30">
                  <c:v>Namibia</c:v>
                </c:pt>
                <c:pt idx="31">
                  <c:v>South Africa</c:v>
                </c:pt>
                <c:pt idx="32">
                  <c:v>Swaziland</c:v>
                </c:pt>
                <c:pt idx="33">
                  <c:v>Uganda</c:v>
                </c:pt>
                <c:pt idx="34">
                  <c:v>Botswana</c:v>
                </c:pt>
                <c:pt idx="35">
                  <c:v>Mozambique</c:v>
                </c:pt>
                <c:pt idx="36">
                  <c:v>Zambia</c:v>
                </c:pt>
                <c:pt idx="37">
                  <c:v>Angola</c:v>
                </c:pt>
                <c:pt idx="38">
                  <c:v>Seychelles</c:v>
                </c:pt>
              </c:strCache>
            </c:strRef>
          </c:cat>
          <c:val>
            <c:numRef>
              <c:f>'Countries Working'!$C$597:$C$636</c:f>
              <c:numCache>
                <c:formatCode>0.00</c:formatCode>
                <c:ptCount val="40"/>
                <c:pt idx="0">
                  <c:v>-82.39</c:v>
                </c:pt>
                <c:pt idx="1">
                  <c:v>-44.14</c:v>
                </c:pt>
                <c:pt idx="2">
                  <c:v>-27.21</c:v>
                </c:pt>
                <c:pt idx="3">
                  <c:v>-22.76</c:v>
                </c:pt>
                <c:pt idx="4">
                  <c:v>-14.1</c:v>
                </c:pt>
                <c:pt idx="5">
                  <c:v>-9.8000000000000007</c:v>
                </c:pt>
                <c:pt idx="6">
                  <c:v>-9.4499999999999993</c:v>
                </c:pt>
                <c:pt idx="7">
                  <c:v>-9.14</c:v>
                </c:pt>
                <c:pt idx="8">
                  <c:v>-9.1300000000000008</c:v>
                </c:pt>
                <c:pt idx="9">
                  <c:v>-9.1199999999999992</c:v>
                </c:pt>
                <c:pt idx="10">
                  <c:v>-7.69</c:v>
                </c:pt>
                <c:pt idx="11">
                  <c:v>-6.71</c:v>
                </c:pt>
                <c:pt idx="12">
                  <c:v>-6.2</c:v>
                </c:pt>
                <c:pt idx="13">
                  <c:v>-3.63</c:v>
                </c:pt>
                <c:pt idx="14">
                  <c:v>-3.47</c:v>
                </c:pt>
                <c:pt idx="15">
                  <c:v>-3.34</c:v>
                </c:pt>
                <c:pt idx="16">
                  <c:v>-3.23</c:v>
                </c:pt>
                <c:pt idx="17">
                  <c:v>-3.11</c:v>
                </c:pt>
                <c:pt idx="18">
                  <c:v>-2.98</c:v>
                </c:pt>
                <c:pt idx="19">
                  <c:v>-1.6</c:v>
                </c:pt>
                <c:pt idx="20">
                  <c:v>-1.31</c:v>
                </c:pt>
                <c:pt idx="21">
                  <c:v>-0.34</c:v>
                </c:pt>
                <c:pt idx="22">
                  <c:v>-7.0000000000000007E-2</c:v>
                </c:pt>
                <c:pt idx="23">
                  <c:v>0</c:v>
                </c:pt>
                <c:pt idx="24">
                  <c:v>0</c:v>
                </c:pt>
                <c:pt idx="25">
                  <c:v>0</c:v>
                </c:pt>
                <c:pt idx="26">
                  <c:v>0</c:v>
                </c:pt>
                <c:pt idx="27">
                  <c:v>0.04</c:v>
                </c:pt>
                <c:pt idx="28">
                  <c:v>0.3</c:v>
                </c:pt>
                <c:pt idx="29">
                  <c:v>1.1599999999999999</c:v>
                </c:pt>
                <c:pt idx="30">
                  <c:v>1.1599999999999999</c:v>
                </c:pt>
                <c:pt idx="31">
                  <c:v>1.1599999999999999</c:v>
                </c:pt>
                <c:pt idx="32">
                  <c:v>1.1599999999999999</c:v>
                </c:pt>
                <c:pt idx="33">
                  <c:v>1.31</c:v>
                </c:pt>
                <c:pt idx="34">
                  <c:v>3.93</c:v>
                </c:pt>
                <c:pt idx="35">
                  <c:v>14.02</c:v>
                </c:pt>
                <c:pt idx="36">
                  <c:v>17.52</c:v>
                </c:pt>
                <c:pt idx="37">
                  <c:v>23.83</c:v>
                </c:pt>
                <c:pt idx="38">
                  <c:v>32.76</c:v>
                </c:pt>
              </c:numCache>
            </c:numRef>
          </c:val>
          <c:extLst>
            <c:ext xmlns:c16="http://schemas.microsoft.com/office/drawing/2014/chart" uri="{C3380CC4-5D6E-409C-BE32-E72D297353CC}">
              <c16:uniqueId val="{00000000-48AC-478C-B245-3C8F94B383B8}"/>
            </c:ext>
          </c:extLst>
        </c:ser>
        <c:dLbls>
          <c:dLblPos val="outEnd"/>
          <c:showLegendKey val="0"/>
          <c:showVal val="1"/>
          <c:showCatName val="0"/>
          <c:showSerName val="0"/>
          <c:showPercent val="0"/>
          <c:showBubbleSize val="0"/>
        </c:dLbls>
        <c:gapWidth val="15"/>
        <c:overlap val="-27"/>
        <c:axId val="1396687296"/>
        <c:axId val="1396689592"/>
      </c:barChart>
      <c:catAx>
        <c:axId val="1396687296"/>
        <c:scaling>
          <c:orientation val="minMax"/>
        </c:scaling>
        <c:delete val="0"/>
        <c:axPos val="b"/>
        <c:numFmt formatCode="General" sourceLinked="1"/>
        <c:majorTickMark val="none"/>
        <c:minorTickMark val="none"/>
        <c:tickLblPos val="low"/>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396689592"/>
        <c:crosses val="autoZero"/>
        <c:auto val="1"/>
        <c:lblAlgn val="ctr"/>
        <c:lblOffset val="100"/>
        <c:noMultiLvlLbl val="0"/>
      </c:catAx>
      <c:valAx>
        <c:axId val="1396689592"/>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396687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100">
          <a:latin typeface="Century Gothic" panose="020B0502020202020204" pitchFamily="34" charset="0"/>
        </a:defRPr>
      </a:pPr>
      <a:endParaRPr lang="en-US"/>
    </a:p>
  </c:txPr>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Roboto" panose="02000000000000000000" pitchFamily="2" charset="0"/>
                <a:ea typeface="Roboto" panose="02000000000000000000" pitchFamily="2" charset="0"/>
                <a:cs typeface="+mn-cs"/>
              </a:defRPr>
            </a:pPr>
            <a:r>
              <a:rPr lang="en-US" sz="2000" b="1"/>
              <a:t>Share of Food Weight in CPI of Select African Countries</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title>
    <c:autoTitleDeleted val="0"/>
    <c:plotArea>
      <c:layout>
        <c:manualLayout>
          <c:layoutTarget val="inner"/>
          <c:xMode val="edge"/>
          <c:yMode val="edge"/>
          <c:x val="8.4819980994401412E-2"/>
          <c:y val="8.6896160291176403E-2"/>
          <c:w val="0.89904186219146853"/>
          <c:h val="0.48863186724085117"/>
        </c:manualLayout>
      </c:layout>
      <c:barChart>
        <c:barDir val="col"/>
        <c:grouping val="clustered"/>
        <c:varyColors val="0"/>
        <c:ser>
          <c:idx val="0"/>
          <c:order val="0"/>
          <c:tx>
            <c:strRef>
              <c:f>'[food weight.xlsx]Sheet2'!$C$2</c:f>
              <c:strCache>
                <c:ptCount val="1"/>
                <c:pt idx="0">
                  <c:v>Food's share in CPI basket </c:v>
                </c:pt>
              </c:strCache>
            </c:strRef>
          </c:tx>
          <c:spPr>
            <a:solidFill>
              <a:schemeClr val="accent1"/>
            </a:solidFill>
            <a:ln>
              <a:noFill/>
            </a:ln>
            <a:effectLst/>
          </c:spPr>
          <c:invertIfNegative val="0"/>
          <c:dPt>
            <c:idx val="33"/>
            <c:invertIfNegative val="0"/>
            <c:bubble3D val="0"/>
            <c:extLst>
              <c:ext xmlns:c16="http://schemas.microsoft.com/office/drawing/2014/chart" uri="{C3380CC4-5D6E-409C-BE32-E72D297353CC}">
                <c16:uniqueId val="{00000001-52FC-4B43-A765-E4A811D23E89}"/>
              </c:ext>
            </c:extLst>
          </c:dPt>
          <c:dPt>
            <c:idx val="34"/>
            <c:invertIfNegative val="0"/>
            <c:bubble3D val="0"/>
            <c:extLst>
              <c:ext xmlns:c16="http://schemas.microsoft.com/office/drawing/2014/chart" uri="{C3380CC4-5D6E-409C-BE32-E72D297353CC}">
                <c16:uniqueId val="{00000003-52FC-4B43-A765-E4A811D23E89}"/>
              </c:ext>
            </c:extLst>
          </c:dPt>
          <c:dPt>
            <c:idx val="35"/>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5-52FC-4B43-A765-E4A811D23E89}"/>
              </c:ext>
            </c:extLst>
          </c:dPt>
          <c:dPt>
            <c:idx val="36"/>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7-52FC-4B43-A765-E4A811D23E89}"/>
              </c:ext>
            </c:extLst>
          </c:dPt>
          <c:dPt>
            <c:idx val="37"/>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9-52FC-4B43-A765-E4A811D23E89}"/>
              </c:ext>
            </c:extLst>
          </c:dPt>
          <c:dPt>
            <c:idx val="38"/>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B-52FC-4B43-A765-E4A811D23E89}"/>
              </c:ext>
            </c:extLst>
          </c:dPt>
          <c:dPt>
            <c:idx val="39"/>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D-52FC-4B43-A765-E4A811D23E89}"/>
              </c:ext>
            </c:extLst>
          </c:dPt>
          <c:dPt>
            <c:idx val="4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F-52FC-4B43-A765-E4A811D23E89}"/>
              </c:ext>
            </c:extLst>
          </c:dPt>
          <c:cat>
            <c:multiLvlStrRef>
              <c:f>'[food weight.xlsx]Sheet2'!$A$3:$B$43</c:f>
              <c:multiLvlStrCache>
                <c:ptCount val="41"/>
                <c:lvl>
                  <c:pt idx="0">
                    <c:v>Namibia</c:v>
                  </c:pt>
                  <c:pt idx="1">
                    <c:v>South Africa</c:v>
                  </c:pt>
                  <c:pt idx="2">
                    <c:v>Mauritius</c:v>
                  </c:pt>
                  <c:pt idx="3">
                    <c:v>Cape Verde</c:v>
                  </c:pt>
                  <c:pt idx="4">
                    <c:v>Tunisia</c:v>
                  </c:pt>
                  <c:pt idx="5">
                    <c:v>Uganda</c:v>
                  </c:pt>
                  <c:pt idx="6">
                    <c:v> Cote d'ivoire </c:v>
                  </c:pt>
                  <c:pt idx="7">
                    <c:v>Zimbabwe</c:v>
                  </c:pt>
                  <c:pt idx="8">
                    <c:v>Egypt</c:v>
                  </c:pt>
                  <c:pt idx="9">
                    <c:v>Togo</c:v>
                  </c:pt>
                  <c:pt idx="10">
                    <c:v>Mozambique</c:v>
                  </c:pt>
                  <c:pt idx="11">
                    <c:v>Liberia</c:v>
                  </c:pt>
                  <c:pt idx="12">
                    <c:v>Kenya</c:v>
                  </c:pt>
                  <c:pt idx="13">
                    <c:v>Lesotho</c:v>
                  </c:pt>
                  <c:pt idx="14">
                    <c:v>Guinea</c:v>
                  </c:pt>
                  <c:pt idx="15">
                    <c:v>Morocco</c:v>
                  </c:pt>
                  <c:pt idx="16">
                    <c:v>Guinea-Bissau</c:v>
                  </c:pt>
                  <c:pt idx="17">
                    <c:v>Tanzania</c:v>
                  </c:pt>
                  <c:pt idx="18">
                    <c:v>Rwanda</c:v>
                  </c:pt>
                  <c:pt idx="19">
                    <c:v>Sierra Leone</c:v>
                  </c:pt>
                  <c:pt idx="20">
                    <c:v>Algeria (Agler)</c:v>
                  </c:pt>
                  <c:pt idx="21">
                    <c:v>Seychelles</c:v>
                  </c:pt>
                  <c:pt idx="22">
                    <c:v>Malawi</c:v>
                  </c:pt>
                  <c:pt idx="23">
                    <c:v>Niger</c:v>
                  </c:pt>
                  <c:pt idx="24">
                    <c:v>Senegal</c:v>
                  </c:pt>
                  <c:pt idx="25">
                    <c:v>Mauritania</c:v>
                  </c:pt>
                  <c:pt idx="26">
                    <c:v>Nigeria</c:v>
                  </c:pt>
                  <c:pt idx="27">
                    <c:v>Madagascar</c:v>
                  </c:pt>
                  <c:pt idx="28">
                    <c:v>Zambia</c:v>
                  </c:pt>
                  <c:pt idx="29">
                    <c:v>Ethiopia</c:v>
                  </c:pt>
                  <c:pt idx="30">
                    <c:v>Mali</c:v>
                  </c:pt>
                  <c:pt idx="31">
                    <c:v>Sudan</c:v>
                  </c:pt>
                  <c:pt idx="32">
                    <c:v>South Sudan</c:v>
                  </c:pt>
                  <c:pt idx="33">
                    <c:v>Sao Tome and Principe</c:v>
                  </c:pt>
                  <c:pt idx="34">
                    <c:v> Angola </c:v>
                  </c:pt>
                  <c:pt idx="35">
                    <c:v>United States</c:v>
                  </c:pt>
                  <c:pt idx="36">
                    <c:v>Canada</c:v>
                  </c:pt>
                  <c:pt idx="37">
                    <c:v>Italy</c:v>
                  </c:pt>
                  <c:pt idx="38">
                    <c:v>Portugal</c:v>
                  </c:pt>
                  <c:pt idx="39">
                    <c:v>Russian Federation</c:v>
                  </c:pt>
                  <c:pt idx="40">
                    <c:v>Philippines</c:v>
                  </c:pt>
                </c:lvl>
                <c:lvl>
                  <c:pt idx="0">
                    <c:v>Africa</c:v>
                  </c:pt>
                  <c:pt idx="35">
                    <c:v>Rest of the World</c:v>
                  </c:pt>
                </c:lvl>
              </c:multiLvlStrCache>
            </c:multiLvlStrRef>
          </c:cat>
          <c:val>
            <c:numRef>
              <c:f>'[food weight.xlsx]Sheet2'!$C$3:$C$43</c:f>
              <c:numCache>
                <c:formatCode>General</c:formatCode>
                <c:ptCount val="41"/>
                <c:pt idx="0">
                  <c:v>16.45</c:v>
                </c:pt>
                <c:pt idx="1">
                  <c:v>17.239999999999998</c:v>
                </c:pt>
                <c:pt idx="2">
                  <c:v>24.8</c:v>
                </c:pt>
                <c:pt idx="3">
                  <c:v>25.23</c:v>
                </c:pt>
                <c:pt idx="4">
                  <c:v>26.22</c:v>
                </c:pt>
                <c:pt idx="5">
                  <c:v>28.46</c:v>
                </c:pt>
                <c:pt idx="6" formatCode="_(* #,##0.0_);_(* \(#,##0.0\);_(* &quot;-&quot;??_);_(@_)">
                  <c:v>29.25</c:v>
                </c:pt>
                <c:pt idx="7">
                  <c:v>31.27</c:v>
                </c:pt>
                <c:pt idx="8">
                  <c:v>32.729999999999997</c:v>
                </c:pt>
                <c:pt idx="9">
                  <c:v>32.869999999999997</c:v>
                </c:pt>
                <c:pt idx="10">
                  <c:v>33.020000000000003</c:v>
                </c:pt>
                <c:pt idx="11">
                  <c:v>34.08</c:v>
                </c:pt>
                <c:pt idx="12">
                  <c:v>36.04</c:v>
                </c:pt>
                <c:pt idx="13">
                  <c:v>36.11</c:v>
                </c:pt>
                <c:pt idx="14">
                  <c:v>36.130000000000003</c:v>
                </c:pt>
                <c:pt idx="15">
                  <c:v>37.5</c:v>
                </c:pt>
                <c:pt idx="16">
                  <c:v>38.380000000000003</c:v>
                </c:pt>
                <c:pt idx="17">
                  <c:v>38.479999999999997</c:v>
                </c:pt>
                <c:pt idx="18">
                  <c:v>39.04</c:v>
                </c:pt>
                <c:pt idx="19">
                  <c:v>41.85</c:v>
                </c:pt>
                <c:pt idx="20">
                  <c:v>43.1</c:v>
                </c:pt>
                <c:pt idx="21">
                  <c:v>43.22</c:v>
                </c:pt>
                <c:pt idx="22">
                  <c:v>45.25</c:v>
                </c:pt>
                <c:pt idx="23">
                  <c:v>47.76</c:v>
                </c:pt>
                <c:pt idx="24">
                  <c:v>49.64</c:v>
                </c:pt>
                <c:pt idx="25">
                  <c:v>51.01</c:v>
                </c:pt>
                <c:pt idx="26">
                  <c:v>51.8</c:v>
                </c:pt>
                <c:pt idx="27">
                  <c:v>52.9</c:v>
                </c:pt>
                <c:pt idx="28">
                  <c:v>53.48</c:v>
                </c:pt>
                <c:pt idx="29">
                  <c:v>53.53</c:v>
                </c:pt>
                <c:pt idx="30">
                  <c:v>58.47</c:v>
                </c:pt>
                <c:pt idx="31">
                  <c:v>61.97</c:v>
                </c:pt>
                <c:pt idx="32">
                  <c:v>71.39</c:v>
                </c:pt>
                <c:pt idx="33">
                  <c:v>72.69</c:v>
                </c:pt>
                <c:pt idx="34" formatCode="_(* #,##0.0_);_(* \(#,##0.0\);_(* &quot;-&quot;??_);_(@_)">
                  <c:v>74.39</c:v>
                </c:pt>
                <c:pt idx="35">
                  <c:v>7.72</c:v>
                </c:pt>
                <c:pt idx="36">
                  <c:v>11.28</c:v>
                </c:pt>
                <c:pt idx="37">
                  <c:v>19.34</c:v>
                </c:pt>
                <c:pt idx="38">
                  <c:v>22.44</c:v>
                </c:pt>
                <c:pt idx="39">
                  <c:v>30.98</c:v>
                </c:pt>
                <c:pt idx="40">
                  <c:v>38.340000000000003</c:v>
                </c:pt>
              </c:numCache>
            </c:numRef>
          </c:val>
          <c:extLst>
            <c:ext xmlns:c16="http://schemas.microsoft.com/office/drawing/2014/chart" uri="{C3380CC4-5D6E-409C-BE32-E72D297353CC}">
              <c16:uniqueId val="{00000010-52FC-4B43-A765-E4A811D23E89}"/>
            </c:ext>
          </c:extLst>
        </c:ser>
        <c:dLbls>
          <c:showLegendKey val="0"/>
          <c:showVal val="0"/>
          <c:showCatName val="0"/>
          <c:showSerName val="0"/>
          <c:showPercent val="0"/>
          <c:showBubbleSize val="0"/>
        </c:dLbls>
        <c:gapWidth val="219"/>
        <c:overlap val="-27"/>
        <c:axId val="234785904"/>
        <c:axId val="234784592"/>
      </c:barChart>
      <c:lineChart>
        <c:grouping val="standard"/>
        <c:varyColors val="0"/>
        <c:ser>
          <c:idx val="1"/>
          <c:order val="1"/>
          <c:tx>
            <c:strRef>
              <c:f>'[food weight.xlsx]Sheet2'!$D$2</c:f>
              <c:strCache>
                <c:ptCount val="1"/>
                <c:pt idx="0">
                  <c:v>Africa average (41.9)</c:v>
                </c:pt>
              </c:strCache>
            </c:strRef>
          </c:tx>
          <c:spPr>
            <a:ln w="28575" cap="rnd">
              <a:solidFill>
                <a:schemeClr val="accent2"/>
              </a:solidFill>
              <a:round/>
            </a:ln>
            <a:effectLst/>
          </c:spPr>
          <c:marker>
            <c:symbol val="none"/>
          </c:marker>
          <c:cat>
            <c:multiLvlStrRef>
              <c:f>'[food weight.xlsx]Sheet2'!$A$3:$B$43</c:f>
              <c:multiLvlStrCache>
                <c:ptCount val="41"/>
                <c:lvl>
                  <c:pt idx="0">
                    <c:v>Namibia</c:v>
                  </c:pt>
                  <c:pt idx="1">
                    <c:v>South Africa</c:v>
                  </c:pt>
                  <c:pt idx="2">
                    <c:v>Mauritius</c:v>
                  </c:pt>
                  <c:pt idx="3">
                    <c:v>Cape Verde</c:v>
                  </c:pt>
                  <c:pt idx="4">
                    <c:v>Tunisia</c:v>
                  </c:pt>
                  <c:pt idx="5">
                    <c:v>Uganda</c:v>
                  </c:pt>
                  <c:pt idx="6">
                    <c:v> Cote d'ivoire </c:v>
                  </c:pt>
                  <c:pt idx="7">
                    <c:v>Zimbabwe</c:v>
                  </c:pt>
                  <c:pt idx="8">
                    <c:v>Egypt</c:v>
                  </c:pt>
                  <c:pt idx="9">
                    <c:v>Togo</c:v>
                  </c:pt>
                  <c:pt idx="10">
                    <c:v>Mozambique</c:v>
                  </c:pt>
                  <c:pt idx="11">
                    <c:v>Liberia</c:v>
                  </c:pt>
                  <c:pt idx="12">
                    <c:v>Kenya</c:v>
                  </c:pt>
                  <c:pt idx="13">
                    <c:v>Lesotho</c:v>
                  </c:pt>
                  <c:pt idx="14">
                    <c:v>Guinea</c:v>
                  </c:pt>
                  <c:pt idx="15">
                    <c:v>Morocco</c:v>
                  </c:pt>
                  <c:pt idx="16">
                    <c:v>Guinea-Bissau</c:v>
                  </c:pt>
                  <c:pt idx="17">
                    <c:v>Tanzania</c:v>
                  </c:pt>
                  <c:pt idx="18">
                    <c:v>Rwanda</c:v>
                  </c:pt>
                  <c:pt idx="19">
                    <c:v>Sierra Leone</c:v>
                  </c:pt>
                  <c:pt idx="20">
                    <c:v>Algeria (Agler)</c:v>
                  </c:pt>
                  <c:pt idx="21">
                    <c:v>Seychelles</c:v>
                  </c:pt>
                  <c:pt idx="22">
                    <c:v>Malawi</c:v>
                  </c:pt>
                  <c:pt idx="23">
                    <c:v>Niger</c:v>
                  </c:pt>
                  <c:pt idx="24">
                    <c:v>Senegal</c:v>
                  </c:pt>
                  <c:pt idx="25">
                    <c:v>Mauritania</c:v>
                  </c:pt>
                  <c:pt idx="26">
                    <c:v>Nigeria</c:v>
                  </c:pt>
                  <c:pt idx="27">
                    <c:v>Madagascar</c:v>
                  </c:pt>
                  <c:pt idx="28">
                    <c:v>Zambia</c:v>
                  </c:pt>
                  <c:pt idx="29">
                    <c:v>Ethiopia</c:v>
                  </c:pt>
                  <c:pt idx="30">
                    <c:v>Mali</c:v>
                  </c:pt>
                  <c:pt idx="31">
                    <c:v>Sudan</c:v>
                  </c:pt>
                  <c:pt idx="32">
                    <c:v>South Sudan</c:v>
                  </c:pt>
                  <c:pt idx="33">
                    <c:v>Sao Tome and Principe</c:v>
                  </c:pt>
                  <c:pt idx="34">
                    <c:v> Angola </c:v>
                  </c:pt>
                  <c:pt idx="35">
                    <c:v>United States</c:v>
                  </c:pt>
                  <c:pt idx="36">
                    <c:v>Canada</c:v>
                  </c:pt>
                  <c:pt idx="37">
                    <c:v>Italy</c:v>
                  </c:pt>
                  <c:pt idx="38">
                    <c:v>Portugal</c:v>
                  </c:pt>
                  <c:pt idx="39">
                    <c:v>Russian Federation</c:v>
                  </c:pt>
                  <c:pt idx="40">
                    <c:v>Philippines</c:v>
                  </c:pt>
                </c:lvl>
                <c:lvl>
                  <c:pt idx="0">
                    <c:v>Africa</c:v>
                  </c:pt>
                  <c:pt idx="35">
                    <c:v>Rest of the World</c:v>
                  </c:pt>
                </c:lvl>
              </c:multiLvlStrCache>
            </c:multiLvlStrRef>
          </c:cat>
          <c:val>
            <c:numRef>
              <c:f>'[food weight.xlsx]Sheet2'!$D$3:$D$43</c:f>
              <c:numCache>
                <c:formatCode>0.0</c:formatCode>
                <c:ptCount val="41"/>
                <c:pt idx="0">
                  <c:v>41.878571428571433</c:v>
                </c:pt>
                <c:pt idx="1">
                  <c:v>41.878571428571433</c:v>
                </c:pt>
                <c:pt idx="2">
                  <c:v>41.878571428571433</c:v>
                </c:pt>
                <c:pt idx="3">
                  <c:v>41.878571428571433</c:v>
                </c:pt>
                <c:pt idx="4">
                  <c:v>41.878571428571433</c:v>
                </c:pt>
                <c:pt idx="5">
                  <c:v>41.878571428571433</c:v>
                </c:pt>
                <c:pt idx="6">
                  <c:v>41.878571428571433</c:v>
                </c:pt>
                <c:pt idx="7">
                  <c:v>41.878571428571433</c:v>
                </c:pt>
                <c:pt idx="8">
                  <c:v>41.878571428571433</c:v>
                </c:pt>
                <c:pt idx="9">
                  <c:v>41.878571428571433</c:v>
                </c:pt>
                <c:pt idx="10">
                  <c:v>41.878571428571433</c:v>
                </c:pt>
                <c:pt idx="11">
                  <c:v>41.878571428571433</c:v>
                </c:pt>
                <c:pt idx="12">
                  <c:v>41.878571428571433</c:v>
                </c:pt>
                <c:pt idx="13">
                  <c:v>41.878571428571433</c:v>
                </c:pt>
                <c:pt idx="14">
                  <c:v>41.878571428571433</c:v>
                </c:pt>
                <c:pt idx="15">
                  <c:v>41.878571428571433</c:v>
                </c:pt>
                <c:pt idx="16">
                  <c:v>41.878571428571433</c:v>
                </c:pt>
                <c:pt idx="17">
                  <c:v>41.878571428571433</c:v>
                </c:pt>
                <c:pt idx="18">
                  <c:v>41.878571428571433</c:v>
                </c:pt>
                <c:pt idx="19">
                  <c:v>41.878571428571433</c:v>
                </c:pt>
                <c:pt idx="20">
                  <c:v>41.878571428571433</c:v>
                </c:pt>
                <c:pt idx="21">
                  <c:v>41.878571428571433</c:v>
                </c:pt>
                <c:pt idx="22">
                  <c:v>41.878571428571433</c:v>
                </c:pt>
                <c:pt idx="23">
                  <c:v>41.878571428571433</c:v>
                </c:pt>
                <c:pt idx="24">
                  <c:v>41.878571428571433</c:v>
                </c:pt>
                <c:pt idx="25">
                  <c:v>41.878571428571433</c:v>
                </c:pt>
                <c:pt idx="26">
                  <c:v>41.878571428571433</c:v>
                </c:pt>
                <c:pt idx="27">
                  <c:v>41.878571428571433</c:v>
                </c:pt>
                <c:pt idx="28">
                  <c:v>41.878571428571433</c:v>
                </c:pt>
                <c:pt idx="29">
                  <c:v>41.878571428571433</c:v>
                </c:pt>
                <c:pt idx="30">
                  <c:v>41.878571428571433</c:v>
                </c:pt>
                <c:pt idx="31">
                  <c:v>41.878571428571433</c:v>
                </c:pt>
                <c:pt idx="32">
                  <c:v>41.878571428571433</c:v>
                </c:pt>
                <c:pt idx="33">
                  <c:v>41.878571428571433</c:v>
                </c:pt>
                <c:pt idx="34">
                  <c:v>41.878571428571433</c:v>
                </c:pt>
                <c:pt idx="35">
                  <c:v>41.878571428571433</c:v>
                </c:pt>
                <c:pt idx="36">
                  <c:v>41.878571428571433</c:v>
                </c:pt>
                <c:pt idx="37">
                  <c:v>41.878571428571433</c:v>
                </c:pt>
                <c:pt idx="38">
                  <c:v>41.878571428571433</c:v>
                </c:pt>
                <c:pt idx="39">
                  <c:v>41.878571428571433</c:v>
                </c:pt>
                <c:pt idx="40">
                  <c:v>41.878571428571433</c:v>
                </c:pt>
              </c:numCache>
            </c:numRef>
          </c:val>
          <c:smooth val="0"/>
          <c:extLst>
            <c:ext xmlns:c16="http://schemas.microsoft.com/office/drawing/2014/chart" uri="{C3380CC4-5D6E-409C-BE32-E72D297353CC}">
              <c16:uniqueId val="{00000011-52FC-4B43-A765-E4A811D23E89}"/>
            </c:ext>
          </c:extLst>
        </c:ser>
        <c:dLbls>
          <c:showLegendKey val="0"/>
          <c:showVal val="0"/>
          <c:showCatName val="0"/>
          <c:showSerName val="0"/>
          <c:showPercent val="0"/>
          <c:showBubbleSize val="0"/>
        </c:dLbls>
        <c:marker val="1"/>
        <c:smooth val="0"/>
        <c:axId val="234785904"/>
        <c:axId val="234784592"/>
      </c:lineChart>
      <c:catAx>
        <c:axId val="234785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234784592"/>
        <c:crosses val="autoZero"/>
        <c:auto val="1"/>
        <c:lblAlgn val="ctr"/>
        <c:lblOffset val="100"/>
        <c:noMultiLvlLbl val="0"/>
      </c:catAx>
      <c:valAx>
        <c:axId val="234784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234785904"/>
        <c:crosses val="autoZero"/>
        <c:crossBetween val="between"/>
      </c:valAx>
      <c:spPr>
        <a:noFill/>
        <a:ln>
          <a:noFill/>
        </a:ln>
        <a:effectLst/>
      </c:spPr>
    </c:plotArea>
    <c:legend>
      <c:legendPos val="b"/>
      <c:layout>
        <c:manualLayout>
          <c:xMode val="edge"/>
          <c:yMode val="edge"/>
          <c:x val="0.18770757239351202"/>
          <c:y val="0.84348077568844748"/>
          <c:w val="0.63094408653463774"/>
          <c:h val="6.465562494343379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legend>
    <c:plotVisOnly val="1"/>
    <c:dispBlanksAs val="gap"/>
    <c:showDLblsOverMax val="0"/>
  </c:chart>
  <c:spPr>
    <a:solidFill>
      <a:srgbClr val="F7F7FA"/>
    </a:solidFill>
    <a:ln w="9525" cap="flat" cmpd="sng" algn="ctr">
      <a:noFill/>
      <a:round/>
    </a:ln>
    <a:effectLst/>
  </c:spPr>
  <c:txPr>
    <a:bodyPr/>
    <a:lstStyle/>
    <a:p>
      <a:pPr>
        <a:defRPr sz="1200">
          <a:latin typeface="Roboto" panose="02000000000000000000" pitchFamily="2" charset="0"/>
          <a:ea typeface="Roboto" panose="02000000000000000000" pitchFamily="2" charset="0"/>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'[regional-sofi-2021-africa-fig03.xlsx]Data'!$A$8</c:f>
              <c:strCache>
                <c:ptCount val="1"/>
                <c:pt idx="0">
                  <c:v>Central Africa</c:v>
                </c:pt>
              </c:strCache>
            </c:strRef>
          </c:tx>
          <c:spPr>
            <a:solidFill>
              <a:srgbClr val="C00000"/>
            </a:solidFill>
            <a:ln>
              <a:noFill/>
            </a:ln>
            <a:effectLst/>
          </c:spPr>
          <c:invertIfNegative val="0"/>
          <c:cat>
            <c:numRef>
              <c:f>'[regional-sofi-2021-africa-fig03.xlsx]Data'!$B$7:$V$7</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'[regional-sofi-2021-africa-fig03.xlsx]Data'!$B$8:$V$8</c:f>
              <c:numCache>
                <c:formatCode>0.0</c:formatCode>
                <c:ptCount val="21"/>
                <c:pt idx="0">
                  <c:v>39.799999999999997</c:v>
                </c:pt>
                <c:pt idx="1">
                  <c:v>39.6</c:v>
                </c:pt>
                <c:pt idx="2">
                  <c:v>39.799999999999997</c:v>
                </c:pt>
                <c:pt idx="3">
                  <c:v>39.799999999999997</c:v>
                </c:pt>
                <c:pt idx="4">
                  <c:v>40.5</c:v>
                </c:pt>
                <c:pt idx="5">
                  <c:v>41.2</c:v>
                </c:pt>
                <c:pt idx="6">
                  <c:v>41.7</c:v>
                </c:pt>
                <c:pt idx="7">
                  <c:v>42.4</c:v>
                </c:pt>
                <c:pt idx="8">
                  <c:v>42.7</c:v>
                </c:pt>
                <c:pt idx="9">
                  <c:v>43.2</c:v>
                </c:pt>
                <c:pt idx="10">
                  <c:v>38</c:v>
                </c:pt>
                <c:pt idx="11">
                  <c:v>39</c:v>
                </c:pt>
                <c:pt idx="12">
                  <c:v>42.4</c:v>
                </c:pt>
                <c:pt idx="13">
                  <c:v>44.2</c:v>
                </c:pt>
                <c:pt idx="14">
                  <c:v>41.8</c:v>
                </c:pt>
                <c:pt idx="15">
                  <c:v>44.3</c:v>
                </c:pt>
                <c:pt idx="16">
                  <c:v>47.1</c:v>
                </c:pt>
                <c:pt idx="17">
                  <c:v>46.5</c:v>
                </c:pt>
                <c:pt idx="18">
                  <c:v>49.7</c:v>
                </c:pt>
                <c:pt idx="19">
                  <c:v>52.9</c:v>
                </c:pt>
                <c:pt idx="20">
                  <c:v>57.1</c:v>
                </c:pt>
              </c:numCache>
            </c:numRef>
          </c:val>
          <c:extLst>
            <c:ext xmlns:c16="http://schemas.microsoft.com/office/drawing/2014/chart" uri="{C3380CC4-5D6E-409C-BE32-E72D297353CC}">
              <c16:uniqueId val="{00000000-1024-475D-A047-56646A7DAFB1}"/>
            </c:ext>
          </c:extLst>
        </c:ser>
        <c:ser>
          <c:idx val="1"/>
          <c:order val="1"/>
          <c:tx>
            <c:strRef>
              <c:f>'[regional-sofi-2021-africa-fig03.xlsx]Data'!$A$9</c:f>
              <c:strCache>
                <c:ptCount val="1"/>
                <c:pt idx="0">
                  <c:v>Eastern Africa</c:v>
                </c:pt>
              </c:strCache>
            </c:strRef>
          </c:tx>
          <c:spPr>
            <a:solidFill>
              <a:srgbClr val="FFC000"/>
            </a:solidFill>
            <a:ln>
              <a:noFill/>
            </a:ln>
            <a:effectLst/>
          </c:spPr>
          <c:invertIfNegative val="0"/>
          <c:cat>
            <c:numRef>
              <c:f>'[regional-sofi-2021-africa-fig03.xlsx]Data'!$B$7:$V$7</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'[regional-sofi-2021-africa-fig03.xlsx]Data'!$B$9:$V$9</c:f>
              <c:numCache>
                <c:formatCode>0.0</c:formatCode>
                <c:ptCount val="21"/>
                <c:pt idx="0">
                  <c:v>102.7</c:v>
                </c:pt>
                <c:pt idx="1">
                  <c:v>101.4</c:v>
                </c:pt>
                <c:pt idx="2">
                  <c:v>102.7</c:v>
                </c:pt>
                <c:pt idx="3">
                  <c:v>106.5</c:v>
                </c:pt>
                <c:pt idx="4">
                  <c:v>107</c:v>
                </c:pt>
                <c:pt idx="5">
                  <c:v>97.3</c:v>
                </c:pt>
                <c:pt idx="6">
                  <c:v>98.7</c:v>
                </c:pt>
                <c:pt idx="7">
                  <c:v>101.8</c:v>
                </c:pt>
                <c:pt idx="8">
                  <c:v>101.9</c:v>
                </c:pt>
                <c:pt idx="9">
                  <c:v>100.3</c:v>
                </c:pt>
                <c:pt idx="10">
                  <c:v>96.3</c:v>
                </c:pt>
                <c:pt idx="11">
                  <c:v>103.1</c:v>
                </c:pt>
                <c:pt idx="12">
                  <c:v>101.8</c:v>
                </c:pt>
                <c:pt idx="13">
                  <c:v>102.7</c:v>
                </c:pt>
                <c:pt idx="14">
                  <c:v>93.6</c:v>
                </c:pt>
                <c:pt idx="15">
                  <c:v>96.5</c:v>
                </c:pt>
                <c:pt idx="16">
                  <c:v>102.5</c:v>
                </c:pt>
                <c:pt idx="17">
                  <c:v>102.3</c:v>
                </c:pt>
                <c:pt idx="18">
                  <c:v>109.6</c:v>
                </c:pt>
                <c:pt idx="19">
                  <c:v>111.3</c:v>
                </c:pt>
                <c:pt idx="20">
                  <c:v>125.1</c:v>
                </c:pt>
              </c:numCache>
            </c:numRef>
          </c:val>
          <c:extLst>
            <c:ext xmlns:c16="http://schemas.microsoft.com/office/drawing/2014/chart" uri="{C3380CC4-5D6E-409C-BE32-E72D297353CC}">
              <c16:uniqueId val="{00000001-1024-475D-A047-56646A7DAFB1}"/>
            </c:ext>
          </c:extLst>
        </c:ser>
        <c:ser>
          <c:idx val="2"/>
          <c:order val="2"/>
          <c:tx>
            <c:strRef>
              <c:f>'[regional-sofi-2021-africa-fig03.xlsx]Data'!$A$10</c:f>
              <c:strCache>
                <c:ptCount val="1"/>
                <c:pt idx="0">
                  <c:v>Northern Africa</c:v>
                </c:pt>
              </c:strCache>
            </c:strRef>
          </c:tx>
          <c:spPr>
            <a:solidFill>
              <a:srgbClr val="00B050"/>
            </a:solidFill>
            <a:ln>
              <a:noFill/>
            </a:ln>
            <a:effectLst/>
          </c:spPr>
          <c:invertIfNegative val="0"/>
          <c:cat>
            <c:numRef>
              <c:f>'[regional-sofi-2021-africa-fig03.xlsx]Data'!$B$7:$V$7</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'[regional-sofi-2021-africa-fig03.xlsx]Data'!$B$10:$V$10</c:f>
              <c:numCache>
                <c:formatCode>0.0</c:formatCode>
                <c:ptCount val="21"/>
                <c:pt idx="0">
                  <c:v>15.7</c:v>
                </c:pt>
                <c:pt idx="1">
                  <c:v>14.8</c:v>
                </c:pt>
                <c:pt idx="2">
                  <c:v>14.4</c:v>
                </c:pt>
                <c:pt idx="3">
                  <c:v>14.9</c:v>
                </c:pt>
                <c:pt idx="4">
                  <c:v>15.9</c:v>
                </c:pt>
                <c:pt idx="5">
                  <c:v>15.8</c:v>
                </c:pt>
                <c:pt idx="6">
                  <c:v>14.8</c:v>
                </c:pt>
                <c:pt idx="7">
                  <c:v>14.5</c:v>
                </c:pt>
                <c:pt idx="8">
                  <c:v>14.2</c:v>
                </c:pt>
                <c:pt idx="9">
                  <c:v>14.6</c:v>
                </c:pt>
                <c:pt idx="10">
                  <c:v>14.8</c:v>
                </c:pt>
                <c:pt idx="11">
                  <c:v>15.6</c:v>
                </c:pt>
                <c:pt idx="12">
                  <c:v>14.7</c:v>
                </c:pt>
                <c:pt idx="13">
                  <c:v>14.2</c:v>
                </c:pt>
                <c:pt idx="14">
                  <c:v>13</c:v>
                </c:pt>
                <c:pt idx="15">
                  <c:v>13.6</c:v>
                </c:pt>
                <c:pt idx="16">
                  <c:v>14.2</c:v>
                </c:pt>
                <c:pt idx="17">
                  <c:v>15</c:v>
                </c:pt>
                <c:pt idx="18">
                  <c:v>15.1</c:v>
                </c:pt>
                <c:pt idx="19">
                  <c:v>15.5</c:v>
                </c:pt>
                <c:pt idx="20">
                  <c:v>17.399999999999999</c:v>
                </c:pt>
              </c:numCache>
            </c:numRef>
          </c:val>
          <c:extLst>
            <c:ext xmlns:c16="http://schemas.microsoft.com/office/drawing/2014/chart" uri="{C3380CC4-5D6E-409C-BE32-E72D297353CC}">
              <c16:uniqueId val="{00000002-1024-475D-A047-56646A7DAFB1}"/>
            </c:ext>
          </c:extLst>
        </c:ser>
        <c:ser>
          <c:idx val="3"/>
          <c:order val="3"/>
          <c:tx>
            <c:strRef>
              <c:f>'[regional-sofi-2021-africa-fig03.xlsx]Data'!$A$11</c:f>
              <c:strCache>
                <c:ptCount val="1"/>
                <c:pt idx="0">
                  <c:v>Southern Africa</c:v>
                </c:pt>
              </c:strCache>
            </c:strRef>
          </c:tx>
          <c:spPr>
            <a:solidFill>
              <a:srgbClr val="92D050"/>
            </a:solidFill>
            <a:ln>
              <a:noFill/>
            </a:ln>
            <a:effectLst/>
          </c:spPr>
          <c:invertIfNegative val="0"/>
          <c:cat>
            <c:numRef>
              <c:f>'[regional-sofi-2021-africa-fig03.xlsx]Data'!$B$7:$V$7</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'[regional-sofi-2021-africa-fig03.xlsx]Data'!$B$11:$V$11</c:f>
              <c:numCache>
                <c:formatCode>0.0</c:formatCode>
                <c:ptCount val="21"/>
                <c:pt idx="0">
                  <c:v>3</c:v>
                </c:pt>
                <c:pt idx="1">
                  <c:v>2.8</c:v>
                </c:pt>
                <c:pt idx="2">
                  <c:v>2.9</c:v>
                </c:pt>
                <c:pt idx="3">
                  <c:v>2.8</c:v>
                </c:pt>
                <c:pt idx="4">
                  <c:v>2.7</c:v>
                </c:pt>
                <c:pt idx="5">
                  <c:v>2.7</c:v>
                </c:pt>
                <c:pt idx="6">
                  <c:v>3</c:v>
                </c:pt>
                <c:pt idx="7">
                  <c:v>3.1</c:v>
                </c:pt>
                <c:pt idx="8">
                  <c:v>3.3</c:v>
                </c:pt>
                <c:pt idx="9">
                  <c:v>3.5</c:v>
                </c:pt>
                <c:pt idx="10">
                  <c:v>3.6</c:v>
                </c:pt>
                <c:pt idx="11">
                  <c:v>3.7</c:v>
                </c:pt>
                <c:pt idx="12">
                  <c:v>3.7</c:v>
                </c:pt>
                <c:pt idx="13">
                  <c:v>4</c:v>
                </c:pt>
                <c:pt idx="14">
                  <c:v>4.2</c:v>
                </c:pt>
                <c:pt idx="15">
                  <c:v>4.7</c:v>
                </c:pt>
                <c:pt idx="16">
                  <c:v>5.0999999999999996</c:v>
                </c:pt>
                <c:pt idx="17">
                  <c:v>4.7</c:v>
                </c:pt>
                <c:pt idx="18">
                  <c:v>5</c:v>
                </c:pt>
                <c:pt idx="19">
                  <c:v>5.0999999999999996</c:v>
                </c:pt>
                <c:pt idx="20">
                  <c:v>6.8</c:v>
                </c:pt>
              </c:numCache>
            </c:numRef>
          </c:val>
          <c:extLst>
            <c:ext xmlns:c16="http://schemas.microsoft.com/office/drawing/2014/chart" uri="{C3380CC4-5D6E-409C-BE32-E72D297353CC}">
              <c16:uniqueId val="{00000003-1024-475D-A047-56646A7DAFB1}"/>
            </c:ext>
          </c:extLst>
        </c:ser>
        <c:ser>
          <c:idx val="4"/>
          <c:order val="4"/>
          <c:tx>
            <c:strRef>
              <c:f>'[regional-sofi-2021-africa-fig03.xlsx]Data'!$A$12</c:f>
              <c:strCache>
                <c:ptCount val="1"/>
                <c:pt idx="0">
                  <c:v>Western Africa</c:v>
                </c:pt>
              </c:strCache>
            </c:strRef>
          </c:tx>
          <c:spPr>
            <a:solidFill>
              <a:srgbClr val="00B0F0"/>
            </a:solidFill>
            <a:ln>
              <a:noFill/>
            </a:ln>
            <a:effectLst/>
          </c:spPr>
          <c:invertIfNegative val="0"/>
          <c:cat>
            <c:numRef>
              <c:f>'[regional-sofi-2021-africa-fig03.xlsx]Data'!$B$7:$V$7</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'[regional-sofi-2021-africa-fig03.xlsx]Data'!$B$12:$V$12</c:f>
              <c:numCache>
                <c:formatCode>0.0</c:formatCode>
                <c:ptCount val="21"/>
                <c:pt idx="0">
                  <c:v>39.6</c:v>
                </c:pt>
                <c:pt idx="1">
                  <c:v>40</c:v>
                </c:pt>
                <c:pt idx="2">
                  <c:v>40</c:v>
                </c:pt>
                <c:pt idx="3">
                  <c:v>40.299999999999997</c:v>
                </c:pt>
                <c:pt idx="4">
                  <c:v>39.4</c:v>
                </c:pt>
                <c:pt idx="5">
                  <c:v>38</c:v>
                </c:pt>
                <c:pt idx="6">
                  <c:v>36.4</c:v>
                </c:pt>
                <c:pt idx="7">
                  <c:v>36.5</c:v>
                </c:pt>
                <c:pt idx="8">
                  <c:v>36.200000000000003</c:v>
                </c:pt>
                <c:pt idx="9">
                  <c:v>37.200000000000003</c:v>
                </c:pt>
                <c:pt idx="10">
                  <c:v>34.700000000000003</c:v>
                </c:pt>
                <c:pt idx="11">
                  <c:v>36.700000000000003</c:v>
                </c:pt>
                <c:pt idx="12">
                  <c:v>36.5</c:v>
                </c:pt>
                <c:pt idx="13">
                  <c:v>42</c:v>
                </c:pt>
                <c:pt idx="14">
                  <c:v>39.799999999999997</c:v>
                </c:pt>
                <c:pt idx="15">
                  <c:v>40.5</c:v>
                </c:pt>
                <c:pt idx="16">
                  <c:v>43.2</c:v>
                </c:pt>
                <c:pt idx="17">
                  <c:v>43.8</c:v>
                </c:pt>
                <c:pt idx="18">
                  <c:v>47.8</c:v>
                </c:pt>
                <c:pt idx="19">
                  <c:v>50.6</c:v>
                </c:pt>
                <c:pt idx="20">
                  <c:v>75.2</c:v>
                </c:pt>
              </c:numCache>
            </c:numRef>
          </c:val>
          <c:extLst>
            <c:ext xmlns:c16="http://schemas.microsoft.com/office/drawing/2014/chart" uri="{C3380CC4-5D6E-409C-BE32-E72D297353CC}">
              <c16:uniqueId val="{00000004-1024-475D-A047-56646A7DAFB1}"/>
            </c:ext>
          </c:extLst>
        </c:ser>
        <c:dLbls>
          <c:showLegendKey val="0"/>
          <c:showVal val="0"/>
          <c:showCatName val="0"/>
          <c:showSerName val="0"/>
          <c:showPercent val="0"/>
          <c:showBubbleSize val="0"/>
        </c:dLbls>
        <c:gapWidth val="75"/>
        <c:overlap val="100"/>
        <c:axId val="458132240"/>
        <c:axId val="458132568"/>
      </c:barChart>
      <c:catAx>
        <c:axId val="458132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8132568"/>
        <c:crosses val="autoZero"/>
        <c:auto val="1"/>
        <c:lblAlgn val="ctr"/>
        <c:lblOffset val="100"/>
        <c:tickLblSkip val="2"/>
        <c:noMultiLvlLbl val="0"/>
      </c:catAx>
      <c:valAx>
        <c:axId val="458132568"/>
        <c:scaling>
          <c:orientation val="minMax"/>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Millions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8132240"/>
        <c:crosses val="autoZero"/>
        <c:crossBetween val="between"/>
      </c:valAx>
      <c:spPr>
        <a:solidFill>
          <a:srgbClr val="F7F7FA"/>
        </a:solid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7F7FA"/>
    </a:solidFill>
    <a:ln w="9525" cap="flat" cmpd="sng" algn="ctr">
      <a:noFill/>
      <a:round/>
    </a:ln>
    <a:effectLst/>
  </c:spPr>
  <c:txPr>
    <a:bodyPr/>
    <a:lstStyle/>
    <a:p>
      <a:pPr>
        <a:defRPr/>
      </a:pPr>
      <a:endParaRPr lang="en-US"/>
    </a:p>
  </c:txPr>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US" sz="1400" dirty="0">
                <a:solidFill>
                  <a:schemeClr val="tx1"/>
                </a:solidFill>
                <a:latin typeface="Arial" panose="020B0604020202020204" pitchFamily="34" charset="0"/>
                <a:cs typeface="Arial" panose="020B0604020202020204" pitchFamily="34" charset="0"/>
              </a:rPr>
              <a:t>Major contributing countries to hunger in Africa (2014-2020, %) </a:t>
            </a:r>
          </a:p>
        </c:rich>
      </c:tx>
      <c:layout>
        <c:manualLayout>
          <c:xMode val="edge"/>
          <c:yMode val="edge"/>
          <c:x val="0.10111137255802208"/>
          <c:y val="1.5782942044788261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spPr>
            <a:solidFill>
              <a:srgbClr val="00B0F0"/>
            </a:solidFill>
            <a:ln>
              <a:noFill/>
            </a:ln>
            <a:effectLst/>
          </c:spPr>
          <c:invertIfNegative val="0"/>
          <c:cat>
            <c:strRef>
              <c:f>Sheet3!$A$73:$A$87</c:f>
              <c:strCache>
                <c:ptCount val="15"/>
                <c:pt idx="0">
                  <c:v>Burkina Faso</c:v>
                </c:pt>
                <c:pt idx="1">
                  <c:v>Somalia</c:v>
                </c:pt>
                <c:pt idx="2">
                  <c:v>Sudan</c:v>
                </c:pt>
                <c:pt idx="3">
                  <c:v>South Africa</c:v>
                </c:pt>
                <c:pt idx="4">
                  <c:v>Mali</c:v>
                </c:pt>
                <c:pt idx="5">
                  <c:v>Chad</c:v>
                </c:pt>
                <c:pt idx="6">
                  <c:v>Egypt</c:v>
                </c:pt>
                <c:pt idx="7">
                  <c:v>Angola</c:v>
                </c:pt>
                <c:pt idx="8">
                  <c:v>Mozambique</c:v>
                </c:pt>
                <c:pt idx="9">
                  <c:v>Madagascar</c:v>
                </c:pt>
                <c:pt idx="10">
                  <c:v>Tanzania</c:v>
                </c:pt>
                <c:pt idx="11">
                  <c:v>Kenya</c:v>
                </c:pt>
                <c:pt idx="12">
                  <c:v>Ethiopia</c:v>
                </c:pt>
                <c:pt idx="13">
                  <c:v>DRC</c:v>
                </c:pt>
                <c:pt idx="14">
                  <c:v>Nigeria</c:v>
                </c:pt>
              </c:strCache>
            </c:strRef>
          </c:cat>
          <c:val>
            <c:numRef>
              <c:f>Sheet3!$B$73:$B$87</c:f>
              <c:numCache>
                <c:formatCode>0.00</c:formatCode>
                <c:ptCount val="15"/>
                <c:pt idx="0">
                  <c:v>1.5021459227467808</c:v>
                </c:pt>
                <c:pt idx="1">
                  <c:v>1.9313304721030013</c:v>
                </c:pt>
                <c:pt idx="2">
                  <c:v>1.9313304721030033</c:v>
                </c:pt>
                <c:pt idx="3">
                  <c:v>1.9313304721030045</c:v>
                </c:pt>
                <c:pt idx="4">
                  <c:v>2.3605150214592281</c:v>
                </c:pt>
                <c:pt idx="5">
                  <c:v>2.5751072961373387</c:v>
                </c:pt>
                <c:pt idx="6">
                  <c:v>2.7896995708154524</c:v>
                </c:pt>
                <c:pt idx="7">
                  <c:v>3.0042918454935634</c:v>
                </c:pt>
                <c:pt idx="8">
                  <c:v>3.2188841201716745</c:v>
                </c:pt>
                <c:pt idx="9">
                  <c:v>4.2918454935622323</c:v>
                </c:pt>
                <c:pt idx="10">
                  <c:v>4.2918454935622323</c:v>
                </c:pt>
                <c:pt idx="11">
                  <c:v>5.7939914163090123</c:v>
                </c:pt>
                <c:pt idx="12">
                  <c:v>7.0815450643776812</c:v>
                </c:pt>
                <c:pt idx="13">
                  <c:v>12.017167381974254</c:v>
                </c:pt>
                <c:pt idx="14">
                  <c:v>27.467811158798284</c:v>
                </c:pt>
              </c:numCache>
            </c:numRef>
          </c:val>
          <c:extLst>
            <c:ext xmlns:c16="http://schemas.microsoft.com/office/drawing/2014/chart" uri="{C3380CC4-5D6E-409C-BE32-E72D297353CC}">
              <c16:uniqueId val="{00000000-8ECB-714F-AF71-530CB9EC54D5}"/>
            </c:ext>
          </c:extLst>
        </c:ser>
        <c:dLbls>
          <c:showLegendKey val="0"/>
          <c:showVal val="0"/>
          <c:showCatName val="0"/>
          <c:showSerName val="0"/>
          <c:showPercent val="0"/>
          <c:showBubbleSize val="0"/>
        </c:dLbls>
        <c:gapWidth val="150"/>
        <c:axId val="810238400"/>
        <c:axId val="810245616"/>
      </c:barChart>
      <c:valAx>
        <c:axId val="810245616"/>
        <c:scaling>
          <c:orientation val="minMax"/>
        </c:scaling>
        <c:delete val="0"/>
        <c:axPos val="b"/>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810238400"/>
        <c:crosses val="autoZero"/>
        <c:crossBetween val="between"/>
      </c:valAx>
      <c:catAx>
        <c:axId val="810238400"/>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81024561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13101899240099"/>
          <c:y val="8.54700854700855E-2"/>
          <c:w val="0.84564740902563995"/>
          <c:h val="0.743317035203375"/>
        </c:manualLayout>
      </c:layout>
      <c:barChart>
        <c:barDir val="col"/>
        <c:grouping val="stacked"/>
        <c:varyColors val="0"/>
        <c:ser>
          <c:idx val="0"/>
          <c:order val="0"/>
          <c:tx>
            <c:strRef>
              <c:f>'SDR allocation'!$E$30</c:f>
              <c:strCache>
                <c:ptCount val="1"/>
                <c:pt idx="0">
                  <c:v>Low risk</c:v>
                </c:pt>
              </c:strCache>
            </c:strRef>
          </c:tx>
          <c:spPr>
            <a:solidFill>
              <a:schemeClr val="accent1"/>
            </a:solidFill>
            <a:ln>
              <a:noFill/>
            </a:ln>
            <a:effectLst/>
          </c:spPr>
          <c:invertIfNegative val="0"/>
          <c:dLbls>
            <c:dLbl>
              <c:idx val="0"/>
              <c:tx>
                <c:rich>
                  <a:bodyPr/>
                  <a:lstStyle/>
                  <a:p>
                    <a:fld id="{29618D46-DDF5-8041-B6F7-49DC52EB204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3960-8440-A425-5156EDB228E4}"/>
                </c:ext>
              </c:extLst>
            </c:dLbl>
            <c:dLbl>
              <c:idx val="1"/>
              <c:tx>
                <c:rich>
                  <a:bodyPr/>
                  <a:lstStyle/>
                  <a:p>
                    <a:fld id="{6061D086-E8BD-9A4B-813F-CD54AD71518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960-8440-A425-5156EDB228E4}"/>
                </c:ext>
              </c:extLst>
            </c:dLbl>
            <c:dLbl>
              <c:idx val="2"/>
              <c:tx>
                <c:rich>
                  <a:bodyPr/>
                  <a:lstStyle/>
                  <a:p>
                    <a:fld id="{24A0F98A-7E62-EE4F-A80A-387BABC7954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960-8440-A425-5156EDB228E4}"/>
                </c:ext>
              </c:extLst>
            </c:dLbl>
            <c:dLbl>
              <c:idx val="3"/>
              <c:tx>
                <c:rich>
                  <a:bodyPr/>
                  <a:lstStyle/>
                  <a:p>
                    <a:fld id="{84FEE702-AA41-AD4A-98F7-6160F89FA3F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960-8440-A425-5156EDB228E4}"/>
                </c:ext>
              </c:extLst>
            </c:dLbl>
            <c:dLbl>
              <c:idx val="4"/>
              <c:tx>
                <c:rich>
                  <a:bodyPr/>
                  <a:lstStyle/>
                  <a:p>
                    <a:fld id="{B4DF41D6-FB1F-F44C-AA65-D3E8050932A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960-8440-A425-5156EDB228E4}"/>
                </c:ext>
              </c:extLst>
            </c:dLbl>
            <c:dLbl>
              <c:idx val="5"/>
              <c:tx>
                <c:rich>
                  <a:bodyPr/>
                  <a:lstStyle/>
                  <a:p>
                    <a:fld id="{B97EBEE5-9D65-4740-8FD3-854230948B2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960-8440-A425-5156EDB228E4}"/>
                </c:ext>
              </c:extLst>
            </c:dLbl>
            <c:dLbl>
              <c:idx val="6"/>
              <c:tx>
                <c:rich>
                  <a:bodyPr/>
                  <a:lstStyle/>
                  <a:p>
                    <a:fld id="{643E49A7-FB9E-1546-B2B8-AC679464121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960-8440-A425-5156EDB228E4}"/>
                </c:ext>
              </c:extLst>
            </c:dLbl>
            <c:dLbl>
              <c:idx val="7"/>
              <c:tx>
                <c:rich>
                  <a:bodyPr/>
                  <a:lstStyle/>
                  <a:p>
                    <a:fld id="{4D196D73-6632-254B-8587-DA1A880C4A8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3960-8440-A425-5156EDB228E4}"/>
                </c:ext>
              </c:extLst>
            </c:dLbl>
            <c:spPr>
              <a:noFill/>
              <a:ln>
                <a:noFill/>
              </a:ln>
              <a:effectLst/>
            </c:spPr>
            <c:txPr>
              <a:bodyPr rot="0" spcFirstLastPara="1" vertOverflow="ellipsis" vert="horz" wrap="square" lIns="38100" tIns="19050" rIns="38100" bIns="19050" anchor="ctr" anchorCtr="1"/>
              <a:lstStyle/>
              <a:p>
                <a:pPr>
                  <a:defRPr lang="zh-CN"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'SDR allocation'!$D$31:$D$38</c:f>
              <c:numCache>
                <c:formatCode>General</c:formatCode>
                <c:ptCount val="8"/>
                <c:pt idx="0">
                  <c:v>2014</c:v>
                </c:pt>
                <c:pt idx="1">
                  <c:v>2015</c:v>
                </c:pt>
                <c:pt idx="2">
                  <c:v>2016</c:v>
                </c:pt>
                <c:pt idx="3">
                  <c:v>2017</c:v>
                </c:pt>
                <c:pt idx="4">
                  <c:v>2018</c:v>
                </c:pt>
                <c:pt idx="5">
                  <c:v>2019</c:v>
                </c:pt>
                <c:pt idx="6">
                  <c:v>2020</c:v>
                </c:pt>
                <c:pt idx="7">
                  <c:v>2021</c:v>
                </c:pt>
              </c:numCache>
            </c:numRef>
          </c:cat>
          <c:val>
            <c:numRef>
              <c:f>'SDR allocation'!$E$31:$E$38</c:f>
              <c:numCache>
                <c:formatCode>0%</c:formatCode>
                <c:ptCount val="8"/>
                <c:pt idx="0">
                  <c:v>0.32352941176470601</c:v>
                </c:pt>
                <c:pt idx="1">
                  <c:v>0.21621621621621601</c:v>
                </c:pt>
                <c:pt idx="2">
                  <c:v>0.17142857142857101</c:v>
                </c:pt>
                <c:pt idx="3">
                  <c:v>0.14285714285714299</c:v>
                </c:pt>
                <c:pt idx="4">
                  <c:v>0.14285714285714299</c:v>
                </c:pt>
                <c:pt idx="5">
                  <c:v>0.114285714285714</c:v>
                </c:pt>
                <c:pt idx="6">
                  <c:v>5.7142857142857099E-2</c:v>
                </c:pt>
                <c:pt idx="7">
                  <c:v>0</c:v>
                </c:pt>
              </c:numCache>
            </c:numRef>
          </c:val>
          <c:extLst>
            <c:ext xmlns:c15="http://schemas.microsoft.com/office/drawing/2012/chart" uri="{02D57815-91ED-43cb-92C2-25804820EDAC}">
              <c15:datalabelsRange>
                <c15:f>'SDR allocation'!$E$21:$E$28</c15:f>
                <c15:dlblRangeCache>
                  <c:ptCount val="8"/>
                  <c:pt idx="0">
                    <c:v>11</c:v>
                  </c:pt>
                  <c:pt idx="1">
                    <c:v>8</c:v>
                  </c:pt>
                  <c:pt idx="2">
                    <c:v>6</c:v>
                  </c:pt>
                  <c:pt idx="3">
                    <c:v>5</c:v>
                  </c:pt>
                  <c:pt idx="4">
                    <c:v>5</c:v>
                  </c:pt>
                  <c:pt idx="5">
                    <c:v>4</c:v>
                  </c:pt>
                  <c:pt idx="6">
                    <c:v>2</c:v>
                  </c:pt>
                  <c:pt idx="7">
                    <c:v>0</c:v>
                  </c:pt>
                </c15:dlblRangeCache>
              </c15:datalabelsRange>
            </c:ext>
            <c:ext xmlns:c16="http://schemas.microsoft.com/office/drawing/2014/chart" uri="{C3380CC4-5D6E-409C-BE32-E72D297353CC}">
              <c16:uniqueId val="{00000008-3960-8440-A425-5156EDB228E4}"/>
            </c:ext>
          </c:extLst>
        </c:ser>
        <c:ser>
          <c:idx val="1"/>
          <c:order val="1"/>
          <c:tx>
            <c:strRef>
              <c:f>'SDR allocation'!$F$30</c:f>
              <c:strCache>
                <c:ptCount val="1"/>
                <c:pt idx="0">
                  <c:v>Moderate risk </c:v>
                </c:pt>
              </c:strCache>
            </c:strRef>
          </c:tx>
          <c:spPr>
            <a:solidFill>
              <a:schemeClr val="accent2"/>
            </a:solidFill>
            <a:ln>
              <a:noFill/>
            </a:ln>
            <a:effectLst/>
          </c:spPr>
          <c:invertIfNegative val="0"/>
          <c:dLbls>
            <c:dLbl>
              <c:idx val="0"/>
              <c:tx>
                <c:rich>
                  <a:bodyPr/>
                  <a:lstStyle/>
                  <a:p>
                    <a:fld id="{1C86B38F-B6A8-C842-9754-F212C718F3C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3960-8440-A425-5156EDB228E4}"/>
                </c:ext>
              </c:extLst>
            </c:dLbl>
            <c:dLbl>
              <c:idx val="1"/>
              <c:tx>
                <c:rich>
                  <a:bodyPr/>
                  <a:lstStyle/>
                  <a:p>
                    <a:fld id="{C78282E8-112E-004A-A9DF-E231C6BBC55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3960-8440-A425-5156EDB228E4}"/>
                </c:ext>
              </c:extLst>
            </c:dLbl>
            <c:dLbl>
              <c:idx val="2"/>
              <c:tx>
                <c:rich>
                  <a:bodyPr/>
                  <a:lstStyle/>
                  <a:p>
                    <a:fld id="{EDD6FD9B-C854-A549-B43C-22C6D79D76D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3960-8440-A425-5156EDB228E4}"/>
                </c:ext>
              </c:extLst>
            </c:dLbl>
            <c:dLbl>
              <c:idx val="3"/>
              <c:tx>
                <c:rich>
                  <a:bodyPr/>
                  <a:lstStyle/>
                  <a:p>
                    <a:fld id="{773880E6-A7A3-7A49-9015-37ED3F2F61B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3960-8440-A425-5156EDB228E4}"/>
                </c:ext>
              </c:extLst>
            </c:dLbl>
            <c:dLbl>
              <c:idx val="4"/>
              <c:tx>
                <c:rich>
                  <a:bodyPr/>
                  <a:lstStyle/>
                  <a:p>
                    <a:fld id="{09F59FAB-A208-8B4E-9DD7-B05F0E87BFA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3960-8440-A425-5156EDB228E4}"/>
                </c:ext>
              </c:extLst>
            </c:dLbl>
            <c:dLbl>
              <c:idx val="5"/>
              <c:tx>
                <c:rich>
                  <a:bodyPr/>
                  <a:lstStyle/>
                  <a:p>
                    <a:fld id="{759F1FCA-04C6-0940-82A1-20D8A2DDF5F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3960-8440-A425-5156EDB228E4}"/>
                </c:ext>
              </c:extLst>
            </c:dLbl>
            <c:dLbl>
              <c:idx val="6"/>
              <c:tx>
                <c:rich>
                  <a:bodyPr/>
                  <a:lstStyle/>
                  <a:p>
                    <a:fld id="{907368A9-3A32-FE4A-A6C2-78392CDEA66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3960-8440-A425-5156EDB228E4}"/>
                </c:ext>
              </c:extLst>
            </c:dLbl>
            <c:dLbl>
              <c:idx val="7"/>
              <c:tx>
                <c:rich>
                  <a:bodyPr/>
                  <a:lstStyle/>
                  <a:p>
                    <a:fld id="{C6FDF228-4E42-1047-8554-002AF7385BC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3960-8440-A425-5156EDB228E4}"/>
                </c:ext>
              </c:extLst>
            </c:dLbl>
            <c:spPr>
              <a:noFill/>
              <a:ln>
                <a:noFill/>
              </a:ln>
              <a:effectLst/>
            </c:spPr>
            <c:txPr>
              <a:bodyPr rot="0" spcFirstLastPara="1" vertOverflow="ellipsis" vert="horz" wrap="square" lIns="38100" tIns="19050" rIns="38100" bIns="19050" anchor="ctr" anchorCtr="1"/>
              <a:lstStyle/>
              <a:p>
                <a:pPr>
                  <a:defRPr lang="zh-CN"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'SDR allocation'!$D$31:$D$38</c:f>
              <c:numCache>
                <c:formatCode>General</c:formatCode>
                <c:ptCount val="8"/>
                <c:pt idx="0">
                  <c:v>2014</c:v>
                </c:pt>
                <c:pt idx="1">
                  <c:v>2015</c:v>
                </c:pt>
                <c:pt idx="2">
                  <c:v>2016</c:v>
                </c:pt>
                <c:pt idx="3">
                  <c:v>2017</c:v>
                </c:pt>
                <c:pt idx="4">
                  <c:v>2018</c:v>
                </c:pt>
                <c:pt idx="5">
                  <c:v>2019</c:v>
                </c:pt>
                <c:pt idx="6">
                  <c:v>2020</c:v>
                </c:pt>
                <c:pt idx="7">
                  <c:v>2021</c:v>
                </c:pt>
              </c:numCache>
            </c:numRef>
          </c:cat>
          <c:val>
            <c:numRef>
              <c:f>'SDR allocation'!$F$31:$F$38</c:f>
              <c:numCache>
                <c:formatCode>0%</c:formatCode>
                <c:ptCount val="8"/>
                <c:pt idx="0">
                  <c:v>0.5</c:v>
                </c:pt>
                <c:pt idx="1">
                  <c:v>0.56756756756756799</c:v>
                </c:pt>
                <c:pt idx="2">
                  <c:v>0.54285714285714304</c:v>
                </c:pt>
                <c:pt idx="3">
                  <c:v>0.42857142857142899</c:v>
                </c:pt>
                <c:pt idx="4">
                  <c:v>0.4</c:v>
                </c:pt>
                <c:pt idx="5">
                  <c:v>0.42857142857142899</c:v>
                </c:pt>
                <c:pt idx="6">
                  <c:v>0.45714285714285702</c:v>
                </c:pt>
                <c:pt idx="7">
                  <c:v>0.47222222222222199</c:v>
                </c:pt>
              </c:numCache>
            </c:numRef>
          </c:val>
          <c:extLst>
            <c:ext xmlns:c15="http://schemas.microsoft.com/office/drawing/2012/chart" uri="{02D57815-91ED-43cb-92C2-25804820EDAC}">
              <c15:datalabelsRange>
                <c15:f>'SDR allocation'!$F$21:$F$28</c15:f>
                <c15:dlblRangeCache>
                  <c:ptCount val="8"/>
                  <c:pt idx="0">
                    <c:v>17</c:v>
                  </c:pt>
                  <c:pt idx="1">
                    <c:v>21</c:v>
                  </c:pt>
                  <c:pt idx="2">
                    <c:v>19</c:v>
                  </c:pt>
                  <c:pt idx="3">
                    <c:v>15</c:v>
                  </c:pt>
                  <c:pt idx="4">
                    <c:v>14</c:v>
                  </c:pt>
                  <c:pt idx="5">
                    <c:v>15</c:v>
                  </c:pt>
                  <c:pt idx="6">
                    <c:v>16</c:v>
                  </c:pt>
                  <c:pt idx="7">
                    <c:v>17</c:v>
                  </c:pt>
                </c15:dlblRangeCache>
              </c15:datalabelsRange>
            </c:ext>
            <c:ext xmlns:c16="http://schemas.microsoft.com/office/drawing/2014/chart" uri="{C3380CC4-5D6E-409C-BE32-E72D297353CC}">
              <c16:uniqueId val="{00000011-3960-8440-A425-5156EDB228E4}"/>
            </c:ext>
          </c:extLst>
        </c:ser>
        <c:ser>
          <c:idx val="2"/>
          <c:order val="2"/>
          <c:tx>
            <c:strRef>
              <c:f>'SDR allocation'!$G$30</c:f>
              <c:strCache>
                <c:ptCount val="1"/>
                <c:pt idx="0">
                  <c:v>High risk</c:v>
                </c:pt>
              </c:strCache>
            </c:strRef>
          </c:tx>
          <c:spPr>
            <a:solidFill>
              <a:schemeClr val="accent3"/>
            </a:solidFill>
            <a:ln>
              <a:noFill/>
            </a:ln>
            <a:effectLst/>
          </c:spPr>
          <c:invertIfNegative val="0"/>
          <c:dLbls>
            <c:dLbl>
              <c:idx val="0"/>
              <c:tx>
                <c:rich>
                  <a:bodyPr/>
                  <a:lstStyle/>
                  <a:p>
                    <a:fld id="{7C0675B6-7A8E-C740-9324-E4739253968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3960-8440-A425-5156EDB228E4}"/>
                </c:ext>
              </c:extLst>
            </c:dLbl>
            <c:dLbl>
              <c:idx val="1"/>
              <c:tx>
                <c:rich>
                  <a:bodyPr/>
                  <a:lstStyle/>
                  <a:p>
                    <a:fld id="{621150F8-B298-2844-A1B4-D9E62CA88DE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3960-8440-A425-5156EDB228E4}"/>
                </c:ext>
              </c:extLst>
            </c:dLbl>
            <c:dLbl>
              <c:idx val="2"/>
              <c:tx>
                <c:rich>
                  <a:bodyPr/>
                  <a:lstStyle/>
                  <a:p>
                    <a:fld id="{D11876ED-AD00-BB47-B9C5-2673993B49D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3960-8440-A425-5156EDB228E4}"/>
                </c:ext>
              </c:extLst>
            </c:dLbl>
            <c:dLbl>
              <c:idx val="3"/>
              <c:tx>
                <c:rich>
                  <a:bodyPr/>
                  <a:lstStyle/>
                  <a:p>
                    <a:fld id="{04BC657A-3D7B-1E4E-AD07-832841D2183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3960-8440-A425-5156EDB228E4}"/>
                </c:ext>
              </c:extLst>
            </c:dLbl>
            <c:dLbl>
              <c:idx val="4"/>
              <c:tx>
                <c:rich>
                  <a:bodyPr/>
                  <a:lstStyle/>
                  <a:p>
                    <a:fld id="{388D032F-9270-7C41-8791-2AB6A8D491D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3960-8440-A425-5156EDB228E4}"/>
                </c:ext>
              </c:extLst>
            </c:dLbl>
            <c:dLbl>
              <c:idx val="5"/>
              <c:tx>
                <c:rich>
                  <a:bodyPr/>
                  <a:lstStyle/>
                  <a:p>
                    <a:fld id="{5B008EDB-F8BC-1942-BABE-323233292D1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3960-8440-A425-5156EDB228E4}"/>
                </c:ext>
              </c:extLst>
            </c:dLbl>
            <c:dLbl>
              <c:idx val="6"/>
              <c:tx>
                <c:rich>
                  <a:bodyPr/>
                  <a:lstStyle/>
                  <a:p>
                    <a:fld id="{6F149F4A-FBF3-5F4D-A4B8-25146F5F6C7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3960-8440-A425-5156EDB228E4}"/>
                </c:ext>
              </c:extLst>
            </c:dLbl>
            <c:dLbl>
              <c:idx val="7"/>
              <c:tx>
                <c:rich>
                  <a:bodyPr/>
                  <a:lstStyle/>
                  <a:p>
                    <a:fld id="{0B15E0E3-A77E-C647-B2B2-CF35A4BF92E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3960-8440-A425-5156EDB228E4}"/>
                </c:ext>
              </c:extLst>
            </c:dLbl>
            <c:spPr>
              <a:noFill/>
              <a:ln>
                <a:noFill/>
              </a:ln>
              <a:effectLst/>
            </c:spPr>
            <c:txPr>
              <a:bodyPr rot="0" spcFirstLastPara="1" vertOverflow="ellipsis" vert="horz" wrap="square" lIns="38100" tIns="19050" rIns="38100" bIns="19050" anchor="ctr" anchorCtr="1"/>
              <a:lstStyle/>
              <a:p>
                <a:pPr>
                  <a:defRPr lang="zh-CN"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'SDR allocation'!$D$31:$D$38</c:f>
              <c:numCache>
                <c:formatCode>General</c:formatCode>
                <c:ptCount val="8"/>
                <c:pt idx="0">
                  <c:v>2014</c:v>
                </c:pt>
                <c:pt idx="1">
                  <c:v>2015</c:v>
                </c:pt>
                <c:pt idx="2">
                  <c:v>2016</c:v>
                </c:pt>
                <c:pt idx="3">
                  <c:v>2017</c:v>
                </c:pt>
                <c:pt idx="4">
                  <c:v>2018</c:v>
                </c:pt>
                <c:pt idx="5">
                  <c:v>2019</c:v>
                </c:pt>
                <c:pt idx="6">
                  <c:v>2020</c:v>
                </c:pt>
                <c:pt idx="7">
                  <c:v>2021</c:v>
                </c:pt>
              </c:numCache>
            </c:numRef>
          </c:cat>
          <c:val>
            <c:numRef>
              <c:f>'SDR allocation'!$G$31:$G$38</c:f>
              <c:numCache>
                <c:formatCode>0%</c:formatCode>
                <c:ptCount val="8"/>
                <c:pt idx="0">
                  <c:v>0.11764705882352899</c:v>
                </c:pt>
                <c:pt idx="1">
                  <c:v>0.162162162162162</c:v>
                </c:pt>
                <c:pt idx="2">
                  <c:v>0.2</c:v>
                </c:pt>
                <c:pt idx="3">
                  <c:v>0.25714285714285701</c:v>
                </c:pt>
                <c:pt idx="4">
                  <c:v>0.25714285714285701</c:v>
                </c:pt>
                <c:pt idx="5">
                  <c:v>0.25714285714285701</c:v>
                </c:pt>
                <c:pt idx="6">
                  <c:v>0.34285714285714303</c:v>
                </c:pt>
                <c:pt idx="7">
                  <c:v>0.41666666666666702</c:v>
                </c:pt>
              </c:numCache>
            </c:numRef>
          </c:val>
          <c:extLst>
            <c:ext xmlns:c15="http://schemas.microsoft.com/office/drawing/2012/chart" uri="{02D57815-91ED-43cb-92C2-25804820EDAC}">
              <c15:datalabelsRange>
                <c15:f>'SDR allocation'!$G$21:$G$28</c15:f>
                <c15:dlblRangeCache>
                  <c:ptCount val="8"/>
                  <c:pt idx="0">
                    <c:v>4</c:v>
                  </c:pt>
                  <c:pt idx="1">
                    <c:v>6</c:v>
                  </c:pt>
                  <c:pt idx="2">
                    <c:v>7</c:v>
                  </c:pt>
                  <c:pt idx="3">
                    <c:v>9</c:v>
                  </c:pt>
                  <c:pt idx="4">
                    <c:v>9</c:v>
                  </c:pt>
                  <c:pt idx="5">
                    <c:v>9</c:v>
                  </c:pt>
                  <c:pt idx="6">
                    <c:v>12</c:v>
                  </c:pt>
                  <c:pt idx="7">
                    <c:v>15</c:v>
                  </c:pt>
                </c15:dlblRangeCache>
              </c15:datalabelsRange>
            </c:ext>
            <c:ext xmlns:c16="http://schemas.microsoft.com/office/drawing/2014/chart" uri="{C3380CC4-5D6E-409C-BE32-E72D297353CC}">
              <c16:uniqueId val="{0000001A-3960-8440-A425-5156EDB228E4}"/>
            </c:ext>
          </c:extLst>
        </c:ser>
        <c:ser>
          <c:idx val="3"/>
          <c:order val="3"/>
          <c:tx>
            <c:strRef>
              <c:f>'SDR allocation'!$H$30</c:f>
              <c:strCache>
                <c:ptCount val="1"/>
                <c:pt idx="0">
                  <c:v>In debt distress</c:v>
                </c:pt>
              </c:strCache>
            </c:strRef>
          </c:tx>
          <c:spPr>
            <a:solidFill>
              <a:schemeClr val="accent4"/>
            </a:solidFill>
            <a:ln>
              <a:noFill/>
            </a:ln>
            <a:effectLst/>
          </c:spPr>
          <c:invertIfNegative val="0"/>
          <c:dLbls>
            <c:dLbl>
              <c:idx val="0"/>
              <c:tx>
                <c:rich>
                  <a:bodyPr/>
                  <a:lstStyle/>
                  <a:p>
                    <a:fld id="{BD7F9CD8-2096-1C48-BBC6-27B3E7C258B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3960-8440-A425-5156EDB228E4}"/>
                </c:ext>
              </c:extLst>
            </c:dLbl>
            <c:dLbl>
              <c:idx val="1"/>
              <c:tx>
                <c:rich>
                  <a:bodyPr/>
                  <a:lstStyle/>
                  <a:p>
                    <a:fld id="{F0861A14-0A0B-5842-9055-0EB0677F2D4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3960-8440-A425-5156EDB228E4}"/>
                </c:ext>
              </c:extLst>
            </c:dLbl>
            <c:dLbl>
              <c:idx val="2"/>
              <c:tx>
                <c:rich>
                  <a:bodyPr/>
                  <a:lstStyle/>
                  <a:p>
                    <a:fld id="{E11B6B9A-5AE2-6147-A1A5-549653077EC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3960-8440-A425-5156EDB228E4}"/>
                </c:ext>
              </c:extLst>
            </c:dLbl>
            <c:dLbl>
              <c:idx val="3"/>
              <c:tx>
                <c:rich>
                  <a:bodyPr/>
                  <a:lstStyle/>
                  <a:p>
                    <a:fld id="{D6626B7A-6A2F-9B4B-BAA0-38AC0591C72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3960-8440-A425-5156EDB228E4}"/>
                </c:ext>
              </c:extLst>
            </c:dLbl>
            <c:dLbl>
              <c:idx val="4"/>
              <c:tx>
                <c:rich>
                  <a:bodyPr/>
                  <a:lstStyle/>
                  <a:p>
                    <a:fld id="{4A677D9B-A459-1E43-B334-81C74F76DAF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3960-8440-A425-5156EDB228E4}"/>
                </c:ext>
              </c:extLst>
            </c:dLbl>
            <c:dLbl>
              <c:idx val="5"/>
              <c:tx>
                <c:rich>
                  <a:bodyPr/>
                  <a:lstStyle/>
                  <a:p>
                    <a:fld id="{1DDE2919-1EE0-5C42-A2F9-A667E6490D3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3960-8440-A425-5156EDB228E4}"/>
                </c:ext>
              </c:extLst>
            </c:dLbl>
            <c:dLbl>
              <c:idx val="6"/>
              <c:tx>
                <c:rich>
                  <a:bodyPr/>
                  <a:lstStyle/>
                  <a:p>
                    <a:fld id="{D2292841-95C8-4A46-B76E-A8C6460FB4F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3960-8440-A425-5156EDB228E4}"/>
                </c:ext>
              </c:extLst>
            </c:dLbl>
            <c:dLbl>
              <c:idx val="7"/>
              <c:tx>
                <c:rich>
                  <a:bodyPr/>
                  <a:lstStyle/>
                  <a:p>
                    <a:fld id="{49A1C23D-0AC5-4B41-BEF4-BFB2CDA7C77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3960-8440-A425-5156EDB228E4}"/>
                </c:ext>
              </c:extLst>
            </c:dLbl>
            <c:spPr>
              <a:noFill/>
              <a:ln>
                <a:noFill/>
              </a:ln>
              <a:effectLst/>
            </c:spPr>
            <c:txPr>
              <a:bodyPr rot="0" spcFirstLastPara="1" vertOverflow="ellipsis" vert="horz" wrap="square" lIns="38100" tIns="19050" rIns="38100" bIns="19050" anchor="ctr" anchorCtr="1"/>
              <a:lstStyle/>
              <a:p>
                <a:pPr>
                  <a:defRPr lang="zh-CN"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'SDR allocation'!$D$31:$D$38</c:f>
              <c:numCache>
                <c:formatCode>General</c:formatCode>
                <c:ptCount val="8"/>
                <c:pt idx="0">
                  <c:v>2014</c:v>
                </c:pt>
                <c:pt idx="1">
                  <c:v>2015</c:v>
                </c:pt>
                <c:pt idx="2">
                  <c:v>2016</c:v>
                </c:pt>
                <c:pt idx="3">
                  <c:v>2017</c:v>
                </c:pt>
                <c:pt idx="4">
                  <c:v>2018</c:v>
                </c:pt>
                <c:pt idx="5">
                  <c:v>2019</c:v>
                </c:pt>
                <c:pt idx="6">
                  <c:v>2020</c:v>
                </c:pt>
                <c:pt idx="7">
                  <c:v>2021</c:v>
                </c:pt>
              </c:numCache>
            </c:numRef>
          </c:cat>
          <c:val>
            <c:numRef>
              <c:f>'SDR allocation'!$H$31:$H$38</c:f>
              <c:numCache>
                <c:formatCode>0%</c:formatCode>
                <c:ptCount val="8"/>
                <c:pt idx="0">
                  <c:v>5.8823529411764698E-2</c:v>
                </c:pt>
                <c:pt idx="1">
                  <c:v>5.4054054054054099E-2</c:v>
                </c:pt>
                <c:pt idx="2">
                  <c:v>8.5714285714285701E-2</c:v>
                </c:pt>
                <c:pt idx="3">
                  <c:v>0.17142857142857101</c:v>
                </c:pt>
                <c:pt idx="4">
                  <c:v>0.2</c:v>
                </c:pt>
                <c:pt idx="5">
                  <c:v>0.2</c:v>
                </c:pt>
                <c:pt idx="6">
                  <c:v>0.14285714285714299</c:v>
                </c:pt>
                <c:pt idx="7">
                  <c:v>0.11111111111111099</c:v>
                </c:pt>
              </c:numCache>
            </c:numRef>
          </c:val>
          <c:extLst>
            <c:ext xmlns:c15="http://schemas.microsoft.com/office/drawing/2012/chart" uri="{02D57815-91ED-43cb-92C2-25804820EDAC}">
              <c15:datalabelsRange>
                <c15:f>'SDR allocation'!$H$21:$H$29</c15:f>
                <c15:dlblRangeCache>
                  <c:ptCount val="9"/>
                  <c:pt idx="0">
                    <c:v>2</c:v>
                  </c:pt>
                  <c:pt idx="1">
                    <c:v>2</c:v>
                  </c:pt>
                  <c:pt idx="2">
                    <c:v>3</c:v>
                  </c:pt>
                  <c:pt idx="3">
                    <c:v>6</c:v>
                  </c:pt>
                  <c:pt idx="4">
                    <c:v>7</c:v>
                  </c:pt>
                  <c:pt idx="5">
                    <c:v>7</c:v>
                  </c:pt>
                  <c:pt idx="6">
                    <c:v>5</c:v>
                  </c:pt>
                  <c:pt idx="7">
                    <c:v>4</c:v>
                  </c:pt>
                </c15:dlblRangeCache>
              </c15:datalabelsRange>
            </c:ext>
            <c:ext xmlns:c16="http://schemas.microsoft.com/office/drawing/2014/chart" uri="{C3380CC4-5D6E-409C-BE32-E72D297353CC}">
              <c16:uniqueId val="{00000023-3960-8440-A425-5156EDB228E4}"/>
            </c:ext>
          </c:extLst>
        </c:ser>
        <c:dLbls>
          <c:showLegendKey val="0"/>
          <c:showVal val="1"/>
          <c:showCatName val="0"/>
          <c:showSerName val="0"/>
          <c:showPercent val="0"/>
          <c:showBubbleSize val="0"/>
        </c:dLbls>
        <c:gapWidth val="150"/>
        <c:overlap val="100"/>
        <c:axId val="473343592"/>
        <c:axId val="473345232"/>
      </c:barChart>
      <c:catAx>
        <c:axId val="473343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73345232"/>
        <c:crosses val="autoZero"/>
        <c:auto val="1"/>
        <c:lblAlgn val="ctr"/>
        <c:lblOffset val="100"/>
        <c:noMultiLvlLbl val="0"/>
      </c:catAx>
      <c:valAx>
        <c:axId val="473345232"/>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zh-CN"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Percentage of the total</a:t>
                </a:r>
              </a:p>
            </c:rich>
          </c:tx>
          <c:layout>
            <c:manualLayout>
              <c:xMode val="edge"/>
              <c:yMode val="edge"/>
              <c:x val="2.0909002130360701E-2"/>
              <c:y val="0.198891514660713"/>
            </c:manualLayout>
          </c:layout>
          <c:overlay val="0"/>
          <c:spPr>
            <a:noFill/>
            <a:ln>
              <a:noFill/>
            </a:ln>
            <a:effectLst/>
          </c:spPr>
          <c:txPr>
            <a:bodyPr rot="-5400000" spcFirstLastPara="1" vertOverflow="ellipsis" vert="horz" wrap="square" anchor="ctr" anchorCtr="1"/>
            <a:lstStyle/>
            <a:p>
              <a:pPr>
                <a:defRPr lang="zh-CN"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zh-CN"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73343592"/>
        <c:crosses val="autoZero"/>
        <c:crossBetween val="between"/>
      </c:valAx>
      <c:spPr>
        <a:noFill/>
        <a:ln>
          <a:noFill/>
        </a:ln>
        <a:effectLst/>
      </c:spPr>
    </c:plotArea>
    <c:legend>
      <c:legendPos val="b"/>
      <c:layout>
        <c:manualLayout>
          <c:xMode val="edge"/>
          <c:yMode val="edge"/>
          <c:x val="0.163432323558862"/>
          <c:y val="0.89944344828183598"/>
          <c:w val="0.67313535288227599"/>
          <c:h val="8.4054901553147404E-2"/>
        </c:manualLayout>
      </c:layout>
      <c:overlay val="0"/>
      <c:spPr>
        <a:noFill/>
        <a:ln>
          <a:noFill/>
        </a:ln>
        <a:effectLst/>
      </c:spPr>
      <c:txPr>
        <a:bodyPr rot="0" spcFirstLastPara="1" vertOverflow="ellipsis" vert="horz" wrap="square" anchor="ctr" anchorCtr="1"/>
        <a:lstStyle/>
        <a:p>
          <a:pPr>
            <a:defRPr lang="zh-CN"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lang="zh-CN" sz="11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0.63018</cdr:x>
      <cdr:y>0.04615</cdr:y>
    </cdr:from>
    <cdr:to>
      <cdr:x>0.7623</cdr:x>
      <cdr:y>0.11026</cdr:y>
    </cdr:to>
    <cdr:sp macro="" textlink="">
      <cdr:nvSpPr>
        <cdr:cNvPr id="5" name="TextBox 4">
          <a:extLst xmlns:a="http://schemas.openxmlformats.org/drawingml/2006/main">
            <a:ext uri="{FF2B5EF4-FFF2-40B4-BE49-F238E27FC236}">
              <a16:creationId xmlns:a16="http://schemas.microsoft.com/office/drawing/2014/main" id="{CA6086C9-0353-4447-AA93-11103FA8B339}"/>
            </a:ext>
          </a:extLst>
        </cdr:cNvPr>
        <cdr:cNvSpPr txBox="1"/>
      </cdr:nvSpPr>
      <cdr:spPr>
        <a:xfrm xmlns:a="http://schemas.openxmlformats.org/drawingml/2006/main">
          <a:off x="4890037" y="228589"/>
          <a:ext cx="1025166" cy="317511"/>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400" b="1">
              <a:solidFill>
                <a:schemeClr val="tx2"/>
              </a:solidFill>
            </a:rPr>
            <a:t>Crude Oil</a:t>
          </a:r>
        </a:p>
        <a:p xmlns:a="http://schemas.openxmlformats.org/drawingml/2006/main">
          <a:endParaRPr lang="en-US" sz="1400" b="1">
            <a:solidFill>
              <a:schemeClr val="tx2"/>
            </a:solidFill>
          </a:endParaRPr>
        </a:p>
      </cdr:txBody>
    </cdr:sp>
  </cdr:relSizeAnchor>
  <cdr:relSizeAnchor xmlns:cdr="http://schemas.openxmlformats.org/drawingml/2006/chartDrawing">
    <cdr:from>
      <cdr:x>0.62726</cdr:x>
      <cdr:y>0.45513</cdr:y>
    </cdr:from>
    <cdr:to>
      <cdr:x>0.77955</cdr:x>
      <cdr:y>0.54487</cdr:y>
    </cdr:to>
    <cdr:sp macro="" textlink="">
      <cdr:nvSpPr>
        <cdr:cNvPr id="6" name="TextBox 4">
          <a:extLst xmlns:a="http://schemas.openxmlformats.org/drawingml/2006/main">
            <a:ext uri="{FF2B5EF4-FFF2-40B4-BE49-F238E27FC236}">
              <a16:creationId xmlns:a16="http://schemas.microsoft.com/office/drawing/2014/main" id="{CA6086C9-0353-4447-AA93-11103FA8B339}"/>
            </a:ext>
          </a:extLst>
        </cdr:cNvPr>
        <cdr:cNvSpPr txBox="1"/>
      </cdr:nvSpPr>
      <cdr:spPr>
        <a:xfrm xmlns:a="http://schemas.openxmlformats.org/drawingml/2006/main">
          <a:off x="4624957" y="1726839"/>
          <a:ext cx="1122868" cy="34053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400" b="1">
              <a:solidFill>
                <a:schemeClr val="accent4"/>
              </a:solidFill>
            </a:rPr>
            <a:t>Natural GAS</a:t>
          </a:r>
        </a:p>
      </cdr:txBody>
    </cdr:sp>
  </cdr:relSizeAnchor>
  <cdr:relSizeAnchor xmlns:cdr="http://schemas.openxmlformats.org/drawingml/2006/chartDrawing">
    <cdr:from>
      <cdr:x>0.24364</cdr:x>
      <cdr:y>0.45637</cdr:y>
    </cdr:from>
    <cdr:to>
      <cdr:x>0.48338</cdr:x>
      <cdr:y>0.66241</cdr:y>
    </cdr:to>
    <cdr:sp macro="" textlink="">
      <cdr:nvSpPr>
        <cdr:cNvPr id="7" name="TextBox 10">
          <a:extLst xmlns:a="http://schemas.openxmlformats.org/drawingml/2006/main">
            <a:ext uri="{FF2B5EF4-FFF2-40B4-BE49-F238E27FC236}">
              <a16:creationId xmlns:a16="http://schemas.microsoft.com/office/drawing/2014/main" id="{0D37990B-A6DB-C544-81BC-2EC024C094A9}"/>
            </a:ext>
          </a:extLst>
        </cdr:cNvPr>
        <cdr:cNvSpPr txBox="1"/>
      </cdr:nvSpPr>
      <cdr:spPr>
        <a:xfrm xmlns:a="http://schemas.openxmlformats.org/drawingml/2006/main">
          <a:off x="2215258" y="1636113"/>
          <a:ext cx="2179798" cy="738664"/>
        </a:xfrm>
        <a:prstGeom xmlns:a="http://schemas.openxmlformats.org/drawingml/2006/main" prst="rect">
          <a:avLst/>
        </a:prstGeom>
        <a:solidFill xmlns:a="http://schemas.openxmlformats.org/drawingml/2006/main">
          <a:schemeClr val="bg2"/>
        </a:solidFill>
        <a:ln xmlns:a="http://schemas.openxmlformats.org/drawingml/2006/main">
          <a:solidFill>
            <a:schemeClr val="bg2">
              <a:lumMod val="50000"/>
            </a:schemeClr>
          </a:solidFill>
        </a:ln>
      </cdr:spPr>
      <cdr:txBody>
        <a:bodyPr xmlns:a="http://schemas.openxmlformats.org/drawingml/2006/main" wrap="square" rtlCol="0" anchor="ctr">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a:t>US warns of possible Russian invasion of Ukraine</a:t>
          </a:r>
        </a:p>
      </cdr:txBody>
    </cdr:sp>
  </cdr:relSizeAnchor>
  <cdr:relSizeAnchor xmlns:cdr="http://schemas.openxmlformats.org/drawingml/2006/chartDrawing">
    <cdr:from>
      <cdr:x>0.62848</cdr:x>
      <cdr:y>0.08974</cdr:y>
    </cdr:from>
    <cdr:to>
      <cdr:x>0.84288</cdr:x>
      <cdr:y>0.15385</cdr:y>
    </cdr:to>
    <cdr:sp macro="" textlink="">
      <cdr:nvSpPr>
        <cdr:cNvPr id="10" name="TextBox 1">
          <a:extLst xmlns:a="http://schemas.openxmlformats.org/drawingml/2006/main">
            <a:ext uri="{FF2B5EF4-FFF2-40B4-BE49-F238E27FC236}">
              <a16:creationId xmlns:a16="http://schemas.microsoft.com/office/drawing/2014/main" id="{9B3BDE0C-DFAF-794B-937D-FFA12B663E6E}"/>
            </a:ext>
          </a:extLst>
        </cdr:cNvPr>
        <cdr:cNvSpPr txBox="1"/>
      </cdr:nvSpPr>
      <cdr:spPr>
        <a:xfrm xmlns:a="http://schemas.openxmlformats.org/drawingml/2006/main">
          <a:off x="4876800" y="444500"/>
          <a:ext cx="1663700" cy="317511"/>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400" b="1" baseline="0">
              <a:solidFill>
                <a:schemeClr val="tx2"/>
              </a:solidFill>
            </a:rPr>
            <a:t>up 75% since Dec</a:t>
          </a:r>
          <a:endParaRPr lang="en-US" sz="1400" b="1">
            <a:solidFill>
              <a:schemeClr val="tx2"/>
            </a:solidFill>
          </a:endParaRPr>
        </a:p>
        <a:p xmlns:a="http://schemas.openxmlformats.org/drawingml/2006/main">
          <a:endParaRPr lang="en-US" sz="1400" b="1">
            <a:solidFill>
              <a:schemeClr val="tx2"/>
            </a:solidFill>
          </a:endParaRPr>
        </a:p>
      </cdr:txBody>
    </cdr:sp>
  </cdr:relSizeAnchor>
  <cdr:relSizeAnchor xmlns:cdr="http://schemas.openxmlformats.org/drawingml/2006/chartDrawing">
    <cdr:from>
      <cdr:x>0.62828</cdr:x>
      <cdr:y>0.5</cdr:y>
    </cdr:from>
    <cdr:to>
      <cdr:x>0.84268</cdr:x>
      <cdr:y>0.56411</cdr:y>
    </cdr:to>
    <cdr:sp macro="" textlink="">
      <cdr:nvSpPr>
        <cdr:cNvPr id="11" name="TextBox 1">
          <a:extLst xmlns:a="http://schemas.openxmlformats.org/drawingml/2006/main">
            <a:ext uri="{FF2B5EF4-FFF2-40B4-BE49-F238E27FC236}">
              <a16:creationId xmlns:a16="http://schemas.microsoft.com/office/drawing/2014/main" id="{9AEB1DD7-3891-C441-8D2A-683AA3F456AA}"/>
            </a:ext>
          </a:extLst>
        </cdr:cNvPr>
        <cdr:cNvSpPr txBox="1"/>
      </cdr:nvSpPr>
      <cdr:spPr>
        <a:xfrm xmlns:a="http://schemas.openxmlformats.org/drawingml/2006/main">
          <a:off x="4632477" y="1897104"/>
          <a:ext cx="1580819" cy="24324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400" b="1" baseline="0" dirty="0">
              <a:solidFill>
                <a:schemeClr val="accent4"/>
              </a:solidFill>
            </a:rPr>
            <a:t>up </a:t>
          </a:r>
          <a:r>
            <a:rPr lang="en-US" sz="1400" b="1" baseline="0" dirty="0">
              <a:solidFill>
                <a:schemeClr val="accent4"/>
              </a:solidFill>
              <a:latin typeface="+mn-lt"/>
              <a:ea typeface="+mn-ea"/>
              <a:cs typeface="+mn-cs"/>
            </a:rPr>
            <a:t>23</a:t>
          </a:r>
          <a:r>
            <a:rPr lang="en-US" sz="1400" b="1" baseline="0" dirty="0">
              <a:solidFill>
                <a:schemeClr val="accent4"/>
              </a:solidFill>
            </a:rPr>
            <a:t>% since Dec</a:t>
          </a:r>
          <a:endParaRPr lang="en-US" sz="1400" b="1" dirty="0">
            <a:solidFill>
              <a:schemeClr val="accent4"/>
            </a:solidFill>
          </a:endParaRPr>
        </a:p>
        <a:p xmlns:a="http://schemas.openxmlformats.org/drawingml/2006/main">
          <a:endParaRPr lang="en-US" sz="1400" b="1" dirty="0">
            <a:solidFill>
              <a:schemeClr val="accent4"/>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0.83477</cdr:x>
      <cdr:y>0.56053</cdr:y>
    </cdr:from>
    <cdr:to>
      <cdr:x>0.95447</cdr:x>
      <cdr:y>0.65062</cdr:y>
    </cdr:to>
    <cdr:sp macro="" textlink="">
      <cdr:nvSpPr>
        <cdr:cNvPr id="3" name="TextBox 4">
          <a:extLst xmlns:a="http://schemas.openxmlformats.org/drawingml/2006/main">
            <a:ext uri="{FF2B5EF4-FFF2-40B4-BE49-F238E27FC236}">
              <a16:creationId xmlns:a16="http://schemas.microsoft.com/office/drawing/2014/main" id="{CA6086C9-0353-4447-AA93-11103FA8B339}"/>
            </a:ext>
          </a:extLst>
        </cdr:cNvPr>
        <cdr:cNvSpPr txBox="1"/>
      </cdr:nvSpPr>
      <cdr:spPr>
        <a:xfrm xmlns:a="http://schemas.openxmlformats.org/drawingml/2006/main">
          <a:off x="6272427" y="1732636"/>
          <a:ext cx="899424" cy="27847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800" b="1" dirty="0">
              <a:solidFill>
                <a:schemeClr val="accent2"/>
              </a:solidFill>
            </a:rPr>
            <a:t>Maize</a:t>
          </a:r>
        </a:p>
      </cdr:txBody>
    </cdr:sp>
  </cdr:relSizeAnchor>
  <cdr:relSizeAnchor xmlns:cdr="http://schemas.openxmlformats.org/drawingml/2006/chartDrawing">
    <cdr:from>
      <cdr:x>0.72841</cdr:x>
      <cdr:y>0.278</cdr:y>
    </cdr:from>
    <cdr:to>
      <cdr:x>0.86285</cdr:x>
      <cdr:y>0.36809</cdr:y>
    </cdr:to>
    <cdr:sp macro="" textlink="">
      <cdr:nvSpPr>
        <cdr:cNvPr id="4" name="TextBox 4">
          <a:extLst xmlns:a="http://schemas.openxmlformats.org/drawingml/2006/main">
            <a:ext uri="{FF2B5EF4-FFF2-40B4-BE49-F238E27FC236}">
              <a16:creationId xmlns:a16="http://schemas.microsoft.com/office/drawing/2014/main" id="{7DA861F6-EF50-DE41-B5DF-E5B59321EF00}"/>
            </a:ext>
          </a:extLst>
        </cdr:cNvPr>
        <cdr:cNvSpPr txBox="1"/>
      </cdr:nvSpPr>
      <cdr:spPr>
        <a:xfrm xmlns:a="http://schemas.openxmlformats.org/drawingml/2006/main">
          <a:off x="5642987" y="1371619"/>
          <a:ext cx="1041501" cy="44450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600" b="1">
              <a:solidFill>
                <a:schemeClr val="accent1"/>
              </a:solidFill>
            </a:rPr>
            <a:t>Wheat</a:t>
          </a:r>
        </a:p>
      </cdr:txBody>
    </cdr:sp>
  </cdr:relSizeAnchor>
  <cdr:relSizeAnchor xmlns:cdr="http://schemas.openxmlformats.org/drawingml/2006/chartDrawing">
    <cdr:from>
      <cdr:x>0.64262</cdr:x>
      <cdr:y>0.33629</cdr:y>
    </cdr:from>
    <cdr:to>
      <cdr:x>0.85738</cdr:x>
      <cdr:y>0.40064</cdr:y>
    </cdr:to>
    <cdr:sp macro="" textlink="">
      <cdr:nvSpPr>
        <cdr:cNvPr id="19" name="TextBox 1">
          <a:extLst xmlns:a="http://schemas.openxmlformats.org/drawingml/2006/main">
            <a:ext uri="{FF2B5EF4-FFF2-40B4-BE49-F238E27FC236}">
              <a16:creationId xmlns:a16="http://schemas.microsoft.com/office/drawing/2014/main" id="{111B6CB6-2EEC-5F4F-A147-39E54975875C}"/>
            </a:ext>
          </a:extLst>
        </cdr:cNvPr>
        <cdr:cNvSpPr txBox="1"/>
      </cdr:nvSpPr>
      <cdr:spPr>
        <a:xfrm xmlns:a="http://schemas.openxmlformats.org/drawingml/2006/main">
          <a:off x="4687950" y="982202"/>
          <a:ext cx="1566686" cy="18794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400" b="1" baseline="0">
              <a:solidFill>
                <a:schemeClr val="accent1"/>
              </a:solidFill>
            </a:rPr>
            <a:t>up </a:t>
          </a:r>
          <a:r>
            <a:rPr lang="en-US" sz="1400" b="1" baseline="0">
              <a:solidFill>
                <a:schemeClr val="accent1"/>
              </a:solidFill>
              <a:latin typeface="+mn-lt"/>
              <a:ea typeface="+mn-ea"/>
              <a:cs typeface="+mn-cs"/>
            </a:rPr>
            <a:t>67</a:t>
          </a:r>
          <a:r>
            <a:rPr lang="en-US" sz="1400" b="1" baseline="0">
              <a:solidFill>
                <a:schemeClr val="accent1"/>
              </a:solidFill>
            </a:rPr>
            <a:t>% since Dec</a:t>
          </a:r>
          <a:endParaRPr lang="en-US" sz="1400" b="1">
            <a:solidFill>
              <a:schemeClr val="accent1"/>
            </a:solidFill>
          </a:endParaRPr>
        </a:p>
        <a:p xmlns:a="http://schemas.openxmlformats.org/drawingml/2006/main">
          <a:endParaRPr lang="en-US" sz="1400" b="1">
            <a:solidFill>
              <a:schemeClr val="accent1"/>
            </a:solidFill>
          </a:endParaRPr>
        </a:p>
      </cdr:txBody>
    </cdr:sp>
  </cdr:relSizeAnchor>
  <cdr:relSizeAnchor xmlns:cdr="http://schemas.openxmlformats.org/drawingml/2006/chartDrawing">
    <cdr:from>
      <cdr:x>0.75262</cdr:x>
      <cdr:y>0.6337</cdr:y>
    </cdr:from>
    <cdr:to>
      <cdr:x>0.96738</cdr:x>
      <cdr:y>0.69805</cdr:y>
    </cdr:to>
    <cdr:sp macro="" textlink="">
      <cdr:nvSpPr>
        <cdr:cNvPr id="20" name="TextBox 1">
          <a:extLst xmlns:a="http://schemas.openxmlformats.org/drawingml/2006/main">
            <a:ext uri="{FF2B5EF4-FFF2-40B4-BE49-F238E27FC236}">
              <a16:creationId xmlns:a16="http://schemas.microsoft.com/office/drawing/2014/main" id="{A961E04D-9F38-DE4A-B7E8-25385477D06A}"/>
            </a:ext>
          </a:extLst>
        </cdr:cNvPr>
        <cdr:cNvSpPr txBox="1"/>
      </cdr:nvSpPr>
      <cdr:spPr>
        <a:xfrm xmlns:a="http://schemas.openxmlformats.org/drawingml/2006/main">
          <a:off x="5655176" y="1958800"/>
          <a:ext cx="1613703" cy="198911"/>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400" b="1" baseline="0">
              <a:solidFill>
                <a:schemeClr val="accent2"/>
              </a:solidFill>
            </a:rPr>
            <a:t>up </a:t>
          </a:r>
          <a:r>
            <a:rPr lang="en-US" sz="1400" b="1" baseline="0">
              <a:solidFill>
                <a:schemeClr val="accent2"/>
              </a:solidFill>
              <a:latin typeface="+mn-lt"/>
              <a:ea typeface="+mn-ea"/>
              <a:cs typeface="+mn-cs"/>
            </a:rPr>
            <a:t>52</a:t>
          </a:r>
          <a:r>
            <a:rPr lang="en-US" sz="1400" b="1" baseline="0">
              <a:solidFill>
                <a:schemeClr val="accent2"/>
              </a:solidFill>
            </a:rPr>
            <a:t>% since Dec</a:t>
          </a:r>
          <a:endParaRPr lang="en-US" sz="1400" b="1">
            <a:solidFill>
              <a:schemeClr val="accent2"/>
            </a:solidFill>
          </a:endParaRPr>
        </a:p>
        <a:p xmlns:a="http://schemas.openxmlformats.org/drawingml/2006/main">
          <a:endParaRPr lang="en-US" sz="1400" b="1">
            <a:solidFill>
              <a:schemeClr val="accent2"/>
            </a:solidFill>
          </a:endParaRPr>
        </a:p>
      </cdr:txBody>
    </cdr:sp>
  </cdr:relSizeAnchor>
  <cdr:relSizeAnchor xmlns:cdr="http://schemas.openxmlformats.org/drawingml/2006/chartDrawing">
    <cdr:from>
      <cdr:x>0.68101</cdr:x>
      <cdr:y>0.03868</cdr:y>
    </cdr:from>
    <cdr:to>
      <cdr:x>0.83477</cdr:x>
      <cdr:y>0.21782</cdr:y>
    </cdr:to>
    <cdr:sp macro="" textlink="">
      <cdr:nvSpPr>
        <cdr:cNvPr id="8" name="TextBox 17">
          <a:extLst xmlns:a="http://schemas.openxmlformats.org/drawingml/2006/main">
            <a:ext uri="{FF2B5EF4-FFF2-40B4-BE49-F238E27FC236}">
              <a16:creationId xmlns:a16="http://schemas.microsoft.com/office/drawing/2014/main" id="{25FACFAB-4402-5C4C-AB8A-D4FA237E6DEA}"/>
            </a:ext>
          </a:extLst>
        </cdr:cNvPr>
        <cdr:cNvSpPr txBox="1"/>
      </cdr:nvSpPr>
      <cdr:spPr>
        <a:xfrm xmlns:a="http://schemas.openxmlformats.org/drawingml/2006/main">
          <a:off x="6310184" y="112967"/>
          <a:ext cx="1424728" cy="523220"/>
        </a:xfrm>
        <a:prstGeom xmlns:a="http://schemas.openxmlformats.org/drawingml/2006/main" prst="rect">
          <a:avLst/>
        </a:prstGeom>
        <a:solidFill xmlns:a="http://schemas.openxmlformats.org/drawingml/2006/main">
          <a:schemeClr val="bg2"/>
        </a:solidFill>
        <a:ln xmlns:a="http://schemas.openxmlformats.org/drawingml/2006/main">
          <a:solidFill>
            <a:schemeClr val="bg2">
              <a:lumMod val="50000"/>
            </a:schemeClr>
          </a:solidFill>
        </a:ln>
      </cdr:spPr>
      <cdr:txBody>
        <a:bodyPr xmlns:a="http://schemas.openxmlformats.org/drawingml/2006/main" wrap="square"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t>Tensions intensify</a:t>
          </a:r>
        </a:p>
      </cdr:txBody>
    </cdr:sp>
  </cdr:relSizeAnchor>
</c:userShapes>
</file>

<file path=ppt/drawings/drawing3.xml><?xml version="1.0" encoding="utf-8"?>
<c:userShapes xmlns:c="http://schemas.openxmlformats.org/drawingml/2006/chart">
  <cdr:relSizeAnchor xmlns:cdr="http://schemas.openxmlformats.org/drawingml/2006/chartDrawing">
    <cdr:from>
      <cdr:x>0.87247</cdr:x>
      <cdr:y>0</cdr:y>
    </cdr:from>
    <cdr:to>
      <cdr:x>0.87434</cdr:x>
      <cdr:y>0.86238</cdr:y>
    </cdr:to>
    <cdr:cxnSp macro="">
      <cdr:nvCxnSpPr>
        <cdr:cNvPr id="3" name="Straight Connector 2">
          <a:extLst xmlns:a="http://schemas.openxmlformats.org/drawingml/2006/main">
            <a:ext uri="{FF2B5EF4-FFF2-40B4-BE49-F238E27FC236}">
              <a16:creationId xmlns:a16="http://schemas.microsoft.com/office/drawing/2014/main" id="{FEC81A56-31CC-6A45-A088-FBE1C56FA841}"/>
            </a:ext>
          </a:extLst>
        </cdr:cNvPr>
        <cdr:cNvCxnSpPr/>
      </cdr:nvCxnSpPr>
      <cdr:spPr>
        <a:xfrm xmlns:a="http://schemas.openxmlformats.org/drawingml/2006/main">
          <a:off x="6964037" y="0"/>
          <a:ext cx="14927" cy="3581378"/>
        </a:xfrm>
        <a:prstGeom xmlns:a="http://schemas.openxmlformats.org/drawingml/2006/main" prst="line">
          <a:avLst/>
        </a:prstGeom>
        <a:ln xmlns:a="http://schemas.openxmlformats.org/drawingml/2006/main" w="19050" cmpd="dbl">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0.17084</cdr:x>
      <cdr:y>0.18654</cdr:y>
    </cdr:from>
    <cdr:to>
      <cdr:x>0.48908</cdr:x>
      <cdr:y>0.37105</cdr:y>
    </cdr:to>
    <cdr:sp macro="" textlink="">
      <cdr:nvSpPr>
        <cdr:cNvPr id="4" name="TextBox 3">
          <a:extLst xmlns:a="http://schemas.openxmlformats.org/drawingml/2006/main">
            <a:ext uri="{FF2B5EF4-FFF2-40B4-BE49-F238E27FC236}">
              <a16:creationId xmlns:a16="http://schemas.microsoft.com/office/drawing/2014/main" id="{18240C18-4F08-B841-ABD6-60DD1B44DD00}"/>
            </a:ext>
          </a:extLst>
        </cdr:cNvPr>
        <cdr:cNvSpPr txBox="1"/>
      </cdr:nvSpPr>
      <cdr:spPr>
        <a:xfrm xmlns:a="http://schemas.openxmlformats.org/drawingml/2006/main">
          <a:off x="1595121" y="918484"/>
          <a:ext cx="2971320" cy="9084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aseline="0" dirty="0">
              <a:latin typeface="Roboto" panose="02000000000000000000" pitchFamily="2" charset="0"/>
              <a:ea typeface="Roboto" panose="02000000000000000000" pitchFamily="2" charset="0"/>
            </a:rPr>
            <a:t>YoY % Change: up </a:t>
          </a:r>
          <a:r>
            <a:rPr lang="en-US" sz="1800" baseline="0" dirty="0">
              <a:solidFill>
                <a:srgbClr val="009FDC"/>
              </a:solidFill>
              <a:latin typeface="Roboto" panose="02000000000000000000" pitchFamily="2" charset="0"/>
              <a:ea typeface="Roboto" panose="02000000000000000000" pitchFamily="2" charset="0"/>
            </a:rPr>
            <a:t>96%</a:t>
          </a:r>
        </a:p>
        <a:p xmlns:a="http://schemas.openxmlformats.org/drawingml/2006/main">
          <a:r>
            <a:rPr lang="en-US" sz="1800" baseline="0" dirty="0">
              <a:latin typeface="Roboto" panose="02000000000000000000" pitchFamily="2" charset="0"/>
              <a:ea typeface="Roboto" panose="02000000000000000000" pitchFamily="2" charset="0"/>
            </a:rPr>
            <a:t>Change since conflict began: up </a:t>
          </a:r>
          <a:r>
            <a:rPr lang="en-US" sz="1800" baseline="0" dirty="0">
              <a:solidFill>
                <a:srgbClr val="009FDC"/>
              </a:solidFill>
              <a:latin typeface="Roboto" panose="02000000000000000000" pitchFamily="2" charset="0"/>
              <a:ea typeface="Roboto" panose="02000000000000000000" pitchFamily="2" charset="0"/>
            </a:rPr>
            <a:t>29% </a:t>
          </a:r>
        </a:p>
      </cdr:txBody>
    </cdr:sp>
  </cdr:relSizeAnchor>
  <cdr:relSizeAnchor xmlns:cdr="http://schemas.openxmlformats.org/drawingml/2006/chartDrawing">
    <cdr:from>
      <cdr:x>0.70541</cdr:x>
      <cdr:y>0.4666</cdr:y>
    </cdr:from>
    <cdr:to>
      <cdr:x>0.86541</cdr:x>
      <cdr:y>0.62256</cdr:y>
    </cdr:to>
    <cdr:sp macro="" textlink="">
      <cdr:nvSpPr>
        <cdr:cNvPr id="6" name="TextBox 2">
          <a:extLst xmlns:a="http://schemas.openxmlformats.org/drawingml/2006/main">
            <a:ext uri="{FF2B5EF4-FFF2-40B4-BE49-F238E27FC236}">
              <a16:creationId xmlns:a16="http://schemas.microsoft.com/office/drawing/2014/main" id="{0F7F544B-3608-9F45-8AA1-DA2EC093BD75}"/>
            </a:ext>
          </a:extLst>
        </cdr:cNvPr>
        <cdr:cNvSpPr txBox="1"/>
      </cdr:nvSpPr>
      <cdr:spPr>
        <a:xfrm xmlns:a="http://schemas.openxmlformats.org/drawingml/2006/main">
          <a:off x="6586249" y="2297430"/>
          <a:ext cx="1493887" cy="767914"/>
        </a:xfrm>
        <a:prstGeom xmlns:a="http://schemas.openxmlformats.org/drawingml/2006/main" prst="rect">
          <a:avLst/>
        </a:prstGeom>
        <a:solidFill xmlns:a="http://schemas.openxmlformats.org/drawingml/2006/main">
          <a:srgbClr val="F7F7FA"/>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2000" b="1" dirty="0">
              <a:latin typeface="Arial" panose="020B0604020202020204" pitchFamily="34" charset="0"/>
              <a:ea typeface="Roboto" panose="02000000000000000000" pitchFamily="2" charset="0"/>
              <a:cs typeface="Arial" panose="020B0604020202020204" pitchFamily="34" charset="0"/>
            </a:rPr>
            <a:t>Conflict Begins</a:t>
          </a:r>
        </a:p>
      </cdr:txBody>
    </cdr:sp>
  </cdr:relSizeAnchor>
</c:userShapes>
</file>

<file path=ppt/drawings/drawing4.xml><?xml version="1.0" encoding="utf-8"?>
<c:userShapes xmlns:c="http://schemas.openxmlformats.org/drawingml/2006/chart">
  <cdr:relSizeAnchor xmlns:cdr="http://schemas.openxmlformats.org/drawingml/2006/chartDrawing">
    <cdr:from>
      <cdr:x>0.67291</cdr:x>
      <cdr:y>0.375</cdr:y>
    </cdr:from>
    <cdr:to>
      <cdr:x>1</cdr:x>
      <cdr:y>0.5</cdr:y>
    </cdr:to>
    <cdr:sp macro="" textlink="">
      <cdr:nvSpPr>
        <cdr:cNvPr id="2" name="TextBox 1">
          <a:extLst xmlns:a="http://schemas.openxmlformats.org/drawingml/2006/main">
            <a:ext uri="{FF2B5EF4-FFF2-40B4-BE49-F238E27FC236}">
              <a16:creationId xmlns:a16="http://schemas.microsoft.com/office/drawing/2014/main" id="{320C83B1-D445-43E1-8336-53E55F10298C}"/>
            </a:ext>
          </a:extLst>
        </cdr:cNvPr>
        <cdr:cNvSpPr txBox="1"/>
      </cdr:nvSpPr>
      <cdr:spPr>
        <a:xfrm xmlns:a="http://schemas.openxmlformats.org/drawingml/2006/main">
          <a:off x="5264889" y="1254680"/>
          <a:ext cx="2559173" cy="4182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baseline="0" dirty="0">
              <a:latin typeface="+mn-lt"/>
            </a:rPr>
            <a:t>- sign = Depreciation</a:t>
          </a:r>
          <a:endParaRPr lang="en-US" sz="1400" b="1" dirty="0">
            <a:latin typeface="+mn-lt"/>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0.00673</cdr:x>
      <cdr:y>0.01325</cdr:y>
    </cdr:from>
    <cdr:to>
      <cdr:x>0.05116</cdr:x>
      <cdr:y>0.51209</cdr:y>
    </cdr:to>
    <cdr:sp macro="" textlink="">
      <cdr:nvSpPr>
        <cdr:cNvPr id="2" name="TextBox 1"/>
        <cdr:cNvSpPr txBox="1"/>
      </cdr:nvSpPr>
      <cdr:spPr>
        <a:xfrm xmlns:a="http://schemas.openxmlformats.org/drawingml/2006/main">
          <a:off x="50770" y="45938"/>
          <a:ext cx="335171" cy="1729521"/>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solidFill>
                <a:schemeClr val="bg2">
                  <a:lumMod val="25000"/>
                </a:schemeClr>
              </a:solidFill>
            </a:rPr>
            <a:t>Percentage of </a:t>
          </a:r>
          <a:r>
            <a:rPr lang="en-US" sz="1200" dirty="0">
              <a:solidFill>
                <a:schemeClr val="bg2">
                  <a:lumMod val="25000"/>
                </a:schemeClr>
              </a:solidFill>
            </a:rPr>
            <a:t>CPI</a:t>
          </a:r>
          <a:r>
            <a:rPr lang="en-US" sz="1100" dirty="0">
              <a:solidFill>
                <a:schemeClr val="bg2">
                  <a:lumMod val="25000"/>
                </a:schemeClr>
              </a:solidFill>
            </a:rPr>
            <a:t> basket</a:t>
          </a:r>
          <a:r>
            <a:rPr lang="en-US" sz="1100" baseline="0" dirty="0">
              <a:solidFill>
                <a:schemeClr val="bg2">
                  <a:lumMod val="25000"/>
                </a:schemeClr>
              </a:solidFill>
            </a:rPr>
            <a:t> (%)</a:t>
          </a:r>
          <a:endParaRPr lang="en-US" sz="1100" dirty="0">
            <a:solidFill>
              <a:schemeClr val="bg2">
                <a:lumMod val="25000"/>
              </a:schemeClr>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Roboto"/>
                <a:ea typeface="Roboto"/>
                <a:cs typeface="Roboto"/>
                <a:sym typeface="Roboto"/>
              </a:rPr>
              <a:t>Pandemic-related uncertainty has already led to massive </a:t>
            </a:r>
            <a:r>
              <a:rPr b="1" lang="en-US" sz="1200">
                <a:latin typeface="Roboto"/>
                <a:ea typeface="Roboto"/>
                <a:cs typeface="Roboto"/>
                <a:sym typeface="Roboto"/>
              </a:rPr>
              <a:t>capital flight </a:t>
            </a:r>
            <a:r>
              <a:rPr lang="en-US" sz="1200">
                <a:latin typeface="Roboto"/>
                <a:ea typeface="Roboto"/>
                <a:cs typeface="Roboto"/>
                <a:sym typeface="Roboto"/>
              </a:rPr>
              <a:t>and countries’ debt burdens have grown heavier. </a:t>
            </a:r>
            <a:endParaRPr/>
          </a:p>
          <a:p>
            <a:pPr indent="0" lvl="0" marL="0" rtl="0" algn="l">
              <a:spcBef>
                <a:spcPts val="0"/>
              </a:spcBef>
              <a:spcAft>
                <a:spcPts val="0"/>
              </a:spcAft>
              <a:buNone/>
            </a:pPr>
            <a:r>
              <a:t/>
            </a:r>
            <a:endParaRPr sz="1200">
              <a:latin typeface="Roboto"/>
              <a:ea typeface="Roboto"/>
              <a:cs typeface="Roboto"/>
              <a:sym typeface="Roboto"/>
            </a:endParaRPr>
          </a:p>
          <a:p>
            <a:pPr indent="0" lvl="0" marL="0" rtl="0" algn="l">
              <a:spcBef>
                <a:spcPts val="0"/>
              </a:spcBef>
              <a:spcAft>
                <a:spcPts val="0"/>
              </a:spcAft>
              <a:buNone/>
            </a:pPr>
            <a:r>
              <a:rPr lang="en-US" sz="1200">
                <a:latin typeface="Roboto"/>
                <a:ea typeface="Roboto"/>
                <a:cs typeface="Roboto"/>
                <a:sym typeface="Roboto"/>
              </a:rPr>
              <a:t>This has created </a:t>
            </a:r>
            <a:r>
              <a:rPr b="1" lang="en-US" sz="1200">
                <a:latin typeface="Roboto"/>
                <a:ea typeface="Roboto"/>
                <a:cs typeface="Roboto"/>
                <a:sym typeface="Roboto"/>
              </a:rPr>
              <a:t>acute stress </a:t>
            </a:r>
            <a:r>
              <a:rPr lang="en-US" sz="1200">
                <a:latin typeface="Roboto"/>
                <a:ea typeface="Roboto"/>
                <a:cs typeface="Roboto"/>
                <a:sym typeface="Roboto"/>
              </a:rPr>
              <a:t>for a number of African economies struggling with high debt levels</a:t>
            </a:r>
            <a:endParaRPr/>
          </a:p>
          <a:p>
            <a:pPr indent="0" lvl="0" marL="0" rtl="0" algn="l">
              <a:spcBef>
                <a:spcPts val="0"/>
              </a:spcBef>
              <a:spcAft>
                <a:spcPts val="0"/>
              </a:spcAft>
              <a:buNone/>
            </a:pPr>
            <a:r>
              <a:t/>
            </a:r>
            <a:endParaRPr/>
          </a:p>
        </p:txBody>
      </p:sp>
      <p:sp>
        <p:nvSpPr>
          <p:cNvPr id="189" name="Google Shape;18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Structural Issues</a:t>
            </a:r>
            <a:endParaRPr/>
          </a:p>
        </p:txBody>
      </p:sp>
      <p:sp>
        <p:nvSpPr>
          <p:cNvPr id="197" name="Google Shape;197;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Maybe ok</a:t>
            </a:r>
            <a:endParaRPr/>
          </a:p>
        </p:txBody>
      </p:sp>
      <p:sp>
        <p:nvSpPr>
          <p:cNvPr id="239" name="Google Shape;23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Clr>
                <a:srgbClr val="2F5496"/>
              </a:buClr>
              <a:buSzPts val="1200"/>
              <a:buFont typeface="Noto Sans Symbols"/>
              <a:buNone/>
            </a:pPr>
            <a:r>
              <a:rPr lang="en-US" sz="1200"/>
              <a:t>Ok – </a:t>
            </a:r>
            <a:endParaRPr/>
          </a:p>
          <a:p>
            <a:pPr indent="0" lvl="0" marL="0" rtl="0" algn="l">
              <a:lnSpc>
                <a:spcPct val="107000"/>
              </a:lnSpc>
              <a:spcBef>
                <a:spcPts val="800"/>
              </a:spcBef>
              <a:spcAft>
                <a:spcPts val="0"/>
              </a:spcAft>
              <a:buClr>
                <a:srgbClr val="2F5496"/>
              </a:buClr>
              <a:buSzPts val="1200"/>
              <a:buFont typeface="Noto Sans Symbols"/>
              <a:buNone/>
            </a:pPr>
            <a:r>
              <a:rPr lang="en-US" sz="1200"/>
              <a:t>Fresh financing: </a:t>
            </a:r>
            <a:endParaRPr/>
          </a:p>
          <a:p>
            <a:pPr indent="0" lvl="0" marL="0" rtl="0" algn="l">
              <a:lnSpc>
                <a:spcPct val="107000"/>
              </a:lnSpc>
              <a:spcBef>
                <a:spcPts val="800"/>
              </a:spcBef>
              <a:spcAft>
                <a:spcPts val="0"/>
              </a:spcAft>
              <a:buClr>
                <a:srgbClr val="2F5496"/>
              </a:buClr>
              <a:buSzPts val="1200"/>
              <a:buFont typeface="Noto Sans Symbols"/>
              <a:buNone/>
            </a:pPr>
            <a:r>
              <a:rPr lang="en-US" sz="1200"/>
              <a:t>AfDB: Call for a strong ADF-16 replenishment, and support the leveraging of ADF equity through capital markets borrowings</a:t>
            </a:r>
            <a:endParaRPr/>
          </a:p>
          <a:p>
            <a:pPr indent="-285750" lvl="0" marL="285750" rtl="0" algn="l">
              <a:lnSpc>
                <a:spcPct val="107000"/>
              </a:lnSpc>
              <a:spcBef>
                <a:spcPts val="800"/>
              </a:spcBef>
              <a:spcAft>
                <a:spcPts val="0"/>
              </a:spcAft>
              <a:buClr>
                <a:srgbClr val="2F5496"/>
              </a:buClr>
              <a:buSzPts val="1200"/>
              <a:buFont typeface="Noto Sans Symbols"/>
              <a:buChar char="❖"/>
            </a:pPr>
            <a:r>
              <a:rPr lang="en-US" sz="1200"/>
              <a:t>Afreximbank: Leverage the AMSP/AVAT procurement model for items of fist priority such as grains and fertilizer, among others</a:t>
            </a:r>
            <a:endParaRPr/>
          </a:p>
          <a:p>
            <a:pPr indent="-285750" lvl="0" marL="285750" rtl="0" algn="l">
              <a:lnSpc>
                <a:spcPct val="107000"/>
              </a:lnSpc>
              <a:spcBef>
                <a:spcPts val="800"/>
              </a:spcBef>
              <a:spcAft>
                <a:spcPts val="0"/>
              </a:spcAft>
              <a:buClr>
                <a:srgbClr val="2F5496"/>
              </a:buClr>
              <a:buSzPts val="1200"/>
              <a:buFont typeface="Noto Sans Symbols"/>
              <a:buChar char="❖"/>
            </a:pPr>
            <a:r>
              <a:rPr lang="en-US" sz="1200"/>
              <a:t>IMF: Call for issuance of new SDRs</a:t>
            </a:r>
            <a:endParaRPr/>
          </a:p>
          <a:p>
            <a:pPr indent="-285750" lvl="0" marL="285750" rtl="0" algn="l">
              <a:lnSpc>
                <a:spcPct val="107000"/>
              </a:lnSpc>
              <a:spcBef>
                <a:spcPts val="800"/>
              </a:spcBef>
              <a:spcAft>
                <a:spcPts val="0"/>
              </a:spcAft>
              <a:buClr>
                <a:srgbClr val="2F5496"/>
              </a:buClr>
              <a:buSzPts val="1200"/>
              <a:buFont typeface="Noto Sans Symbols"/>
              <a:buChar char="❖"/>
            </a:pPr>
            <a:r>
              <a:rPr lang="en-US" sz="1200"/>
              <a:t>Temporarily increase access limits for priority IMF financing programs in 2024</a:t>
            </a:r>
            <a:endParaRPr/>
          </a:p>
          <a:p>
            <a:pPr indent="-285750" lvl="0" marL="285750" rtl="0" algn="l">
              <a:lnSpc>
                <a:spcPct val="107000"/>
              </a:lnSpc>
              <a:spcBef>
                <a:spcPts val="800"/>
              </a:spcBef>
              <a:spcAft>
                <a:spcPts val="0"/>
              </a:spcAft>
              <a:buClr>
                <a:srgbClr val="2F5496"/>
              </a:buClr>
              <a:buSzPts val="1200"/>
              <a:buFont typeface="Noto Sans Symbols"/>
              <a:buChar char="❖"/>
            </a:pPr>
            <a:r>
              <a:rPr lang="en-US" sz="1200"/>
              <a:t>ECA: Support of liquidity enhancing initiatives like the Liquidity and Sustainability Facility (LSF)</a:t>
            </a:r>
            <a:endParaRPr/>
          </a:p>
          <a:p>
            <a:pPr indent="-285750" lvl="0" marL="285750" rtl="0" algn="l">
              <a:spcBef>
                <a:spcPts val="800"/>
              </a:spcBef>
              <a:spcAft>
                <a:spcPts val="0"/>
              </a:spcAft>
              <a:buClr>
                <a:schemeClr val="dk1"/>
              </a:buClr>
              <a:buSzPts val="1200"/>
              <a:buFont typeface="Noto Sans Symbols"/>
              <a:buChar char="❖"/>
            </a:pPr>
            <a:r>
              <a:rPr lang="en-US" sz="1200"/>
              <a:t>Enable governments to access emergency funds through the Crisis Response Window Emergency Response Financing (CRW ERF) through the World Bank’s IDA19 and IDA20 financing</a:t>
            </a:r>
            <a:endParaRPr/>
          </a:p>
          <a:p>
            <a:pPr indent="-209550" lvl="0" marL="285750" rtl="0" algn="l">
              <a:spcBef>
                <a:spcPts val="0"/>
              </a:spcBef>
              <a:spcAft>
                <a:spcPts val="0"/>
              </a:spcAft>
              <a:buClr>
                <a:schemeClr val="dk1"/>
              </a:buClr>
              <a:buSzPts val="1200"/>
              <a:buFont typeface="Noto Sans Symbols"/>
              <a:buNone/>
            </a:pPr>
            <a:r>
              <a:t/>
            </a:r>
            <a:endParaRPr sz="1200"/>
          </a:p>
          <a:p>
            <a:pPr indent="-285750" lvl="0" marL="285750" rtl="0" algn="l">
              <a:spcBef>
                <a:spcPts val="0"/>
              </a:spcBef>
              <a:spcAft>
                <a:spcPts val="0"/>
              </a:spcAft>
              <a:buClr>
                <a:schemeClr val="dk1"/>
              </a:buClr>
              <a:buSzPts val="1200"/>
              <a:buFont typeface="Noto Sans Symbols"/>
              <a:buChar char="❖"/>
            </a:pPr>
            <a:r>
              <a:rPr lang="en-US" sz="1200"/>
              <a:t>Allow countries to quickly redeploy committed unused balances</a:t>
            </a:r>
            <a:endParaRPr/>
          </a:p>
          <a:p>
            <a:pPr indent="-209550" lvl="0" marL="285750" rtl="0" algn="l">
              <a:lnSpc>
                <a:spcPct val="107000"/>
              </a:lnSpc>
              <a:spcBef>
                <a:spcPts val="0"/>
              </a:spcBef>
              <a:spcAft>
                <a:spcPts val="0"/>
              </a:spcAft>
              <a:buClr>
                <a:srgbClr val="2F5496"/>
              </a:buClr>
              <a:buSzPts val="1200"/>
              <a:buFont typeface="Noto Sans Symbols"/>
              <a:buNone/>
            </a:pPr>
            <a:r>
              <a:t/>
            </a:r>
            <a:endParaRPr sz="1200"/>
          </a:p>
          <a:p>
            <a:pPr indent="0" lvl="0" marL="0" rtl="0" algn="l">
              <a:spcBef>
                <a:spcPts val="800"/>
              </a:spcBef>
              <a:spcAft>
                <a:spcPts val="0"/>
              </a:spcAft>
              <a:buNone/>
            </a:pPr>
            <a:r>
              <a:t/>
            </a:r>
            <a:endParaRPr/>
          </a:p>
        </p:txBody>
      </p:sp>
      <p:sp>
        <p:nvSpPr>
          <p:cNvPr id="258" name="Google Shape;25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spcBef>
                <a:spcPts val="0"/>
              </a:spcBef>
              <a:spcAft>
                <a:spcPts val="0"/>
              </a:spcAft>
              <a:buClr>
                <a:schemeClr val="dk1"/>
              </a:buClr>
              <a:buSzPts val="1200"/>
              <a:buFont typeface="Calibri"/>
              <a:buAutoNum type="arabicPeriod"/>
            </a:pPr>
            <a:r>
              <a:rPr lang="en-US"/>
              <a:t>Increase access to external private credit at affordable rates:</a:t>
            </a:r>
            <a:endParaRPr/>
          </a:p>
          <a:p>
            <a:pPr indent="-285750" lvl="0" marL="285750" rtl="0" algn="l">
              <a:spcBef>
                <a:spcPts val="0"/>
              </a:spcBef>
              <a:spcAft>
                <a:spcPts val="0"/>
              </a:spcAft>
              <a:buClr>
                <a:srgbClr val="2F5496"/>
              </a:buClr>
              <a:buSzPts val="1200"/>
              <a:buFont typeface="Noto Sans Symbols"/>
              <a:buChar char="❖"/>
            </a:pPr>
            <a:r>
              <a:rPr lang="en-US" sz="1200"/>
              <a:t>Support the </a:t>
            </a:r>
            <a:r>
              <a:rPr b="1" lang="en-US" sz="1200">
                <a:solidFill>
                  <a:schemeClr val="dk2"/>
                </a:solidFill>
              </a:rPr>
              <a:t>Liquidity and Sustainability Facility (LSF) –</a:t>
            </a:r>
            <a:r>
              <a:rPr lang="en-US" sz="1200"/>
              <a:t> can save Africa $11bn in interest costs and increase access to private capital. </a:t>
            </a:r>
            <a:endParaRPr/>
          </a:p>
          <a:p>
            <a:pPr indent="-209550" lvl="0" marL="285750" rtl="0" algn="l">
              <a:spcBef>
                <a:spcPts val="0"/>
              </a:spcBef>
              <a:spcAft>
                <a:spcPts val="0"/>
              </a:spcAft>
              <a:buClr>
                <a:srgbClr val="2F5496"/>
              </a:buClr>
              <a:buSzPts val="1200"/>
              <a:buFont typeface="Noto Sans Symbols"/>
              <a:buNone/>
            </a:pPr>
            <a:r>
              <a:t/>
            </a:r>
            <a:endParaRPr sz="1200"/>
          </a:p>
          <a:p>
            <a:pPr indent="-342900" lvl="0" marL="342900" rtl="0" algn="l">
              <a:lnSpc>
                <a:spcPct val="107000"/>
              </a:lnSpc>
              <a:spcBef>
                <a:spcPts val="0"/>
              </a:spcBef>
              <a:spcAft>
                <a:spcPts val="0"/>
              </a:spcAft>
              <a:buClr>
                <a:srgbClr val="2F5496"/>
              </a:buClr>
              <a:buSzPts val="1200"/>
              <a:buFont typeface="Noto Sans Symbols"/>
              <a:buChar char="❖"/>
            </a:pPr>
            <a:r>
              <a:rPr lang="en-US" sz="1200"/>
              <a:t>Advocate for partial risk guarantees to de-risk and crowd-in private finance</a:t>
            </a:r>
            <a:endParaRPr/>
          </a:p>
          <a:p>
            <a:pPr indent="-342900" lvl="0" marL="342900" rtl="0" algn="l">
              <a:lnSpc>
                <a:spcPct val="107000"/>
              </a:lnSpc>
              <a:spcBef>
                <a:spcPts val="800"/>
              </a:spcBef>
              <a:spcAft>
                <a:spcPts val="0"/>
              </a:spcAft>
              <a:buClr>
                <a:srgbClr val="2F5496"/>
              </a:buClr>
              <a:buSzPts val="1200"/>
              <a:buFont typeface="Noto Sans Symbols"/>
              <a:buChar char="❖"/>
            </a:pPr>
            <a:r>
              <a:rPr lang="en-US" sz="1200"/>
              <a:t>Use liability management strategies to extend maturity of outstanding bonds: </a:t>
            </a:r>
            <a:endParaRPr/>
          </a:p>
          <a:p>
            <a:pPr indent="-342900" lvl="0" marL="342900" rtl="0" algn="l">
              <a:lnSpc>
                <a:spcPct val="107000"/>
              </a:lnSpc>
              <a:spcBef>
                <a:spcPts val="800"/>
              </a:spcBef>
              <a:spcAft>
                <a:spcPts val="0"/>
              </a:spcAft>
              <a:buClr>
                <a:srgbClr val="2F5496"/>
              </a:buClr>
              <a:buSzPts val="1200"/>
              <a:buFont typeface="Noto Sans Symbols"/>
              <a:buChar char="❖"/>
            </a:pPr>
            <a:r>
              <a:rPr lang="en-US" sz="1200"/>
              <a:t>Five out of 8 African bond issuers in 2021 extended the maturity of 65-85% of their outstanding bonds</a:t>
            </a:r>
            <a:endParaRPr/>
          </a:p>
          <a:p>
            <a:pPr indent="-342900" lvl="0" marL="342900" rtl="0" algn="l">
              <a:lnSpc>
                <a:spcPct val="107000"/>
              </a:lnSpc>
              <a:spcBef>
                <a:spcPts val="800"/>
              </a:spcBef>
              <a:spcAft>
                <a:spcPts val="0"/>
              </a:spcAft>
              <a:buClr>
                <a:srgbClr val="2F5496"/>
              </a:buClr>
              <a:buSzPts val="1200"/>
              <a:buFont typeface="Noto Sans Symbols"/>
              <a:buChar char="❖"/>
            </a:pPr>
            <a:r>
              <a:rPr lang="en-US" sz="1200"/>
              <a:t>Leverage LSF to boost the issuance of sustainability linked bonds</a:t>
            </a:r>
            <a:endParaRPr/>
          </a:p>
          <a:p>
            <a:pPr indent="-342900" lvl="0" marL="342900" rtl="0" algn="l">
              <a:lnSpc>
                <a:spcPct val="107000"/>
              </a:lnSpc>
              <a:spcBef>
                <a:spcPts val="800"/>
              </a:spcBef>
              <a:spcAft>
                <a:spcPts val="0"/>
              </a:spcAft>
              <a:buClr>
                <a:srgbClr val="2F5496"/>
              </a:buClr>
              <a:buSzPts val="1200"/>
              <a:buFont typeface="Noto Sans Symbols"/>
              <a:buChar char="❖"/>
            </a:pPr>
            <a:r>
              <a:rPr lang="en-US" sz="1200"/>
              <a:t>Advocate for credit ratings to take into account countries’ natural capital</a:t>
            </a:r>
            <a:endParaRPr sz="1200"/>
          </a:p>
          <a:p>
            <a:pPr indent="0" lvl="0" marL="0" rtl="0" algn="l">
              <a:spcBef>
                <a:spcPts val="800"/>
              </a:spcBef>
              <a:spcAft>
                <a:spcPts val="0"/>
              </a:spcAft>
              <a:buClr>
                <a:schemeClr val="dk1"/>
              </a:buClr>
              <a:buSzPts val="1200"/>
              <a:buFont typeface="Calibri"/>
              <a:buNone/>
            </a:pPr>
            <a:r>
              <a:rPr lang="en-US"/>
              <a:t>2. Scale-up domestic resource mobilization</a:t>
            </a:r>
            <a:endParaRPr/>
          </a:p>
          <a:p>
            <a:pPr indent="-285750" lvl="0" marL="285750" rtl="0" algn="l">
              <a:spcBef>
                <a:spcPts val="0"/>
              </a:spcBef>
              <a:spcAft>
                <a:spcPts val="0"/>
              </a:spcAft>
              <a:buClr>
                <a:srgbClr val="2F5496"/>
              </a:buClr>
              <a:buSzPts val="1400"/>
              <a:buFont typeface="Noto Sans Symbols"/>
              <a:buChar char="❖"/>
            </a:pPr>
            <a:r>
              <a:rPr lang="en-US" sz="1400">
                <a:latin typeface="Calibri"/>
                <a:ea typeface="Calibri"/>
                <a:cs typeface="Calibri"/>
                <a:sym typeface="Calibri"/>
              </a:rPr>
              <a:t>Reduce IFFs</a:t>
            </a:r>
            <a:endParaRPr/>
          </a:p>
          <a:p>
            <a:pPr indent="-285750" lvl="0" marL="285750" rtl="0" algn="l">
              <a:spcBef>
                <a:spcPts val="0"/>
              </a:spcBef>
              <a:spcAft>
                <a:spcPts val="0"/>
              </a:spcAft>
              <a:buClr>
                <a:srgbClr val="2F5496"/>
              </a:buClr>
              <a:buSzPts val="1400"/>
              <a:buFont typeface="Noto Sans Symbols"/>
              <a:buChar char="❖"/>
            </a:pPr>
            <a:r>
              <a:rPr lang="en-US" sz="1400">
                <a:latin typeface="Calibri"/>
                <a:ea typeface="Calibri"/>
                <a:cs typeface="Calibri"/>
                <a:sym typeface="Calibri"/>
              </a:rPr>
              <a:t>Revisit tax incentives</a:t>
            </a:r>
            <a:endParaRPr/>
          </a:p>
          <a:p>
            <a:pPr indent="-285750" lvl="0" marL="285750" rtl="0" algn="l">
              <a:spcBef>
                <a:spcPts val="0"/>
              </a:spcBef>
              <a:spcAft>
                <a:spcPts val="0"/>
              </a:spcAft>
              <a:buClr>
                <a:srgbClr val="2F5496"/>
              </a:buClr>
              <a:buSzPts val="1400"/>
              <a:buFont typeface="Noto Sans Symbols"/>
              <a:buChar char="❖"/>
            </a:pPr>
            <a:r>
              <a:rPr lang="en-US" sz="1400">
                <a:latin typeface="Calibri"/>
                <a:ea typeface="Calibri"/>
                <a:cs typeface="Calibri"/>
                <a:sym typeface="Calibri"/>
              </a:rPr>
              <a:t>Leverage Africa vast pension fund resources estimated at $350bn</a:t>
            </a:r>
            <a:endParaRPr sz="1400">
              <a:latin typeface="Calibri"/>
              <a:ea typeface="Calibri"/>
              <a:cs typeface="Calibri"/>
              <a:sym typeface="Calibri"/>
            </a:endParaRPr>
          </a:p>
          <a:p>
            <a:pPr indent="-285750" lvl="0" marL="285750" rtl="0" algn="l">
              <a:spcBef>
                <a:spcPts val="0"/>
              </a:spcBef>
              <a:spcAft>
                <a:spcPts val="0"/>
              </a:spcAft>
              <a:buClr>
                <a:srgbClr val="2F5496"/>
              </a:buClr>
              <a:buSzPts val="1400"/>
              <a:buFont typeface="Noto Sans Symbols"/>
              <a:buChar char="❖"/>
            </a:pPr>
            <a:r>
              <a:rPr lang="en-US" sz="1400">
                <a:latin typeface="Calibri"/>
                <a:ea typeface="Calibri"/>
                <a:cs typeface="Calibri"/>
                <a:sym typeface="Calibri"/>
              </a:rPr>
              <a:t>Consortium of 20 pension Funds in Kenya investing in infrastructure by pooling risks</a:t>
            </a:r>
            <a:endParaRPr sz="1400">
              <a:latin typeface="Calibri"/>
              <a:ea typeface="Calibri"/>
              <a:cs typeface="Calibri"/>
              <a:sym typeface="Calibri"/>
            </a:endParaRPr>
          </a:p>
          <a:p>
            <a:pPr indent="-285750" lvl="0" marL="285750" rtl="0" algn="l">
              <a:spcBef>
                <a:spcPts val="0"/>
              </a:spcBef>
              <a:spcAft>
                <a:spcPts val="0"/>
              </a:spcAft>
              <a:buClr>
                <a:srgbClr val="2F5496"/>
              </a:buClr>
              <a:buSzPts val="1400"/>
              <a:buFont typeface="Noto Sans Symbols"/>
              <a:buChar char="❖"/>
            </a:pPr>
            <a:r>
              <a:rPr lang="en-US" sz="1400">
                <a:latin typeface="Calibri"/>
                <a:ea typeface="Calibri"/>
                <a:cs typeface="Calibri"/>
                <a:sym typeface="Calibri"/>
              </a:rPr>
              <a:t>Encourage regional banks to invest in strengthening capacities  for design of bankable projects</a:t>
            </a:r>
            <a:endParaRPr sz="1400">
              <a:latin typeface="Calibri"/>
              <a:ea typeface="Calibri"/>
              <a:cs typeface="Calibri"/>
              <a:sym typeface="Calibri"/>
            </a:endParaRPr>
          </a:p>
          <a:p>
            <a:pPr indent="-285750" lvl="0" marL="285750" rtl="0" algn="l">
              <a:spcBef>
                <a:spcPts val="0"/>
              </a:spcBef>
              <a:spcAft>
                <a:spcPts val="0"/>
              </a:spcAft>
              <a:buClr>
                <a:srgbClr val="2F5496"/>
              </a:buClr>
              <a:buSzPts val="1400"/>
              <a:buFont typeface="Noto Sans Symbols"/>
              <a:buChar char="❖"/>
            </a:pPr>
            <a:r>
              <a:rPr lang="en-US" sz="1400">
                <a:latin typeface="Calibri"/>
                <a:ea typeface="Calibri"/>
                <a:cs typeface="Calibri"/>
                <a:sym typeface="Calibri"/>
              </a:rPr>
              <a:t>Deepen domestic capital markets: low capitalization (capitalization to GDP ratio &lt;30% vs. 75-90%);</a:t>
            </a:r>
            <a:endParaRPr/>
          </a:p>
          <a:p>
            <a:pPr indent="-285750" lvl="1" marL="742950" rtl="0" algn="l">
              <a:spcBef>
                <a:spcPts val="0"/>
              </a:spcBef>
              <a:spcAft>
                <a:spcPts val="0"/>
              </a:spcAft>
              <a:buClr>
                <a:srgbClr val="2F5496"/>
              </a:buClr>
              <a:buSzPts val="1400"/>
              <a:buFont typeface="Noto Sans Symbols"/>
              <a:buChar char="❖"/>
            </a:pPr>
            <a:r>
              <a:rPr lang="en-US" sz="1400">
                <a:latin typeface="Calibri"/>
                <a:ea typeface="Calibri"/>
                <a:cs typeface="Calibri"/>
                <a:sym typeface="Calibri"/>
              </a:rPr>
              <a:t>few listed companies, illiquid, costly</a:t>
            </a:r>
            <a:endParaRPr/>
          </a:p>
          <a:p>
            <a:pPr indent="0" lvl="0" marL="0" rtl="0" algn="l">
              <a:spcBef>
                <a:spcPts val="0"/>
              </a:spcBef>
              <a:spcAft>
                <a:spcPts val="0"/>
              </a:spcAft>
              <a:buClr>
                <a:schemeClr val="dk1"/>
              </a:buClr>
              <a:buSzPts val="1200"/>
              <a:buFont typeface="Calibri"/>
              <a:buNone/>
            </a:pPr>
            <a:r>
              <a:rPr lang="en-US"/>
              <a:t>3. Leverage African continental free trade area</a:t>
            </a:r>
            <a:endParaRPr/>
          </a:p>
          <a:p>
            <a:pPr indent="-285750" lvl="0" marL="285750" rtl="0" algn="l">
              <a:spcBef>
                <a:spcPts val="0"/>
              </a:spcBef>
              <a:spcAft>
                <a:spcPts val="0"/>
              </a:spcAft>
              <a:buClr>
                <a:srgbClr val="2F5496"/>
              </a:buClr>
              <a:buSzPts val="1200"/>
              <a:buFont typeface="Noto Sans Symbols"/>
              <a:buChar char="❖"/>
            </a:pPr>
            <a:r>
              <a:rPr lang="en-US" sz="1200">
                <a:latin typeface="Calibri"/>
                <a:ea typeface="Calibri"/>
                <a:cs typeface="Calibri"/>
                <a:sym typeface="Calibri"/>
              </a:rPr>
              <a:t>The Pan African Payments and Settlement System: </a:t>
            </a:r>
            <a:endParaRPr/>
          </a:p>
          <a:p>
            <a:pPr indent="-209550" lvl="0" marL="285750" rtl="0" algn="l">
              <a:spcBef>
                <a:spcPts val="0"/>
              </a:spcBef>
              <a:spcAft>
                <a:spcPts val="0"/>
              </a:spcAft>
              <a:buClr>
                <a:srgbClr val="2F5496"/>
              </a:buClr>
              <a:buSzPts val="1200"/>
              <a:buFont typeface="Noto Sans Symbols"/>
              <a:buNone/>
            </a:pPr>
            <a:r>
              <a:t/>
            </a:r>
            <a:endParaRPr sz="1200">
              <a:latin typeface="Calibri"/>
              <a:ea typeface="Calibri"/>
              <a:cs typeface="Calibri"/>
              <a:sym typeface="Calibri"/>
            </a:endParaRPr>
          </a:p>
          <a:p>
            <a:pPr indent="-285750" lvl="0" marL="285750" rtl="0" algn="l">
              <a:spcBef>
                <a:spcPts val="0"/>
              </a:spcBef>
              <a:spcAft>
                <a:spcPts val="0"/>
              </a:spcAft>
              <a:buClr>
                <a:srgbClr val="2F5496"/>
              </a:buClr>
              <a:buSzPts val="1200"/>
              <a:buFont typeface="Noto Sans Symbols"/>
              <a:buChar char="❖"/>
            </a:pPr>
            <a:r>
              <a:rPr lang="en-US" sz="1200">
                <a:latin typeface="Calibri"/>
                <a:ea typeface="Calibri"/>
                <a:cs typeface="Calibri"/>
                <a:sym typeface="Calibri"/>
              </a:rPr>
              <a:t>Facilitates cross-border payments in local currencies, </a:t>
            </a:r>
            <a:endParaRPr/>
          </a:p>
          <a:p>
            <a:pPr indent="-209550" lvl="0" marL="285750" rtl="0" algn="l">
              <a:spcBef>
                <a:spcPts val="0"/>
              </a:spcBef>
              <a:spcAft>
                <a:spcPts val="0"/>
              </a:spcAft>
              <a:buClr>
                <a:srgbClr val="2F5496"/>
              </a:buClr>
              <a:buSzPts val="1200"/>
              <a:buFont typeface="Noto Sans Symbols"/>
              <a:buNone/>
            </a:pPr>
            <a:r>
              <a:t/>
            </a:r>
            <a:endParaRPr sz="1200">
              <a:latin typeface="Calibri"/>
              <a:ea typeface="Calibri"/>
              <a:cs typeface="Calibri"/>
              <a:sym typeface="Calibri"/>
            </a:endParaRPr>
          </a:p>
          <a:p>
            <a:pPr indent="-285750" lvl="0" marL="285750" rtl="0" algn="l">
              <a:spcBef>
                <a:spcPts val="0"/>
              </a:spcBef>
              <a:spcAft>
                <a:spcPts val="0"/>
              </a:spcAft>
              <a:buClr>
                <a:srgbClr val="2F5496"/>
              </a:buClr>
              <a:buSzPts val="1200"/>
              <a:buFont typeface="Noto Sans Symbols"/>
              <a:buChar char="❖"/>
            </a:pPr>
            <a:r>
              <a:rPr lang="en-US" sz="1200">
                <a:latin typeface="Calibri"/>
                <a:ea typeface="Calibri"/>
                <a:cs typeface="Calibri"/>
                <a:sym typeface="Calibri"/>
              </a:rPr>
              <a:t>Reduces transaction costs associated with multiple exchange rates and </a:t>
            </a:r>
            <a:endParaRPr/>
          </a:p>
          <a:p>
            <a:pPr indent="-209550" lvl="0" marL="285750" rtl="0" algn="l">
              <a:spcBef>
                <a:spcPts val="0"/>
              </a:spcBef>
              <a:spcAft>
                <a:spcPts val="0"/>
              </a:spcAft>
              <a:buClr>
                <a:srgbClr val="2F5496"/>
              </a:buClr>
              <a:buSzPts val="1200"/>
              <a:buFont typeface="Noto Sans Symbols"/>
              <a:buNone/>
            </a:pPr>
            <a:r>
              <a:t/>
            </a:r>
            <a:endParaRPr sz="1200">
              <a:latin typeface="Calibri"/>
              <a:ea typeface="Calibri"/>
              <a:cs typeface="Calibri"/>
              <a:sym typeface="Calibri"/>
            </a:endParaRPr>
          </a:p>
          <a:p>
            <a:pPr indent="-285750" lvl="0" marL="285750" rtl="0" algn="l">
              <a:spcBef>
                <a:spcPts val="0"/>
              </a:spcBef>
              <a:spcAft>
                <a:spcPts val="0"/>
              </a:spcAft>
              <a:buClr>
                <a:srgbClr val="2F5496"/>
              </a:buClr>
              <a:buSzPts val="1200"/>
              <a:buFont typeface="Noto Sans Symbols"/>
              <a:buChar char="❖"/>
            </a:pPr>
            <a:r>
              <a:rPr lang="en-US" sz="1200">
                <a:latin typeface="Calibri"/>
                <a:ea typeface="Calibri"/>
                <a:cs typeface="Calibri"/>
                <a:sym typeface="Calibri"/>
              </a:rPr>
              <a:t>Increases revenues from intra-African trade</a:t>
            </a:r>
            <a:endParaRPr/>
          </a:p>
          <a:p>
            <a:pPr indent="-209550" lvl="0" marL="285750" rtl="0" algn="l">
              <a:spcBef>
                <a:spcPts val="0"/>
              </a:spcBef>
              <a:spcAft>
                <a:spcPts val="0"/>
              </a:spcAft>
              <a:buClr>
                <a:srgbClr val="2F5496"/>
              </a:buClr>
              <a:buSzPts val="1200"/>
              <a:buFont typeface="Noto Sans Symbols"/>
              <a:buNone/>
            </a:pPr>
            <a:r>
              <a:t/>
            </a:r>
            <a:endParaRPr sz="1200">
              <a:latin typeface="Calibri"/>
              <a:ea typeface="Calibri"/>
              <a:cs typeface="Calibri"/>
              <a:sym typeface="Calibri"/>
            </a:endParaRPr>
          </a:p>
          <a:p>
            <a:pPr indent="-285750" lvl="0" marL="285750" rtl="0" algn="l">
              <a:spcBef>
                <a:spcPts val="0"/>
              </a:spcBef>
              <a:spcAft>
                <a:spcPts val="0"/>
              </a:spcAft>
              <a:buClr>
                <a:srgbClr val="2F5496"/>
              </a:buClr>
              <a:buSzPts val="1200"/>
              <a:buFont typeface="Noto Sans Symbols"/>
              <a:buChar char="❖"/>
            </a:pPr>
            <a:r>
              <a:rPr lang="en-US" sz="1200">
                <a:latin typeface="Calibri"/>
                <a:ea typeface="Calibri"/>
                <a:cs typeface="Calibri"/>
                <a:sym typeface="Calibri"/>
              </a:rPr>
              <a:t>Leverage Investment platforms e.g., the African Institutional infrastructure Co-investment Platform Initiative – brings governments and investors together</a:t>
            </a:r>
            <a:endParaRPr/>
          </a:p>
          <a:p>
            <a:pPr indent="0" lvl="0" marL="0" rtl="0" algn="l">
              <a:spcBef>
                <a:spcPts val="0"/>
              </a:spcBef>
              <a:spcAft>
                <a:spcPts val="0"/>
              </a:spcAft>
              <a:buClr>
                <a:schemeClr val="dk1"/>
              </a:buClr>
              <a:buSzPts val="1200"/>
              <a:buFont typeface="Calibri"/>
              <a:buNone/>
            </a:pPr>
            <a:r>
              <a:t/>
            </a:r>
            <a:endParaRPr/>
          </a:p>
        </p:txBody>
      </p:sp>
      <p:sp>
        <p:nvSpPr>
          <p:cNvPr id="275" name="Google Shape;275;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Building resilience remains key. </a:t>
            </a:r>
            <a:endParaRPr/>
          </a:p>
          <a:p>
            <a:pPr indent="-171450" lvl="0" marL="171450" rtl="0" algn="l">
              <a:spcBef>
                <a:spcPts val="0"/>
              </a:spcBef>
              <a:spcAft>
                <a:spcPts val="0"/>
              </a:spcAft>
              <a:buClr>
                <a:schemeClr val="dk1"/>
              </a:buClr>
              <a:buSzPts val="1200"/>
              <a:buFont typeface="Arial"/>
              <a:buChar char="•"/>
            </a:pPr>
            <a:r>
              <a:rPr lang="en-US"/>
              <a:t>To mitigate increasing fiscal pressures use of the Catastrophic Containment Relief Trust (CCRT), Rapid Financing Instrument (RFI), Rapid Credit Facility (RCF), and Extended Credit Facility (ECF) should continue.</a:t>
            </a:r>
            <a:endParaRPr/>
          </a:p>
          <a:p>
            <a:pPr indent="0" lvl="0" marL="0" rtl="0" algn="l">
              <a:spcBef>
                <a:spcPts val="0"/>
              </a:spcBef>
              <a:spcAft>
                <a:spcPts val="0"/>
              </a:spcAft>
              <a:buNone/>
            </a:pPr>
            <a:r>
              <a:t/>
            </a:r>
            <a:endParaRPr/>
          </a:p>
        </p:txBody>
      </p:sp>
      <p:sp>
        <p:nvSpPr>
          <p:cNvPr id="317" name="Google Shape;317;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2000"/>
              <a:buFont typeface="Noto Sans Symbols"/>
              <a:buNone/>
            </a:pPr>
            <a:r>
              <a:rPr lang="en-US" sz="2000"/>
              <a:t>Africa’s financing challenges:</a:t>
            </a:r>
            <a:endParaRPr/>
          </a:p>
          <a:p>
            <a:pPr indent="-285750" lvl="0" marL="285750" rtl="0" algn="just">
              <a:spcBef>
                <a:spcPts val="0"/>
              </a:spcBef>
              <a:spcAft>
                <a:spcPts val="0"/>
              </a:spcAft>
              <a:buClr>
                <a:schemeClr val="dk1"/>
              </a:buClr>
              <a:buSzPts val="2000"/>
              <a:buFont typeface="Noto Sans Symbols"/>
              <a:buChar char="⮚"/>
            </a:pPr>
            <a:r>
              <a:rPr lang="en-US" sz="2000"/>
              <a:t>Inadequate domestic resources mobilization</a:t>
            </a:r>
            <a:endParaRPr/>
          </a:p>
          <a:p>
            <a:pPr indent="-342900" lvl="1" marL="800100" rtl="0" algn="just">
              <a:spcBef>
                <a:spcPts val="0"/>
              </a:spcBef>
              <a:spcAft>
                <a:spcPts val="0"/>
              </a:spcAft>
              <a:buClr>
                <a:schemeClr val="dk1"/>
              </a:buClr>
              <a:buSzPts val="2000"/>
              <a:buFont typeface="Courier New"/>
              <a:buChar char="o"/>
            </a:pPr>
            <a:r>
              <a:rPr lang="en-US" sz="2000"/>
              <a:t>Weak tax administration capacities, narrowly focused tax burden</a:t>
            </a:r>
            <a:endParaRPr/>
          </a:p>
          <a:p>
            <a:pPr indent="-342900" lvl="1" marL="800100" rtl="0" algn="just">
              <a:spcBef>
                <a:spcPts val="0"/>
              </a:spcBef>
              <a:spcAft>
                <a:spcPts val="0"/>
              </a:spcAft>
              <a:buClr>
                <a:schemeClr val="dk1"/>
              </a:buClr>
              <a:buSzPts val="2000"/>
              <a:buFont typeface="Courier New"/>
              <a:buChar char="o"/>
            </a:pPr>
            <a:r>
              <a:rPr lang="en-US" sz="2000"/>
              <a:t>Illicit Financial Flows and the pervasive use of tax exemptions </a:t>
            </a:r>
            <a:endParaRPr/>
          </a:p>
          <a:p>
            <a:pPr indent="-342900" lvl="1" marL="800100" rtl="0" algn="just">
              <a:spcBef>
                <a:spcPts val="0"/>
              </a:spcBef>
              <a:spcAft>
                <a:spcPts val="0"/>
              </a:spcAft>
              <a:buClr>
                <a:schemeClr val="dk1"/>
              </a:buClr>
              <a:buSzPts val="2000"/>
              <a:buFont typeface="Courier New"/>
              <a:buChar char="o"/>
            </a:pPr>
            <a:r>
              <a:rPr lang="en-US" sz="2000"/>
              <a:t>Undercapitalized domestic capital markets</a:t>
            </a:r>
            <a:endParaRPr/>
          </a:p>
          <a:p>
            <a:pPr indent="-342900" lvl="1" marL="800100" rtl="0" algn="just">
              <a:spcBef>
                <a:spcPts val="0"/>
              </a:spcBef>
              <a:spcAft>
                <a:spcPts val="0"/>
              </a:spcAft>
              <a:buClr>
                <a:schemeClr val="dk1"/>
              </a:buClr>
              <a:buSzPts val="2000"/>
              <a:buFont typeface="Courier New"/>
              <a:buChar char="o"/>
            </a:pPr>
            <a:r>
              <a:rPr lang="en-US" sz="2000"/>
              <a:t>Pension funds do not actively invest in the economy – only 0.5 percent of Nigeria’s pension funds invested in infrastructure</a:t>
            </a:r>
            <a:endParaRPr/>
          </a:p>
          <a:p>
            <a:pPr indent="-215900" lvl="1" marL="800100" rtl="0" algn="just">
              <a:spcBef>
                <a:spcPts val="0"/>
              </a:spcBef>
              <a:spcAft>
                <a:spcPts val="0"/>
              </a:spcAft>
              <a:buClr>
                <a:schemeClr val="dk1"/>
              </a:buClr>
              <a:buSzPts val="2000"/>
              <a:buFont typeface="Courier New"/>
              <a:buNone/>
            </a:pPr>
            <a:r>
              <a:t/>
            </a:r>
            <a:endParaRPr sz="2000"/>
          </a:p>
          <a:p>
            <a:pPr indent="-285750" lvl="0" marL="285750" rtl="0" algn="just">
              <a:spcBef>
                <a:spcPts val="0"/>
              </a:spcBef>
              <a:spcAft>
                <a:spcPts val="0"/>
              </a:spcAft>
              <a:buClr>
                <a:schemeClr val="dk1"/>
              </a:buClr>
              <a:buSzPts val="2000"/>
              <a:buFont typeface="Noto Sans Symbols"/>
              <a:buChar char="⮚"/>
            </a:pPr>
            <a:r>
              <a:rPr lang="en-US" sz="2000"/>
              <a:t>Inadequate external public financing</a:t>
            </a:r>
            <a:endParaRPr/>
          </a:p>
          <a:p>
            <a:pPr indent="-342900" lvl="1" marL="800100" rtl="0" algn="just">
              <a:spcBef>
                <a:spcPts val="0"/>
              </a:spcBef>
              <a:spcAft>
                <a:spcPts val="0"/>
              </a:spcAft>
              <a:buClr>
                <a:schemeClr val="dk1"/>
              </a:buClr>
              <a:buSzPts val="2000"/>
              <a:buFont typeface="Courier New"/>
              <a:buChar char="o"/>
            </a:pPr>
            <a:r>
              <a:rPr lang="en-US" sz="2000"/>
              <a:t>Policy conditionalities, scale of financing, concessionary financing  largely limited to low-income countries</a:t>
            </a:r>
            <a:endParaRPr/>
          </a:p>
          <a:p>
            <a:pPr indent="0" lvl="1" marL="457200" rtl="0" algn="just">
              <a:spcBef>
                <a:spcPts val="0"/>
              </a:spcBef>
              <a:spcAft>
                <a:spcPts val="0"/>
              </a:spcAft>
              <a:buNone/>
            </a:pPr>
            <a:r>
              <a:rPr lang="en-US" sz="2000"/>
              <a:t>	</a:t>
            </a:r>
            <a:endParaRPr/>
          </a:p>
          <a:p>
            <a:pPr indent="-285750" lvl="0" marL="285750" rtl="0" algn="just">
              <a:spcBef>
                <a:spcPts val="0"/>
              </a:spcBef>
              <a:spcAft>
                <a:spcPts val="0"/>
              </a:spcAft>
              <a:buClr>
                <a:schemeClr val="dk1"/>
              </a:buClr>
              <a:buSzPts val="2000"/>
              <a:buFont typeface="Noto Sans Symbols"/>
              <a:buChar char="⮚"/>
            </a:pPr>
            <a:r>
              <a:rPr lang="en-US" sz="2000"/>
              <a:t>Costly financing from international capital markets</a:t>
            </a:r>
            <a:endParaRPr/>
          </a:p>
          <a:p>
            <a:pPr indent="-342900" lvl="1" marL="800100" rtl="0" algn="just">
              <a:spcBef>
                <a:spcPts val="0"/>
              </a:spcBef>
              <a:spcAft>
                <a:spcPts val="0"/>
              </a:spcAft>
              <a:buClr>
                <a:schemeClr val="dk1"/>
              </a:buClr>
              <a:buSzPts val="2000"/>
              <a:buFont typeface="Courier New"/>
              <a:buChar char="o"/>
            </a:pPr>
            <a:r>
              <a:rPr lang="en-US" sz="2000"/>
              <a:t>High interest rates presumably due to high credit and liquidity risk premia</a:t>
            </a:r>
            <a:endParaRPr/>
          </a:p>
          <a:p>
            <a:pPr indent="-215900" lvl="1" marL="800100" rtl="0" algn="just">
              <a:spcBef>
                <a:spcPts val="0"/>
              </a:spcBef>
              <a:spcAft>
                <a:spcPts val="0"/>
              </a:spcAft>
              <a:buClr>
                <a:schemeClr val="dk1"/>
              </a:buClr>
              <a:buSzPts val="2000"/>
              <a:buFont typeface="Courier New"/>
              <a:buNone/>
            </a:pPr>
            <a:r>
              <a:t/>
            </a:r>
            <a:endParaRPr sz="2000"/>
          </a:p>
          <a:p>
            <a:pPr indent="-285750" lvl="0" marL="285750" rtl="0" algn="just">
              <a:spcBef>
                <a:spcPts val="0"/>
              </a:spcBef>
              <a:spcAft>
                <a:spcPts val="0"/>
              </a:spcAft>
              <a:buClr>
                <a:schemeClr val="dk1"/>
              </a:buClr>
              <a:buSzPts val="2000"/>
              <a:buFont typeface="Noto Sans Symbols"/>
              <a:buChar char="⮚"/>
            </a:pPr>
            <a:r>
              <a:rPr lang="en-US" sz="2000"/>
              <a:t>Challenges in mobilizing climate finance</a:t>
            </a:r>
            <a:endParaRPr/>
          </a:p>
          <a:p>
            <a:pPr indent="0" lvl="0" marL="0" rtl="0" algn="just">
              <a:spcBef>
                <a:spcPts val="0"/>
              </a:spcBef>
              <a:spcAft>
                <a:spcPts val="0"/>
              </a:spcAft>
              <a:buNone/>
            </a:pPr>
            <a:r>
              <a:t/>
            </a:r>
            <a:endParaRPr sz="2000"/>
          </a:p>
          <a:p>
            <a:pPr indent="-285750" lvl="0" marL="285750" rtl="0" algn="just">
              <a:spcBef>
                <a:spcPts val="0"/>
              </a:spcBef>
              <a:spcAft>
                <a:spcPts val="0"/>
              </a:spcAft>
              <a:buClr>
                <a:schemeClr val="dk1"/>
              </a:buClr>
              <a:buSzPts val="2000"/>
              <a:buFont typeface="Noto Sans Symbols"/>
              <a:buChar char="⮚"/>
            </a:pPr>
            <a:r>
              <a:rPr lang="en-US" sz="2000"/>
              <a:t>Exchange rate and inflationary risk associated with foreign currency denominated debt</a:t>
            </a:r>
            <a:endParaRPr/>
          </a:p>
          <a:p>
            <a:pPr indent="0" lvl="0" marL="0" rtl="0" algn="l">
              <a:spcBef>
                <a:spcPts val="0"/>
              </a:spcBef>
              <a:spcAft>
                <a:spcPts val="0"/>
              </a:spcAft>
              <a:buNone/>
            </a:pPr>
            <a:r>
              <a:t/>
            </a:r>
            <a:endParaRPr b="1"/>
          </a:p>
        </p:txBody>
      </p:sp>
      <p:sp>
        <p:nvSpPr>
          <p:cNvPr id="123" name="Google Shape;12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just">
              <a:spcBef>
                <a:spcPts val="0"/>
              </a:spcBef>
              <a:spcAft>
                <a:spcPts val="0"/>
              </a:spcAft>
              <a:buClr>
                <a:schemeClr val="dk1"/>
              </a:buClr>
              <a:buSzPts val="1200"/>
              <a:buFont typeface="Noto Sans Symbols"/>
              <a:buChar char="⮚"/>
            </a:pPr>
            <a:r>
              <a:rPr lang="en-US" sz="1200"/>
              <a:t>The Ukraine-Russian conflict creates an opportunity for Africa to fill the energy deficits of Europe</a:t>
            </a:r>
            <a:endParaRPr/>
          </a:p>
          <a:p>
            <a:pPr indent="-266700" lvl="0" marL="342900" rtl="0" algn="just">
              <a:spcBef>
                <a:spcPts val="0"/>
              </a:spcBef>
              <a:spcAft>
                <a:spcPts val="0"/>
              </a:spcAft>
              <a:buClr>
                <a:schemeClr val="dk1"/>
              </a:buClr>
              <a:buSzPts val="1200"/>
              <a:buFont typeface="Noto Sans Symbols"/>
              <a:buNone/>
            </a:pPr>
            <a:r>
              <a:t/>
            </a:r>
            <a:endParaRPr sz="1200"/>
          </a:p>
          <a:p>
            <a:pPr indent="-342900" lvl="0" marL="342900" rtl="0" algn="just">
              <a:spcBef>
                <a:spcPts val="0"/>
              </a:spcBef>
              <a:spcAft>
                <a:spcPts val="0"/>
              </a:spcAft>
              <a:buClr>
                <a:schemeClr val="dk1"/>
              </a:buClr>
              <a:buSzPts val="1200"/>
              <a:buFont typeface="Noto Sans Symbols"/>
              <a:buChar char="⮚"/>
            </a:pPr>
            <a:r>
              <a:rPr lang="en-US" sz="1200"/>
              <a:t>Rising energy prices are windfall gains for net oil exporters that should be channeled to productive investments</a:t>
            </a:r>
            <a:endParaRPr/>
          </a:p>
          <a:p>
            <a:pPr indent="-209550" lvl="0" marL="285750" rtl="0" algn="just">
              <a:spcBef>
                <a:spcPts val="0"/>
              </a:spcBef>
              <a:spcAft>
                <a:spcPts val="0"/>
              </a:spcAft>
              <a:buClr>
                <a:schemeClr val="dk1"/>
              </a:buClr>
              <a:buSzPts val="1200"/>
              <a:buFont typeface="Noto Sans Symbols"/>
              <a:buNone/>
            </a:pPr>
            <a:r>
              <a:t/>
            </a:r>
            <a:endParaRPr sz="1200"/>
          </a:p>
          <a:p>
            <a:pPr indent="-285750" lvl="0" marL="285750" rtl="0" algn="just">
              <a:spcBef>
                <a:spcPts val="0"/>
              </a:spcBef>
              <a:spcAft>
                <a:spcPts val="0"/>
              </a:spcAft>
              <a:buClr>
                <a:schemeClr val="dk1"/>
              </a:buClr>
              <a:buSzPts val="1200"/>
              <a:buFont typeface="Noto Sans Symbols"/>
              <a:buChar char="⮚"/>
            </a:pPr>
            <a:r>
              <a:rPr lang="en-US" sz="1200"/>
              <a:t>Appropriately harnessed, Africa’s natural green capital can be monetized</a:t>
            </a:r>
            <a:endParaRPr/>
          </a:p>
          <a:p>
            <a:pPr indent="0" lvl="0" marL="0" rtl="0" algn="l">
              <a:spcBef>
                <a:spcPts val="0"/>
              </a:spcBef>
              <a:spcAft>
                <a:spcPts val="0"/>
              </a:spcAft>
              <a:buNone/>
            </a:pPr>
            <a:r>
              <a:t/>
            </a:r>
            <a:endParaRPr/>
          </a:p>
        </p:txBody>
      </p:sp>
      <p:sp>
        <p:nvSpPr>
          <p:cNvPr id="142" name="Google Shape;14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Arial"/>
              <a:buChar char="•"/>
            </a:pPr>
            <a:r>
              <a:rPr lang="en-US"/>
              <a:t>Food items occupy a very large share in the consumption basket of many households across Africa.</a:t>
            </a:r>
            <a:endParaRPr/>
          </a:p>
          <a:p>
            <a:pPr indent="-342900" lvl="0" marL="342900" rtl="0" algn="l">
              <a:spcBef>
                <a:spcPts val="600"/>
              </a:spcBef>
              <a:spcAft>
                <a:spcPts val="0"/>
              </a:spcAft>
              <a:buClr>
                <a:schemeClr val="dk1"/>
              </a:buClr>
              <a:buSzPts val="1200"/>
              <a:buFont typeface="Arial"/>
              <a:buChar char="•"/>
            </a:pPr>
            <a:r>
              <a:rPr lang="en-US"/>
              <a:t>Of the Top 10 countries where the continental shock is concentrated the share of food weights in CPI is quite significant</a:t>
            </a:r>
            <a:endParaRPr/>
          </a:p>
          <a:p>
            <a:pPr indent="-171450" lvl="0" marL="171450" rtl="0" algn="l">
              <a:spcBef>
                <a:spcPts val="600"/>
              </a:spcBef>
              <a:spcAft>
                <a:spcPts val="0"/>
              </a:spcAft>
              <a:buClr>
                <a:schemeClr val="dk1"/>
              </a:buClr>
              <a:buSzPts val="1200"/>
              <a:buFont typeface="Arial"/>
              <a:buChar char="•"/>
            </a:pPr>
            <a:r>
              <a:rPr lang="en-US"/>
              <a:t>Households on the continent have a relatively high share of food in their total expenditure. The share of spending on food in Nigeria and Cameroon averages 59% and 42% respectively, compared with 13% and 6% in France and the United States respectively. </a:t>
            </a:r>
            <a:endParaRPr/>
          </a:p>
          <a:p>
            <a:pPr indent="-171450" lvl="0" marL="171450" rtl="0" algn="l">
              <a:spcBef>
                <a:spcPts val="0"/>
              </a:spcBef>
              <a:spcAft>
                <a:spcPts val="0"/>
              </a:spcAft>
              <a:buClr>
                <a:schemeClr val="dk1"/>
              </a:buClr>
              <a:buSzPts val="1200"/>
              <a:buFont typeface="Arial"/>
              <a:buChar char="•"/>
            </a:pPr>
            <a:r>
              <a:rPr lang="en-US"/>
              <a:t>Fragile countries are particularly vulnerable because their share of food consumption can reach well over 60% of total expenditure. If we add to the share of household expenditure on food, the share of expenditure on fuel for transport and electricity, the shock to households, especially the poorest, constitutes a perfect storm. </a:t>
            </a:r>
            <a:endParaRPr/>
          </a:p>
        </p:txBody>
      </p:sp>
      <p:sp>
        <p:nvSpPr>
          <p:cNvPr id="159" name="Google Shape;15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85750" lvl="0" marL="285750" rtl="0" algn="l">
              <a:spcBef>
                <a:spcPts val="0"/>
              </a:spcBef>
              <a:spcAft>
                <a:spcPts val="0"/>
              </a:spcAft>
              <a:buClr>
                <a:schemeClr val="dk1"/>
              </a:buClr>
              <a:buSzPts val="1200"/>
              <a:buFont typeface="Arial"/>
              <a:buChar char="•"/>
            </a:pPr>
            <a:r>
              <a:rPr lang="en-US"/>
              <a:t>Of the major contributing countries to Africa Nigeria, Ethiopia &amp; Egypt are major contributors to hunger</a:t>
            </a:r>
            <a:endParaRPr/>
          </a:p>
          <a:p>
            <a:pPr indent="-285750" lvl="0" marL="285750" rtl="0" algn="l">
              <a:spcBef>
                <a:spcPts val="0"/>
              </a:spcBef>
              <a:spcAft>
                <a:spcPts val="0"/>
              </a:spcAft>
              <a:buClr>
                <a:schemeClr val="dk1"/>
              </a:buClr>
              <a:buSzPts val="1200"/>
              <a:buFont typeface="Arial"/>
              <a:buChar char="•"/>
            </a:pPr>
            <a:r>
              <a:rPr lang="en-US"/>
              <a:t>In Egypt particularly, 84% of it's global wheat imports come from R&amp;U and a big portion of Egyptian diets are based in grain products exposing them to increased risk of hunger and undernourishnent.</a:t>
            </a:r>
            <a:endParaRPr/>
          </a:p>
        </p:txBody>
      </p:sp>
      <p:sp>
        <p:nvSpPr>
          <p:cNvPr id="168" name="Google Shape;16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3.png"/><Relationship Id="rId6" Type="http://schemas.openxmlformats.org/officeDocument/2006/relationships/image" Target="../media/image5.png"/><Relationship Id="rId7"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10.png"/><Relationship Id="rId4" Type="http://schemas.openxmlformats.org/officeDocument/2006/relationships/image" Target="../media/image1.png"/><Relationship Id="rId5" Type="http://schemas.openxmlformats.org/officeDocument/2006/relationships/image" Target="../media/image1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Front">
  <p:cSld name="PresentationFront">
    <p:spTree>
      <p:nvGrpSpPr>
        <p:cNvPr id="15" name="Shape 15"/>
        <p:cNvGrpSpPr/>
        <p:nvPr/>
      </p:nvGrpSpPr>
      <p:grpSpPr>
        <a:xfrm>
          <a:off x="0" y="0"/>
          <a:ext cx="0" cy="0"/>
          <a:chOff x="0" y="0"/>
          <a:chExt cx="0" cy="0"/>
        </a:xfrm>
      </p:grpSpPr>
      <p:pic>
        <p:nvPicPr>
          <p:cNvPr id="16" name="Google Shape;16;p18"/>
          <p:cNvPicPr preferRelativeResize="0"/>
          <p:nvPr/>
        </p:nvPicPr>
        <p:blipFill rotWithShape="1">
          <a:blip r:embed="rId2">
            <a:alphaModFix/>
          </a:blip>
          <a:srcRect b="0" l="0" r="0" t="0"/>
          <a:stretch/>
        </p:blipFill>
        <p:spPr>
          <a:xfrm>
            <a:off x="0" y="-66674"/>
            <a:ext cx="12192000" cy="2512541"/>
          </a:xfrm>
          <a:prstGeom prst="rect">
            <a:avLst/>
          </a:prstGeom>
          <a:noFill/>
          <a:ln>
            <a:noFill/>
          </a:ln>
        </p:spPr>
      </p:pic>
      <p:sp>
        <p:nvSpPr>
          <p:cNvPr id="17" name="Google Shape;17;p18"/>
          <p:cNvSpPr txBox="1"/>
          <p:nvPr>
            <p:ph type="title"/>
          </p:nvPr>
        </p:nvSpPr>
        <p:spPr>
          <a:xfrm>
            <a:off x="510300" y="3425472"/>
            <a:ext cx="11171400" cy="217522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2400"/>
              <a:buFont typeface="Lucida Sans"/>
              <a:buNone/>
              <a:defRPr b="1" i="0" sz="2400">
                <a:latin typeface="Lucida Sans"/>
                <a:ea typeface="Lucida Sans"/>
                <a:cs typeface="Lucida Sans"/>
                <a:sym typeface="Lucida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8" name="Google Shape;18;p18"/>
          <p:cNvPicPr preferRelativeResize="0"/>
          <p:nvPr/>
        </p:nvPicPr>
        <p:blipFill rotWithShape="1">
          <a:blip r:embed="rId3">
            <a:alphaModFix/>
          </a:blip>
          <a:srcRect b="8520" l="0" r="0" t="0"/>
          <a:stretch/>
        </p:blipFill>
        <p:spPr>
          <a:xfrm>
            <a:off x="639339" y="5863711"/>
            <a:ext cx="1478216" cy="700434"/>
          </a:xfrm>
          <a:prstGeom prst="rect">
            <a:avLst/>
          </a:prstGeom>
          <a:noFill/>
          <a:ln>
            <a:noFill/>
          </a:ln>
        </p:spPr>
      </p:pic>
      <p:pic>
        <p:nvPicPr>
          <p:cNvPr descr="A close up of a logo&#10;&#10;Description automatically generated" id="19" name="Google Shape;19;p18"/>
          <p:cNvPicPr preferRelativeResize="0"/>
          <p:nvPr/>
        </p:nvPicPr>
        <p:blipFill rotWithShape="1">
          <a:blip r:embed="rId4">
            <a:alphaModFix/>
          </a:blip>
          <a:srcRect b="0" l="0" r="0" t="0"/>
          <a:stretch/>
        </p:blipFill>
        <p:spPr>
          <a:xfrm>
            <a:off x="529502" y="433953"/>
            <a:ext cx="4376100" cy="378701"/>
          </a:xfrm>
          <a:prstGeom prst="rect">
            <a:avLst/>
          </a:prstGeom>
          <a:noFill/>
          <a:ln>
            <a:noFill/>
          </a:ln>
        </p:spPr>
      </p:pic>
      <p:pic>
        <p:nvPicPr>
          <p:cNvPr id="20" name="Google Shape;20;p18"/>
          <p:cNvPicPr preferRelativeResize="0"/>
          <p:nvPr/>
        </p:nvPicPr>
        <p:blipFill rotWithShape="1">
          <a:blip r:embed="rId5">
            <a:alphaModFix/>
          </a:blip>
          <a:srcRect b="0" l="0" r="0" t="0"/>
          <a:stretch/>
        </p:blipFill>
        <p:spPr>
          <a:xfrm>
            <a:off x="10548845" y="6074837"/>
            <a:ext cx="990153" cy="489309"/>
          </a:xfrm>
          <a:prstGeom prst="rect">
            <a:avLst/>
          </a:prstGeom>
          <a:noFill/>
          <a:ln>
            <a:noFill/>
          </a:ln>
        </p:spPr>
      </p:pic>
      <p:pic>
        <p:nvPicPr>
          <p:cNvPr id="21" name="Google Shape;21;p18"/>
          <p:cNvPicPr preferRelativeResize="0"/>
          <p:nvPr/>
        </p:nvPicPr>
        <p:blipFill rotWithShape="1">
          <a:blip r:embed="rId6">
            <a:alphaModFix/>
          </a:blip>
          <a:srcRect b="0" l="0" r="0" t="0"/>
          <a:stretch/>
        </p:blipFill>
        <p:spPr>
          <a:xfrm>
            <a:off x="5362243" y="5659281"/>
            <a:ext cx="1277014" cy="1145985"/>
          </a:xfrm>
          <a:prstGeom prst="rect">
            <a:avLst/>
          </a:prstGeom>
          <a:noFill/>
          <a:ln>
            <a:noFill/>
          </a:ln>
        </p:spPr>
      </p:pic>
      <p:pic>
        <p:nvPicPr>
          <p:cNvPr descr="Logo, company name&#10;&#10;Description automatically generated" id="22" name="Google Shape;22;p18"/>
          <p:cNvPicPr preferRelativeResize="0"/>
          <p:nvPr/>
        </p:nvPicPr>
        <p:blipFill rotWithShape="1">
          <a:blip r:embed="rId7">
            <a:alphaModFix/>
          </a:blip>
          <a:srcRect b="0" l="0" r="0" t="0"/>
          <a:stretch/>
        </p:blipFill>
        <p:spPr>
          <a:xfrm>
            <a:off x="4304911" y="1477514"/>
            <a:ext cx="3429389" cy="157720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2" name="Shape 72"/>
        <p:cNvGrpSpPr/>
        <p:nvPr/>
      </p:nvGrpSpPr>
      <p:grpSpPr>
        <a:xfrm>
          <a:off x="0" y="0"/>
          <a:ext cx="0" cy="0"/>
          <a:chOff x="0" y="0"/>
          <a:chExt cx="0" cy="0"/>
        </a:xfrm>
      </p:grpSpPr>
      <p:sp>
        <p:nvSpPr>
          <p:cNvPr id="73" name="Google Shape;73;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6" name="Shape 76"/>
        <p:cNvGrpSpPr/>
        <p:nvPr/>
      </p:nvGrpSpPr>
      <p:grpSpPr>
        <a:xfrm>
          <a:off x="0" y="0"/>
          <a:ext cx="0" cy="0"/>
          <a:chOff x="0" y="0"/>
          <a:chExt cx="0" cy="0"/>
        </a:xfrm>
      </p:grpSpPr>
      <p:sp>
        <p:nvSpPr>
          <p:cNvPr id="77" name="Google Shape;77;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2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9" name="Google Shape;79;p2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0" name="Google Shape;80;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3" name="Shape 83"/>
        <p:cNvGrpSpPr/>
        <p:nvPr/>
      </p:nvGrpSpPr>
      <p:grpSpPr>
        <a:xfrm>
          <a:off x="0" y="0"/>
          <a:ext cx="0" cy="0"/>
          <a:chOff x="0" y="0"/>
          <a:chExt cx="0" cy="0"/>
        </a:xfrm>
      </p:grpSpPr>
      <p:sp>
        <p:nvSpPr>
          <p:cNvPr id="84" name="Google Shape;84;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29"/>
          <p:cNvSpPr/>
          <p:nvPr>
            <p:ph idx="2" type="pic"/>
          </p:nvPr>
        </p:nvSpPr>
        <p:spPr>
          <a:xfrm>
            <a:off x="5183188" y="987425"/>
            <a:ext cx="6172200" cy="4873625"/>
          </a:xfrm>
          <a:prstGeom prst="rect">
            <a:avLst/>
          </a:prstGeom>
          <a:noFill/>
          <a:ln>
            <a:noFill/>
          </a:ln>
        </p:spPr>
      </p:sp>
      <p:sp>
        <p:nvSpPr>
          <p:cNvPr id="86" name="Google Shape;86;p2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7" name="Google Shape;87;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0" name="Shape 90"/>
        <p:cNvGrpSpPr/>
        <p:nvPr/>
      </p:nvGrpSpPr>
      <p:grpSpPr>
        <a:xfrm>
          <a:off x="0" y="0"/>
          <a:ext cx="0" cy="0"/>
          <a:chOff x="0" y="0"/>
          <a:chExt cx="0" cy="0"/>
        </a:xfrm>
      </p:grpSpPr>
      <p:sp>
        <p:nvSpPr>
          <p:cNvPr id="91" name="Google Shape;91;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3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6" name="Shape 96"/>
        <p:cNvGrpSpPr/>
        <p:nvPr/>
      </p:nvGrpSpPr>
      <p:grpSpPr>
        <a:xfrm>
          <a:off x="0" y="0"/>
          <a:ext cx="0" cy="0"/>
          <a:chOff x="0" y="0"/>
          <a:chExt cx="0" cy="0"/>
        </a:xfrm>
      </p:grpSpPr>
      <p:sp>
        <p:nvSpPr>
          <p:cNvPr id="97" name="Google Shape;97;p3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3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3" name="Shape 23"/>
        <p:cNvGrpSpPr/>
        <p:nvPr/>
      </p:nvGrpSpPr>
      <p:grpSpPr>
        <a:xfrm>
          <a:off x="0" y="0"/>
          <a:ext cx="0" cy="0"/>
          <a:chOff x="0" y="0"/>
          <a:chExt cx="0" cy="0"/>
        </a:xfrm>
      </p:grpSpPr>
      <p:sp>
        <p:nvSpPr>
          <p:cNvPr id="24" name="Google Shape;24;p19"/>
          <p:cNvSpPr txBox="1"/>
          <p:nvPr>
            <p:ph idx="1" type="body"/>
          </p:nvPr>
        </p:nvSpPr>
        <p:spPr>
          <a:xfrm>
            <a:off x="451200" y="1825625"/>
            <a:ext cx="11289600" cy="4351338"/>
          </a:xfrm>
          <a:prstGeom prst="rect">
            <a:avLst/>
          </a:prstGeom>
          <a:noFill/>
          <a:ln>
            <a:noFill/>
          </a:ln>
        </p:spPr>
        <p:txBody>
          <a:bodyPr anchorCtr="0" anchor="t" bIns="45700" lIns="91425" spcFirstLastPara="1" rIns="91425" wrap="square" tIns="45700">
            <a:normAutofit/>
          </a:bodyPr>
          <a:lstStyle>
            <a:lvl1pPr indent="-361950" lvl="0" marL="457200" algn="l">
              <a:lnSpc>
                <a:spcPct val="90000"/>
              </a:lnSpc>
              <a:spcBef>
                <a:spcPts val="1000"/>
              </a:spcBef>
              <a:spcAft>
                <a:spcPts val="0"/>
              </a:spcAft>
              <a:buClr>
                <a:schemeClr val="dk1"/>
              </a:buClr>
              <a:buSzPts val="2100"/>
              <a:buChar char="•"/>
              <a:defRPr sz="2100">
                <a:latin typeface="Arial"/>
                <a:ea typeface="Arial"/>
                <a:cs typeface="Arial"/>
                <a:sym typeface="Arial"/>
              </a:defRPr>
            </a:lvl1pPr>
            <a:lvl2pPr indent="-361950" lvl="1" marL="914400" algn="l">
              <a:lnSpc>
                <a:spcPct val="90000"/>
              </a:lnSpc>
              <a:spcBef>
                <a:spcPts val="500"/>
              </a:spcBef>
              <a:spcAft>
                <a:spcPts val="0"/>
              </a:spcAft>
              <a:buClr>
                <a:schemeClr val="dk1"/>
              </a:buClr>
              <a:buSzPts val="2100"/>
              <a:buChar char="•"/>
              <a:defRPr sz="2100">
                <a:latin typeface="Arial"/>
                <a:ea typeface="Arial"/>
                <a:cs typeface="Arial"/>
                <a:sym typeface="Arial"/>
              </a:defRPr>
            </a:lvl2pPr>
            <a:lvl3pPr indent="-361950" lvl="2" marL="1371600" algn="l">
              <a:lnSpc>
                <a:spcPct val="90000"/>
              </a:lnSpc>
              <a:spcBef>
                <a:spcPts val="500"/>
              </a:spcBef>
              <a:spcAft>
                <a:spcPts val="0"/>
              </a:spcAft>
              <a:buClr>
                <a:schemeClr val="dk1"/>
              </a:buClr>
              <a:buSzPts val="2100"/>
              <a:buChar char="•"/>
              <a:defRPr sz="2100">
                <a:latin typeface="Arial"/>
                <a:ea typeface="Arial"/>
                <a:cs typeface="Arial"/>
                <a:sym typeface="Arial"/>
              </a:defRPr>
            </a:lvl3pPr>
            <a:lvl4pPr indent="-361950" lvl="3" marL="1828800" algn="l">
              <a:lnSpc>
                <a:spcPct val="90000"/>
              </a:lnSpc>
              <a:spcBef>
                <a:spcPts val="500"/>
              </a:spcBef>
              <a:spcAft>
                <a:spcPts val="0"/>
              </a:spcAft>
              <a:buClr>
                <a:schemeClr val="dk1"/>
              </a:buClr>
              <a:buSzPts val="2100"/>
              <a:buChar char="•"/>
              <a:defRPr sz="2100">
                <a:latin typeface="Arial"/>
                <a:ea typeface="Arial"/>
                <a:cs typeface="Arial"/>
                <a:sym typeface="Arial"/>
              </a:defRPr>
            </a:lvl4pPr>
            <a:lvl5pPr indent="-361950" lvl="4" marL="2286000" algn="l">
              <a:lnSpc>
                <a:spcPct val="90000"/>
              </a:lnSpc>
              <a:spcBef>
                <a:spcPts val="500"/>
              </a:spcBef>
              <a:spcAft>
                <a:spcPts val="0"/>
              </a:spcAft>
              <a:buClr>
                <a:schemeClr val="dk1"/>
              </a:buClr>
              <a:buSzPts val="2100"/>
              <a:buChar char="•"/>
              <a:defRPr sz="21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5" name="Google Shape;25;p19"/>
          <p:cNvPicPr preferRelativeResize="0"/>
          <p:nvPr/>
        </p:nvPicPr>
        <p:blipFill rotWithShape="1">
          <a:blip r:embed="rId2">
            <a:alphaModFix/>
          </a:blip>
          <a:srcRect b="0" l="0" r="0" t="94676"/>
          <a:stretch/>
        </p:blipFill>
        <p:spPr>
          <a:xfrm>
            <a:off x="0" y="6492876"/>
            <a:ext cx="12192000" cy="365127"/>
          </a:xfrm>
          <a:prstGeom prst="rect">
            <a:avLst/>
          </a:prstGeom>
          <a:noFill/>
          <a:ln>
            <a:noFill/>
          </a:ln>
        </p:spPr>
      </p:pic>
      <p:sp>
        <p:nvSpPr>
          <p:cNvPr id="26" name="Google Shape;26;p19"/>
          <p:cNvSpPr/>
          <p:nvPr/>
        </p:nvSpPr>
        <p:spPr>
          <a:xfrm>
            <a:off x="0" y="257433"/>
            <a:ext cx="9550400" cy="541637"/>
          </a:xfrm>
          <a:prstGeom prst="roundRect">
            <a:avLst>
              <a:gd fmla="val 16667" name="adj"/>
            </a:avLst>
          </a:prstGeom>
          <a:solidFill>
            <a:srgbClr val="1F3864"/>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i="0" sz="2400" u="none" cap="none" strike="noStrike">
              <a:solidFill>
                <a:schemeClr val="lt1"/>
              </a:solidFill>
              <a:latin typeface="Arial"/>
              <a:ea typeface="Arial"/>
              <a:cs typeface="Arial"/>
              <a:sym typeface="Arial"/>
            </a:endParaRPr>
          </a:p>
        </p:txBody>
      </p:sp>
      <p:pic>
        <p:nvPicPr>
          <p:cNvPr descr="Logo, company name&#10;&#10;Description automatically generated" id="27" name="Google Shape;27;p19"/>
          <p:cNvPicPr preferRelativeResize="0"/>
          <p:nvPr/>
        </p:nvPicPr>
        <p:blipFill rotWithShape="1">
          <a:blip r:embed="rId3">
            <a:alphaModFix/>
          </a:blip>
          <a:srcRect b="0" l="0" r="0" t="0"/>
          <a:stretch/>
        </p:blipFill>
        <p:spPr>
          <a:xfrm>
            <a:off x="9848461" y="167256"/>
            <a:ext cx="2234279" cy="102756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p:cSld name="Final slide">
    <p:spTree>
      <p:nvGrpSpPr>
        <p:cNvPr id="28" name="Shape 28"/>
        <p:cNvGrpSpPr/>
        <p:nvPr/>
      </p:nvGrpSpPr>
      <p:grpSpPr>
        <a:xfrm>
          <a:off x="0" y="0"/>
          <a:ext cx="0" cy="0"/>
          <a:chOff x="0" y="0"/>
          <a:chExt cx="0" cy="0"/>
        </a:xfrm>
      </p:grpSpPr>
      <p:pic>
        <p:nvPicPr>
          <p:cNvPr descr="A picture containing outdoor object, solar cell&#10;&#10;Description automatically generated" id="29" name="Google Shape;29;p20"/>
          <p:cNvPicPr preferRelativeResize="0"/>
          <p:nvPr/>
        </p:nvPicPr>
        <p:blipFill rotWithShape="1">
          <a:blip r:embed="rId2">
            <a:alphaModFix/>
          </a:blip>
          <a:srcRect b="0" l="0" r="0" t="0"/>
          <a:stretch/>
        </p:blipFill>
        <p:spPr>
          <a:xfrm>
            <a:off x="0" y="4787900"/>
            <a:ext cx="12192000" cy="2070100"/>
          </a:xfrm>
          <a:prstGeom prst="rect">
            <a:avLst/>
          </a:prstGeom>
          <a:noFill/>
          <a:ln>
            <a:noFill/>
          </a:ln>
        </p:spPr>
      </p:pic>
      <p:pic>
        <p:nvPicPr>
          <p:cNvPr id="30" name="Google Shape;30;p20"/>
          <p:cNvPicPr preferRelativeResize="0"/>
          <p:nvPr/>
        </p:nvPicPr>
        <p:blipFill rotWithShape="1">
          <a:blip r:embed="rId3">
            <a:alphaModFix/>
          </a:blip>
          <a:srcRect b="8520" l="0" r="0" t="0"/>
          <a:stretch/>
        </p:blipFill>
        <p:spPr>
          <a:xfrm>
            <a:off x="1001808" y="443328"/>
            <a:ext cx="1602653" cy="759397"/>
          </a:xfrm>
          <a:prstGeom prst="rect">
            <a:avLst/>
          </a:prstGeom>
          <a:noFill/>
          <a:ln>
            <a:noFill/>
          </a:ln>
        </p:spPr>
      </p:pic>
      <p:pic>
        <p:nvPicPr>
          <p:cNvPr id="31" name="Google Shape;31;p20"/>
          <p:cNvPicPr preferRelativeResize="0"/>
          <p:nvPr/>
        </p:nvPicPr>
        <p:blipFill rotWithShape="1">
          <a:blip r:embed="rId4">
            <a:alphaModFix/>
          </a:blip>
          <a:srcRect b="0" l="0" r="0" t="0"/>
          <a:stretch/>
        </p:blipFill>
        <p:spPr>
          <a:xfrm>
            <a:off x="10551685" y="250033"/>
            <a:ext cx="1277014" cy="1145985"/>
          </a:xfrm>
          <a:prstGeom prst="rect">
            <a:avLst/>
          </a:prstGeom>
          <a:noFill/>
          <a:ln>
            <a:noFill/>
          </a:ln>
        </p:spPr>
      </p:pic>
      <p:pic>
        <p:nvPicPr>
          <p:cNvPr descr="Logo, company name&#10;&#10;Description automatically generated" id="32" name="Google Shape;32;p20"/>
          <p:cNvPicPr preferRelativeResize="0"/>
          <p:nvPr/>
        </p:nvPicPr>
        <p:blipFill rotWithShape="1">
          <a:blip r:embed="rId5">
            <a:alphaModFix/>
          </a:blip>
          <a:srcRect b="0" l="0" r="0" t="0"/>
          <a:stretch/>
        </p:blipFill>
        <p:spPr>
          <a:xfrm>
            <a:off x="4304911" y="1477514"/>
            <a:ext cx="3429389" cy="157720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3" name="Shape 33"/>
        <p:cNvGrpSpPr/>
        <p:nvPr/>
      </p:nvGrpSpPr>
      <p:grpSpPr>
        <a:xfrm>
          <a:off x="0" y="0"/>
          <a:ext cx="0" cy="0"/>
          <a:chOff x="0" y="0"/>
          <a:chExt cx="0" cy="0"/>
        </a:xfrm>
      </p:grpSpPr>
      <p:sp>
        <p:nvSpPr>
          <p:cNvPr id="34" name="Google Shape;34;p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6" name="Google Shape;36;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9" name="Shape 39"/>
        <p:cNvGrpSpPr/>
        <p:nvPr/>
      </p:nvGrpSpPr>
      <p:grpSpPr>
        <a:xfrm>
          <a:off x="0" y="0"/>
          <a:ext cx="0" cy="0"/>
          <a:chOff x="0" y="0"/>
          <a:chExt cx="0" cy="0"/>
        </a:xfrm>
      </p:grpSpPr>
      <p:sp>
        <p:nvSpPr>
          <p:cNvPr id="40" name="Google Shape;4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 name="Shape 45"/>
        <p:cNvGrpSpPr/>
        <p:nvPr/>
      </p:nvGrpSpPr>
      <p:grpSpPr>
        <a:xfrm>
          <a:off x="0" y="0"/>
          <a:ext cx="0" cy="0"/>
          <a:chOff x="0" y="0"/>
          <a:chExt cx="0" cy="0"/>
        </a:xfrm>
      </p:grpSpPr>
      <p:sp>
        <p:nvSpPr>
          <p:cNvPr id="46" name="Google Shape;46;p2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8" name="Google Shape;48;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1" name="Shape 51"/>
        <p:cNvGrpSpPr/>
        <p:nvPr/>
      </p:nvGrpSpPr>
      <p:grpSpPr>
        <a:xfrm>
          <a:off x="0" y="0"/>
          <a:ext cx="0" cy="0"/>
          <a:chOff x="0" y="0"/>
          <a:chExt cx="0" cy="0"/>
        </a:xfrm>
      </p:grpSpPr>
      <p:sp>
        <p:nvSpPr>
          <p:cNvPr id="52" name="Google Shape;52;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2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2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 name="Shape 58"/>
        <p:cNvGrpSpPr/>
        <p:nvPr/>
      </p:nvGrpSpPr>
      <p:grpSpPr>
        <a:xfrm>
          <a:off x="0" y="0"/>
          <a:ext cx="0" cy="0"/>
          <a:chOff x="0" y="0"/>
          <a:chExt cx="0" cy="0"/>
        </a:xfrm>
      </p:grpSpPr>
      <p:sp>
        <p:nvSpPr>
          <p:cNvPr id="59" name="Google Shape;59;p2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1" name="Google Shape;61;p2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2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3" name="Google Shape;63;p2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7" name="Shape 67"/>
        <p:cNvGrpSpPr/>
        <p:nvPr/>
      </p:nvGrpSpPr>
      <p:grpSpPr>
        <a:xfrm>
          <a:off x="0" y="0"/>
          <a:ext cx="0" cy="0"/>
          <a:chOff x="0" y="0"/>
          <a:chExt cx="0" cy="0"/>
        </a:xfrm>
      </p:grpSpPr>
      <p:sp>
        <p:nvSpPr>
          <p:cNvPr id="68" name="Google Shape;68;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8.png"/><Relationship Id="rId4" Type="http://schemas.openxmlformats.org/officeDocument/2006/relationships/image" Target="../media/image14.png"/><Relationship Id="rId5" Type="http://schemas.openxmlformats.org/officeDocument/2006/relationships/image" Target="../media/image11.png"/><Relationship Id="rId6"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1.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hart" Target="../charts/char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hart" Target="../charts/chart4.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hart" Target="../charts/char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hart" Target="../charts/chart7.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
          <p:cNvSpPr/>
          <p:nvPr/>
        </p:nvSpPr>
        <p:spPr>
          <a:xfrm>
            <a:off x="3539147" y="3429000"/>
            <a:ext cx="4838007"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u="none" cap="none" strike="noStrike">
                <a:solidFill>
                  <a:srgbClr val="000000"/>
                </a:solidFill>
                <a:latin typeface="Arial"/>
                <a:ea typeface="Arial"/>
                <a:cs typeface="Arial"/>
                <a:sym typeface="Arial"/>
              </a:rPr>
              <a:t>Overview of Issues Paper</a:t>
            </a:r>
            <a:endParaRPr/>
          </a:p>
          <a:p>
            <a:pPr indent="0" lvl="0" marL="0" marR="0" rtl="0" algn="ctr">
              <a:spcBef>
                <a:spcPts val="0"/>
              </a:spcBef>
              <a:spcAft>
                <a:spcPts val="0"/>
              </a:spcAft>
              <a:buNone/>
            </a:pPr>
            <a:br>
              <a:rPr b="1" i="0" lang="en-US" sz="2000" u="none" cap="none" strike="noStrike">
                <a:solidFill>
                  <a:schemeClr val="dk1"/>
                </a:solidFill>
                <a:latin typeface="Arial"/>
                <a:ea typeface="Arial"/>
                <a:cs typeface="Arial"/>
                <a:sym typeface="Arial"/>
              </a:rPr>
            </a:br>
            <a:r>
              <a:rPr b="1" i="0" lang="en-US" sz="2000" u="none" cap="none" strike="noStrike">
                <a:solidFill>
                  <a:srgbClr val="000000"/>
                </a:solidFill>
                <a:latin typeface="Arial"/>
                <a:ea typeface="Arial"/>
                <a:cs typeface="Arial"/>
                <a:sym typeface="Arial"/>
              </a:rPr>
              <a:t>Hanan Morsy</a:t>
            </a:r>
            <a:br>
              <a:rPr b="0" i="0" lang="en-US" sz="1600" u="none" cap="none" strike="noStrike">
                <a:solidFill>
                  <a:srgbClr val="000000"/>
                </a:solidFill>
                <a:latin typeface="Arial"/>
                <a:ea typeface="Arial"/>
                <a:cs typeface="Arial"/>
                <a:sym typeface="Arial"/>
              </a:rPr>
            </a:br>
            <a:r>
              <a:rPr b="0" i="0" lang="en-US" sz="1600" u="none" cap="none" strike="noStrike">
                <a:solidFill>
                  <a:srgbClr val="000000"/>
                </a:solidFill>
                <a:latin typeface="Arial"/>
                <a:ea typeface="Arial"/>
                <a:cs typeface="Arial"/>
                <a:sym typeface="Arial"/>
              </a:rPr>
              <a:t>Deputy Executive Secretary an</a:t>
            </a:r>
            <a:r>
              <a:rPr lang="en-US" sz="1600"/>
              <a:t>d Chief Economist</a:t>
            </a:r>
            <a:br>
              <a:rPr b="0" i="0" lang="en-US" sz="1600" u="none" cap="none" strike="noStrike">
                <a:solidFill>
                  <a:schemeClr val="dk1"/>
                </a:solidFill>
                <a:latin typeface="Arial"/>
                <a:ea typeface="Arial"/>
                <a:cs typeface="Arial"/>
                <a:sym typeface="Arial"/>
              </a:rPr>
            </a:br>
            <a:r>
              <a:rPr b="0" i="0" lang="en-US" sz="1600" u="none" cap="none" strike="noStrike">
                <a:solidFill>
                  <a:schemeClr val="dk1"/>
                </a:solidFill>
                <a:latin typeface="Arial"/>
                <a:ea typeface="Arial"/>
                <a:cs typeface="Arial"/>
                <a:sym typeface="Arial"/>
              </a:rPr>
              <a:t>UNECA</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graphicFrame>
        <p:nvGraphicFramePr>
          <p:cNvPr id="191" name="Google Shape;191;p10"/>
          <p:cNvGraphicFramePr/>
          <p:nvPr/>
        </p:nvGraphicFramePr>
        <p:xfrm>
          <a:off x="497840" y="1209039"/>
          <a:ext cx="10088880" cy="4918629"/>
        </p:xfrm>
        <a:graphic>
          <a:graphicData uri="http://schemas.openxmlformats.org/drawingml/2006/chart">
            <c:chart r:id="rId3"/>
          </a:graphicData>
        </a:graphic>
      </p:graphicFrame>
      <p:sp>
        <p:nvSpPr>
          <p:cNvPr id="192" name="Google Shape;192;p10"/>
          <p:cNvSpPr/>
          <p:nvPr/>
        </p:nvSpPr>
        <p:spPr>
          <a:xfrm>
            <a:off x="0" y="149567"/>
            <a:ext cx="9570720" cy="852143"/>
          </a:xfrm>
          <a:prstGeom prst="roundRect">
            <a:avLst>
              <a:gd fmla="val 16667" name="adj"/>
            </a:avLst>
          </a:prstGeom>
          <a:solidFill>
            <a:srgbClr val="1F3864"/>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267653" marR="0" rtl="0" algn="l">
              <a:spcBef>
                <a:spcPts val="0"/>
              </a:spcBef>
              <a:spcAft>
                <a:spcPts val="0"/>
              </a:spcAft>
              <a:buNone/>
            </a:pPr>
            <a:r>
              <a:rPr b="1" lang="en-US" sz="2400">
                <a:solidFill>
                  <a:schemeClr val="lt1"/>
                </a:solidFill>
                <a:latin typeface="Arial"/>
                <a:ea typeface="Arial"/>
                <a:cs typeface="Arial"/>
                <a:sym typeface="Arial"/>
              </a:rPr>
              <a:t>Market access countries are particularly at risk as they face a wall of upcoming external repayments </a:t>
            </a:r>
            <a:endParaRPr/>
          </a:p>
        </p:txBody>
      </p:sp>
      <p:sp>
        <p:nvSpPr>
          <p:cNvPr id="193" name="Google Shape;193;p10"/>
          <p:cNvSpPr txBox="1"/>
          <p:nvPr/>
        </p:nvSpPr>
        <p:spPr>
          <a:xfrm>
            <a:off x="1127760" y="6127669"/>
            <a:ext cx="4572000"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chemeClr val="dk1"/>
                </a:solidFill>
                <a:latin typeface="Calibri"/>
                <a:ea typeface="Calibri"/>
                <a:cs typeface="Calibri"/>
                <a:sym typeface="Calibri"/>
              </a:rPr>
              <a:t>Source: Bloomberg</a:t>
            </a:r>
            <a:endParaRPr sz="14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1"/>
          <p:cNvSpPr/>
          <p:nvPr/>
        </p:nvSpPr>
        <p:spPr>
          <a:xfrm>
            <a:off x="0" y="177556"/>
            <a:ext cx="9777984" cy="944798"/>
          </a:xfrm>
          <a:prstGeom prst="roundRect">
            <a:avLst>
              <a:gd fmla="val 16667" name="adj"/>
            </a:avLst>
          </a:prstGeom>
          <a:solidFill>
            <a:srgbClr val="1F3864"/>
          </a:solid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lang="en-US" sz="2400">
                <a:solidFill>
                  <a:schemeClr val="lt1"/>
                </a:solidFill>
                <a:latin typeface="Arial"/>
                <a:ea typeface="Arial"/>
                <a:cs typeface="Arial"/>
                <a:sym typeface="Arial"/>
              </a:rPr>
              <a:t>Current challenges are compounded by existing structural issues and Global Financial Architecture (GFA) asymmetries </a:t>
            </a:r>
            <a:endParaRPr sz="2400">
              <a:solidFill>
                <a:schemeClr val="lt1"/>
              </a:solidFill>
              <a:latin typeface="Arial"/>
              <a:ea typeface="Arial"/>
              <a:cs typeface="Arial"/>
              <a:sym typeface="Arial"/>
            </a:endParaRPr>
          </a:p>
        </p:txBody>
      </p:sp>
      <p:sp>
        <p:nvSpPr>
          <p:cNvPr id="200" name="Google Shape;200;p11"/>
          <p:cNvSpPr txBox="1"/>
          <p:nvPr/>
        </p:nvSpPr>
        <p:spPr>
          <a:xfrm>
            <a:off x="8755579" y="1528804"/>
            <a:ext cx="176465"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grpSp>
        <p:nvGrpSpPr>
          <p:cNvPr id="201" name="Google Shape;201;p11"/>
          <p:cNvGrpSpPr/>
          <p:nvPr/>
        </p:nvGrpSpPr>
        <p:grpSpPr>
          <a:xfrm>
            <a:off x="3950566" y="1394970"/>
            <a:ext cx="7687753" cy="4496453"/>
            <a:chOff x="280774" y="1528804"/>
            <a:chExt cx="7687753" cy="4496453"/>
          </a:xfrm>
        </p:grpSpPr>
        <p:grpSp>
          <p:nvGrpSpPr>
            <p:cNvPr id="202" name="Google Shape;202;p11"/>
            <p:cNvGrpSpPr/>
            <p:nvPr/>
          </p:nvGrpSpPr>
          <p:grpSpPr>
            <a:xfrm>
              <a:off x="280774" y="1528804"/>
              <a:ext cx="3733161" cy="4496453"/>
              <a:chOff x="8788947" y="1622704"/>
              <a:chExt cx="2467095" cy="1546002"/>
            </a:xfrm>
          </p:grpSpPr>
          <p:sp>
            <p:nvSpPr>
              <p:cNvPr id="203" name="Google Shape;203;p11"/>
              <p:cNvSpPr/>
              <p:nvPr/>
            </p:nvSpPr>
            <p:spPr>
              <a:xfrm>
                <a:off x="8788947" y="1622704"/>
                <a:ext cx="2467095" cy="1515116"/>
              </a:xfrm>
              <a:prstGeom prst="rect">
                <a:avLst/>
              </a:prstGeom>
              <a:solidFill>
                <a:srgbClr val="D8E2F3"/>
              </a:solidFill>
              <a:ln>
                <a:noFill/>
              </a:ln>
              <a:effectLst>
                <a:outerShdw blurRad="101600" rotWithShape="0" algn="tl" dir="2700000" dist="63500">
                  <a:srgbClr val="7F7F7F">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400">
                  <a:solidFill>
                    <a:schemeClr val="accent2"/>
                  </a:solidFill>
                  <a:latin typeface="Arial"/>
                  <a:ea typeface="Arial"/>
                  <a:cs typeface="Arial"/>
                  <a:sym typeface="Arial"/>
                </a:endParaRPr>
              </a:p>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204" name="Google Shape;204;p11"/>
              <p:cNvGrpSpPr/>
              <p:nvPr/>
            </p:nvGrpSpPr>
            <p:grpSpPr>
              <a:xfrm>
                <a:off x="8861222" y="1686337"/>
                <a:ext cx="253663" cy="296489"/>
                <a:chOff x="3379" y="1619"/>
                <a:chExt cx="924" cy="1080"/>
              </a:xfrm>
            </p:grpSpPr>
            <p:sp>
              <p:nvSpPr>
                <p:cNvPr id="205" name="Google Shape;205;p11"/>
                <p:cNvSpPr/>
                <p:nvPr/>
              </p:nvSpPr>
              <p:spPr>
                <a:xfrm>
                  <a:off x="3539" y="1959"/>
                  <a:ext cx="605" cy="740"/>
                </a:xfrm>
                <a:custGeom>
                  <a:rect b="b" l="l" r="r" t="t"/>
                  <a:pathLst>
                    <a:path extrusionOk="0" h="311" w="254">
                      <a:moveTo>
                        <a:pt x="149" y="98"/>
                      </a:moveTo>
                      <a:cubicBezTo>
                        <a:pt x="166" y="90"/>
                        <a:pt x="179" y="72"/>
                        <a:pt x="179" y="51"/>
                      </a:cubicBezTo>
                      <a:cubicBezTo>
                        <a:pt x="179" y="23"/>
                        <a:pt x="156" y="0"/>
                        <a:pt x="127" y="0"/>
                      </a:cubicBezTo>
                      <a:cubicBezTo>
                        <a:pt x="99" y="0"/>
                        <a:pt x="76" y="23"/>
                        <a:pt x="76" y="51"/>
                      </a:cubicBezTo>
                      <a:cubicBezTo>
                        <a:pt x="76" y="72"/>
                        <a:pt x="88" y="90"/>
                        <a:pt x="105" y="98"/>
                      </a:cubicBezTo>
                      <a:cubicBezTo>
                        <a:pt x="99" y="201"/>
                        <a:pt x="36" y="276"/>
                        <a:pt x="0" y="311"/>
                      </a:cubicBezTo>
                      <a:cubicBezTo>
                        <a:pt x="59" y="311"/>
                        <a:pt x="59" y="311"/>
                        <a:pt x="59" y="311"/>
                      </a:cubicBezTo>
                      <a:cubicBezTo>
                        <a:pt x="65" y="304"/>
                        <a:pt x="71" y="296"/>
                        <a:pt x="77" y="287"/>
                      </a:cubicBezTo>
                      <a:cubicBezTo>
                        <a:pt x="89" y="272"/>
                        <a:pt x="108" y="262"/>
                        <a:pt x="127" y="262"/>
                      </a:cubicBezTo>
                      <a:cubicBezTo>
                        <a:pt x="147" y="262"/>
                        <a:pt x="165" y="272"/>
                        <a:pt x="177" y="287"/>
                      </a:cubicBezTo>
                      <a:cubicBezTo>
                        <a:pt x="183" y="296"/>
                        <a:pt x="189" y="304"/>
                        <a:pt x="195" y="311"/>
                      </a:cubicBezTo>
                      <a:cubicBezTo>
                        <a:pt x="254" y="311"/>
                        <a:pt x="254" y="311"/>
                        <a:pt x="254" y="311"/>
                      </a:cubicBezTo>
                      <a:cubicBezTo>
                        <a:pt x="218" y="276"/>
                        <a:pt x="155" y="201"/>
                        <a:pt x="149" y="98"/>
                      </a:cubicBez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6" name="Google Shape;206;p11"/>
                <p:cNvSpPr/>
                <p:nvPr/>
              </p:nvSpPr>
              <p:spPr>
                <a:xfrm>
                  <a:off x="3543" y="1783"/>
                  <a:ext cx="596" cy="571"/>
                </a:xfrm>
                <a:custGeom>
                  <a:rect b="b" l="l" r="r" t="t"/>
                  <a:pathLst>
                    <a:path extrusionOk="0" h="240" w="250">
                      <a:moveTo>
                        <a:pt x="167" y="212"/>
                      </a:moveTo>
                      <a:cubicBezTo>
                        <a:pt x="169" y="222"/>
                        <a:pt x="172" y="231"/>
                        <a:pt x="175" y="240"/>
                      </a:cubicBezTo>
                      <a:cubicBezTo>
                        <a:pt x="219" y="221"/>
                        <a:pt x="250" y="177"/>
                        <a:pt x="250" y="125"/>
                      </a:cubicBezTo>
                      <a:cubicBezTo>
                        <a:pt x="250" y="56"/>
                        <a:pt x="194" y="0"/>
                        <a:pt x="125" y="0"/>
                      </a:cubicBezTo>
                      <a:cubicBezTo>
                        <a:pt x="56" y="0"/>
                        <a:pt x="0" y="56"/>
                        <a:pt x="0" y="125"/>
                      </a:cubicBezTo>
                      <a:cubicBezTo>
                        <a:pt x="0" y="177"/>
                        <a:pt x="31" y="221"/>
                        <a:pt x="75" y="240"/>
                      </a:cubicBezTo>
                      <a:cubicBezTo>
                        <a:pt x="78" y="231"/>
                        <a:pt x="81" y="222"/>
                        <a:pt x="83" y="212"/>
                      </a:cubicBezTo>
                      <a:cubicBezTo>
                        <a:pt x="51" y="196"/>
                        <a:pt x="29" y="163"/>
                        <a:pt x="29" y="125"/>
                      </a:cubicBezTo>
                      <a:cubicBezTo>
                        <a:pt x="29" y="72"/>
                        <a:pt x="72" y="29"/>
                        <a:pt x="125" y="29"/>
                      </a:cubicBezTo>
                      <a:cubicBezTo>
                        <a:pt x="178" y="29"/>
                        <a:pt x="222" y="72"/>
                        <a:pt x="222" y="125"/>
                      </a:cubicBezTo>
                      <a:cubicBezTo>
                        <a:pt x="222" y="163"/>
                        <a:pt x="199" y="196"/>
                        <a:pt x="167" y="212"/>
                      </a:cubicBez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7" name="Google Shape;207;p11"/>
                <p:cNvSpPr/>
                <p:nvPr/>
              </p:nvSpPr>
              <p:spPr>
                <a:xfrm>
                  <a:off x="3379" y="1619"/>
                  <a:ext cx="924" cy="883"/>
                </a:xfrm>
                <a:custGeom>
                  <a:rect b="b" l="l" r="r" t="t"/>
                  <a:pathLst>
                    <a:path extrusionOk="0" h="371" w="388">
                      <a:moveTo>
                        <a:pt x="194" y="0"/>
                      </a:moveTo>
                      <a:cubicBezTo>
                        <a:pt x="87" y="0"/>
                        <a:pt x="0" y="87"/>
                        <a:pt x="0" y="194"/>
                      </a:cubicBezTo>
                      <a:cubicBezTo>
                        <a:pt x="0" y="273"/>
                        <a:pt x="48" y="341"/>
                        <a:pt x="115" y="371"/>
                      </a:cubicBezTo>
                      <a:cubicBezTo>
                        <a:pt x="122" y="360"/>
                        <a:pt x="129" y="347"/>
                        <a:pt x="135" y="333"/>
                      </a:cubicBezTo>
                      <a:cubicBezTo>
                        <a:pt x="81" y="310"/>
                        <a:pt x="43" y="257"/>
                        <a:pt x="43" y="194"/>
                      </a:cubicBezTo>
                      <a:cubicBezTo>
                        <a:pt x="43" y="111"/>
                        <a:pt x="111" y="43"/>
                        <a:pt x="194" y="43"/>
                      </a:cubicBezTo>
                      <a:cubicBezTo>
                        <a:pt x="277" y="43"/>
                        <a:pt x="345" y="111"/>
                        <a:pt x="345" y="194"/>
                      </a:cubicBezTo>
                      <a:cubicBezTo>
                        <a:pt x="345" y="257"/>
                        <a:pt x="307" y="310"/>
                        <a:pt x="253" y="333"/>
                      </a:cubicBezTo>
                      <a:cubicBezTo>
                        <a:pt x="259" y="347"/>
                        <a:pt x="266" y="360"/>
                        <a:pt x="273" y="371"/>
                      </a:cubicBezTo>
                      <a:cubicBezTo>
                        <a:pt x="341" y="341"/>
                        <a:pt x="388" y="273"/>
                        <a:pt x="388" y="194"/>
                      </a:cubicBezTo>
                      <a:cubicBezTo>
                        <a:pt x="388" y="87"/>
                        <a:pt x="301" y="0"/>
                        <a:pt x="194" y="0"/>
                      </a:cubicBez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 name="Google Shape;208;p11"/>
                <p:cNvSpPr/>
                <p:nvPr/>
              </p:nvSpPr>
              <p:spPr>
                <a:xfrm>
                  <a:off x="3543" y="1783"/>
                  <a:ext cx="596" cy="571"/>
                </a:xfrm>
                <a:custGeom>
                  <a:rect b="b" l="l" r="r" t="t"/>
                  <a:pathLst>
                    <a:path extrusionOk="0" h="240" w="250">
                      <a:moveTo>
                        <a:pt x="167" y="212"/>
                      </a:moveTo>
                      <a:cubicBezTo>
                        <a:pt x="169" y="222"/>
                        <a:pt x="172" y="231"/>
                        <a:pt x="175" y="240"/>
                      </a:cubicBezTo>
                      <a:cubicBezTo>
                        <a:pt x="219" y="221"/>
                        <a:pt x="250" y="177"/>
                        <a:pt x="250" y="125"/>
                      </a:cubicBezTo>
                      <a:cubicBezTo>
                        <a:pt x="250" y="56"/>
                        <a:pt x="194" y="0"/>
                        <a:pt x="125" y="0"/>
                      </a:cubicBezTo>
                      <a:cubicBezTo>
                        <a:pt x="56" y="0"/>
                        <a:pt x="0" y="56"/>
                        <a:pt x="0" y="125"/>
                      </a:cubicBezTo>
                      <a:cubicBezTo>
                        <a:pt x="0" y="177"/>
                        <a:pt x="31" y="221"/>
                        <a:pt x="75" y="240"/>
                      </a:cubicBezTo>
                      <a:cubicBezTo>
                        <a:pt x="78" y="231"/>
                        <a:pt x="81" y="222"/>
                        <a:pt x="83" y="212"/>
                      </a:cubicBezTo>
                      <a:cubicBezTo>
                        <a:pt x="51" y="196"/>
                        <a:pt x="29" y="163"/>
                        <a:pt x="29" y="125"/>
                      </a:cubicBezTo>
                      <a:cubicBezTo>
                        <a:pt x="29" y="72"/>
                        <a:pt x="72" y="29"/>
                        <a:pt x="125" y="29"/>
                      </a:cubicBezTo>
                      <a:cubicBezTo>
                        <a:pt x="178" y="29"/>
                        <a:pt x="222" y="72"/>
                        <a:pt x="222" y="125"/>
                      </a:cubicBezTo>
                      <a:cubicBezTo>
                        <a:pt x="222" y="163"/>
                        <a:pt x="199" y="196"/>
                        <a:pt x="167" y="212"/>
                      </a:cubicBez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 name="Google Shape;209;p11"/>
                <p:cNvSpPr/>
                <p:nvPr/>
              </p:nvSpPr>
              <p:spPr>
                <a:xfrm>
                  <a:off x="3379" y="1619"/>
                  <a:ext cx="924" cy="883"/>
                </a:xfrm>
                <a:custGeom>
                  <a:rect b="b" l="l" r="r" t="t"/>
                  <a:pathLst>
                    <a:path extrusionOk="0" h="371" w="388">
                      <a:moveTo>
                        <a:pt x="194" y="0"/>
                      </a:moveTo>
                      <a:cubicBezTo>
                        <a:pt x="87" y="0"/>
                        <a:pt x="0" y="87"/>
                        <a:pt x="0" y="194"/>
                      </a:cubicBezTo>
                      <a:cubicBezTo>
                        <a:pt x="0" y="273"/>
                        <a:pt x="48" y="341"/>
                        <a:pt x="115" y="371"/>
                      </a:cubicBezTo>
                      <a:cubicBezTo>
                        <a:pt x="122" y="360"/>
                        <a:pt x="129" y="347"/>
                        <a:pt x="135" y="333"/>
                      </a:cubicBezTo>
                      <a:cubicBezTo>
                        <a:pt x="81" y="310"/>
                        <a:pt x="43" y="257"/>
                        <a:pt x="43" y="194"/>
                      </a:cubicBezTo>
                      <a:cubicBezTo>
                        <a:pt x="43" y="111"/>
                        <a:pt x="111" y="43"/>
                        <a:pt x="194" y="43"/>
                      </a:cubicBezTo>
                      <a:cubicBezTo>
                        <a:pt x="277" y="43"/>
                        <a:pt x="345" y="111"/>
                        <a:pt x="345" y="194"/>
                      </a:cubicBezTo>
                      <a:cubicBezTo>
                        <a:pt x="345" y="257"/>
                        <a:pt x="307" y="310"/>
                        <a:pt x="253" y="333"/>
                      </a:cubicBezTo>
                      <a:cubicBezTo>
                        <a:pt x="259" y="347"/>
                        <a:pt x="266" y="360"/>
                        <a:pt x="273" y="371"/>
                      </a:cubicBezTo>
                      <a:cubicBezTo>
                        <a:pt x="341" y="341"/>
                        <a:pt x="388" y="273"/>
                        <a:pt x="388" y="194"/>
                      </a:cubicBezTo>
                      <a:cubicBezTo>
                        <a:pt x="388" y="87"/>
                        <a:pt x="301" y="0"/>
                        <a:pt x="194" y="0"/>
                      </a:cubicBez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10" name="Google Shape;210;p11"/>
              <p:cNvGrpSpPr/>
              <p:nvPr/>
            </p:nvGrpSpPr>
            <p:grpSpPr>
              <a:xfrm>
                <a:off x="8840938" y="1622704"/>
                <a:ext cx="2396543" cy="1546002"/>
                <a:chOff x="817813" y="4213596"/>
                <a:chExt cx="2396543" cy="1546002"/>
              </a:xfrm>
            </p:grpSpPr>
            <p:sp>
              <p:nvSpPr>
                <p:cNvPr id="211" name="Google Shape;211;p11"/>
                <p:cNvSpPr txBox="1"/>
                <p:nvPr/>
              </p:nvSpPr>
              <p:spPr>
                <a:xfrm>
                  <a:off x="1382781" y="4213596"/>
                  <a:ext cx="120245" cy="11640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212" name="Google Shape;212;p11"/>
                <p:cNvSpPr/>
                <p:nvPr/>
              </p:nvSpPr>
              <p:spPr>
                <a:xfrm>
                  <a:off x="817813" y="4595557"/>
                  <a:ext cx="2396543" cy="1164041"/>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200"/>
                    <a:buFont typeface="Noto Sans Symbols"/>
                    <a:buChar char="❖"/>
                  </a:pPr>
                  <a:r>
                    <a:rPr lang="en-US" sz="1200">
                      <a:solidFill>
                        <a:schemeClr val="dk1"/>
                      </a:solidFill>
                      <a:latin typeface="Arial"/>
                      <a:ea typeface="Arial"/>
                      <a:cs typeface="Arial"/>
                      <a:sym typeface="Arial"/>
                    </a:rPr>
                    <a:t>Large informal sector.</a:t>
                  </a:r>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200"/>
                    <a:buFont typeface="Noto Sans Symbols"/>
                    <a:buChar char="❖"/>
                  </a:pPr>
                  <a:r>
                    <a:rPr lang="en-US" sz="1200">
                      <a:solidFill>
                        <a:schemeClr val="dk1"/>
                      </a:solidFill>
                      <a:latin typeface="Arial"/>
                      <a:ea typeface="Arial"/>
                      <a:cs typeface="Arial"/>
                      <a:sym typeface="Arial"/>
                    </a:rPr>
                    <a:t>Weak tax administration capacities, narrowly focused tax burden:</a:t>
                  </a:r>
                  <a:endParaRPr/>
                </a:p>
                <a:p>
                  <a:pPr indent="-285750" lvl="1" marL="742950" marR="0" rtl="0" algn="l">
                    <a:spcBef>
                      <a:spcPts val="0"/>
                    </a:spcBef>
                    <a:spcAft>
                      <a:spcPts val="0"/>
                    </a:spcAft>
                    <a:buClr>
                      <a:srgbClr val="2F5496"/>
                    </a:buClr>
                    <a:buSzPts val="1100"/>
                    <a:buFont typeface="Noto Sans Symbols"/>
                    <a:buChar char="❖"/>
                  </a:pPr>
                  <a:r>
                    <a:rPr b="0" i="0" lang="en-US" sz="1100" u="none" cap="none" strike="noStrike">
                      <a:solidFill>
                        <a:schemeClr val="dk1"/>
                      </a:solidFill>
                      <a:latin typeface="Arial"/>
                      <a:ea typeface="Arial"/>
                      <a:cs typeface="Arial"/>
                      <a:sym typeface="Arial"/>
                    </a:rPr>
                    <a:t>50% of VAT not collected</a:t>
                  </a:r>
                  <a:endParaRPr/>
                </a:p>
                <a:p>
                  <a:pPr indent="-209550" lvl="0" marL="285750" marR="0" rtl="0" algn="l">
                    <a:spcBef>
                      <a:spcPts val="0"/>
                    </a:spcBef>
                    <a:spcAft>
                      <a:spcPts val="0"/>
                    </a:spcAft>
                    <a:buClr>
                      <a:srgbClr val="2F5496"/>
                    </a:buClr>
                    <a:buSzPts val="1200"/>
                    <a:buFont typeface="Noto Sans Symbols"/>
                    <a:buNone/>
                  </a:pPr>
                  <a:r>
                    <a:t/>
                  </a:r>
                  <a:endParaRPr sz="12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200"/>
                    <a:buFont typeface="Noto Sans Symbols"/>
                    <a:buChar char="❖"/>
                  </a:pPr>
                  <a:r>
                    <a:rPr b="1" lang="en-US" sz="1200">
                      <a:solidFill>
                        <a:schemeClr val="dk1"/>
                      </a:solidFill>
                      <a:latin typeface="Arial"/>
                      <a:ea typeface="Arial"/>
                      <a:cs typeface="Arial"/>
                      <a:sym typeface="Arial"/>
                    </a:rPr>
                    <a:t>Illicit Financial Flows (IFFs)</a:t>
                  </a:r>
                  <a:r>
                    <a:rPr lang="en-US" sz="1200">
                      <a:solidFill>
                        <a:schemeClr val="dk1"/>
                      </a:solidFill>
                      <a:latin typeface="Arial"/>
                      <a:ea typeface="Arial"/>
                      <a:cs typeface="Arial"/>
                      <a:sym typeface="Arial"/>
                    </a:rPr>
                    <a:t> are estimated to siphon at least $83 billion annually. </a:t>
                  </a:r>
                  <a:endParaRPr/>
                </a:p>
                <a:p>
                  <a:pPr indent="-209550" lvl="0" marL="285750" marR="0" rtl="0" algn="l">
                    <a:spcBef>
                      <a:spcPts val="0"/>
                    </a:spcBef>
                    <a:spcAft>
                      <a:spcPts val="0"/>
                    </a:spcAft>
                    <a:buClr>
                      <a:srgbClr val="2F5496"/>
                    </a:buClr>
                    <a:buSzPts val="1200"/>
                    <a:buFont typeface="Noto Sans Symbols"/>
                    <a:buNone/>
                  </a:pPr>
                  <a:r>
                    <a:t/>
                  </a:r>
                  <a:endParaRPr sz="12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200"/>
                    <a:buFont typeface="Noto Sans Symbols"/>
                    <a:buChar char="❖"/>
                  </a:pPr>
                  <a:r>
                    <a:rPr lang="en-US" sz="1200">
                      <a:solidFill>
                        <a:schemeClr val="dk1"/>
                      </a:solidFill>
                      <a:latin typeface="Arial"/>
                      <a:ea typeface="Arial"/>
                      <a:cs typeface="Arial"/>
                      <a:sym typeface="Arial"/>
                    </a:rPr>
                    <a:t>Domestic capital markets are underdeveloped. </a:t>
                  </a:r>
                  <a:endParaRPr/>
                </a:p>
                <a:p>
                  <a:pPr indent="-285750" lvl="1" marL="742950" marR="0" rtl="0" algn="l">
                    <a:spcBef>
                      <a:spcPts val="0"/>
                    </a:spcBef>
                    <a:spcAft>
                      <a:spcPts val="0"/>
                    </a:spcAft>
                    <a:buClr>
                      <a:schemeClr val="dk1"/>
                    </a:buClr>
                    <a:buSzPts val="1100"/>
                    <a:buFont typeface="Noto Sans Symbols"/>
                    <a:buChar char="❖"/>
                  </a:pPr>
                  <a:r>
                    <a:rPr b="0" i="0" lang="en-US" sz="1100" u="none" cap="none" strike="noStrike">
                      <a:solidFill>
                        <a:schemeClr val="dk1"/>
                      </a:solidFill>
                      <a:latin typeface="Arial"/>
                      <a:ea typeface="Arial"/>
                      <a:cs typeface="Arial"/>
                      <a:sym typeface="Arial"/>
                    </a:rPr>
                    <a:t>only 28 countries have stock exchanges </a:t>
                  </a:r>
                  <a:endParaRPr/>
                </a:p>
                <a:p>
                  <a:pPr indent="-285750" lvl="1" marL="742950" marR="0" rtl="0" algn="l">
                    <a:spcBef>
                      <a:spcPts val="0"/>
                    </a:spcBef>
                    <a:spcAft>
                      <a:spcPts val="0"/>
                    </a:spcAft>
                    <a:buClr>
                      <a:schemeClr val="dk1"/>
                    </a:buClr>
                    <a:buSzPts val="1100"/>
                    <a:buFont typeface="Noto Sans Symbols"/>
                    <a:buChar char="❖"/>
                  </a:pPr>
                  <a:r>
                    <a:rPr b="0" i="0" lang="en-US" sz="1100" u="none" cap="none" strike="noStrike">
                      <a:solidFill>
                        <a:schemeClr val="dk1"/>
                      </a:solidFill>
                      <a:latin typeface="Arial"/>
                      <a:ea typeface="Arial"/>
                      <a:cs typeface="Arial"/>
                      <a:sym typeface="Arial"/>
                    </a:rPr>
                    <a:t>market capitalization only 30% of GDP</a:t>
                  </a:r>
                  <a:endParaRPr/>
                </a:p>
                <a:p>
                  <a:pPr indent="0" lvl="1" marL="457200" marR="0" rtl="0" algn="l">
                    <a:spcBef>
                      <a:spcPts val="0"/>
                    </a:spcBef>
                    <a:spcAft>
                      <a:spcPts val="0"/>
                    </a:spcAft>
                    <a:buNone/>
                  </a:pPr>
                  <a:r>
                    <a:t/>
                  </a:r>
                  <a:endParaRPr b="0" i="0" sz="1100" u="none" cap="none" strike="noStrike">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200"/>
                    <a:buFont typeface="Noto Sans Symbols"/>
                    <a:buChar char="❖"/>
                  </a:pPr>
                  <a:r>
                    <a:rPr lang="en-US" sz="1200">
                      <a:solidFill>
                        <a:schemeClr val="dk1"/>
                      </a:solidFill>
                      <a:latin typeface="Arial"/>
                      <a:ea typeface="Arial"/>
                      <a:cs typeface="Arial"/>
                      <a:sym typeface="Arial"/>
                    </a:rPr>
                    <a:t>Pension funds do not actively invest in the economy – only 0.5 percent of Nigeria’s pension funds invested in infrastructure</a:t>
                  </a:r>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196850" lvl="0" marL="285750" marR="0" rtl="0" algn="l">
                    <a:spcBef>
                      <a:spcPts val="0"/>
                    </a:spcBef>
                    <a:spcAft>
                      <a:spcPts val="0"/>
                    </a:spcAft>
                    <a:buClr>
                      <a:srgbClr val="2F5496"/>
                    </a:buClr>
                    <a:buSzPts val="1400"/>
                    <a:buFont typeface="Noto Sans Symbols"/>
                    <a:buNone/>
                  </a:pPr>
                  <a:r>
                    <a:t/>
                  </a:r>
                  <a:endParaRPr sz="1400">
                    <a:solidFill>
                      <a:schemeClr val="dk1"/>
                    </a:solidFill>
                    <a:latin typeface="Arial"/>
                    <a:ea typeface="Arial"/>
                    <a:cs typeface="Arial"/>
                    <a:sym typeface="Arial"/>
                  </a:endParaRPr>
                </a:p>
              </p:txBody>
            </p:sp>
          </p:grpSp>
        </p:grpSp>
        <p:sp>
          <p:nvSpPr>
            <p:cNvPr id="213" name="Google Shape;213;p11"/>
            <p:cNvSpPr txBox="1"/>
            <p:nvPr/>
          </p:nvSpPr>
          <p:spPr>
            <a:xfrm>
              <a:off x="840443" y="1687942"/>
              <a:ext cx="309004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F5496"/>
                  </a:solidFill>
                  <a:latin typeface="Calibri"/>
                  <a:ea typeface="Calibri"/>
                  <a:cs typeface="Calibri"/>
                  <a:sym typeface="Calibri"/>
                </a:rPr>
                <a:t>Low domestic resource mobilization</a:t>
              </a:r>
              <a:endParaRPr/>
            </a:p>
          </p:txBody>
        </p:sp>
        <p:grpSp>
          <p:nvGrpSpPr>
            <p:cNvPr id="214" name="Google Shape;214;p11"/>
            <p:cNvGrpSpPr/>
            <p:nvPr/>
          </p:nvGrpSpPr>
          <p:grpSpPr>
            <a:xfrm>
              <a:off x="4092789" y="1545800"/>
              <a:ext cx="3875738" cy="4406627"/>
              <a:chOff x="8788947" y="1622704"/>
              <a:chExt cx="2324100" cy="1515116"/>
            </a:xfrm>
          </p:grpSpPr>
          <p:sp>
            <p:nvSpPr>
              <p:cNvPr id="215" name="Google Shape;215;p11"/>
              <p:cNvSpPr/>
              <p:nvPr/>
            </p:nvSpPr>
            <p:spPr>
              <a:xfrm>
                <a:off x="8788947" y="1622704"/>
                <a:ext cx="2324100" cy="1515116"/>
              </a:xfrm>
              <a:prstGeom prst="rect">
                <a:avLst/>
              </a:prstGeom>
              <a:solidFill>
                <a:srgbClr val="D8E2F3"/>
              </a:solidFill>
              <a:ln>
                <a:noFill/>
              </a:ln>
              <a:effectLst>
                <a:outerShdw blurRad="101600" rotWithShape="0" algn="tl" dir="2700000" dist="63500">
                  <a:srgbClr val="7F7F7F">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400">
                  <a:solidFill>
                    <a:schemeClr val="accent2"/>
                  </a:solidFill>
                  <a:latin typeface="Arial"/>
                  <a:ea typeface="Arial"/>
                  <a:cs typeface="Arial"/>
                  <a:sym typeface="Arial"/>
                </a:endParaRPr>
              </a:p>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216" name="Google Shape;216;p11"/>
              <p:cNvGrpSpPr/>
              <p:nvPr/>
            </p:nvGrpSpPr>
            <p:grpSpPr>
              <a:xfrm>
                <a:off x="8861222" y="1686337"/>
                <a:ext cx="253663" cy="296489"/>
                <a:chOff x="3379" y="1619"/>
                <a:chExt cx="924" cy="1080"/>
              </a:xfrm>
            </p:grpSpPr>
            <p:sp>
              <p:nvSpPr>
                <p:cNvPr id="217" name="Google Shape;217;p11"/>
                <p:cNvSpPr/>
                <p:nvPr/>
              </p:nvSpPr>
              <p:spPr>
                <a:xfrm>
                  <a:off x="3539" y="1959"/>
                  <a:ext cx="605" cy="740"/>
                </a:xfrm>
                <a:custGeom>
                  <a:rect b="b" l="l" r="r" t="t"/>
                  <a:pathLst>
                    <a:path extrusionOk="0" h="311" w="254">
                      <a:moveTo>
                        <a:pt x="149" y="98"/>
                      </a:moveTo>
                      <a:cubicBezTo>
                        <a:pt x="166" y="90"/>
                        <a:pt x="179" y="72"/>
                        <a:pt x="179" y="51"/>
                      </a:cubicBezTo>
                      <a:cubicBezTo>
                        <a:pt x="179" y="23"/>
                        <a:pt x="156" y="0"/>
                        <a:pt x="127" y="0"/>
                      </a:cubicBezTo>
                      <a:cubicBezTo>
                        <a:pt x="99" y="0"/>
                        <a:pt x="76" y="23"/>
                        <a:pt x="76" y="51"/>
                      </a:cubicBezTo>
                      <a:cubicBezTo>
                        <a:pt x="76" y="72"/>
                        <a:pt x="88" y="90"/>
                        <a:pt x="105" y="98"/>
                      </a:cubicBezTo>
                      <a:cubicBezTo>
                        <a:pt x="99" y="201"/>
                        <a:pt x="36" y="276"/>
                        <a:pt x="0" y="311"/>
                      </a:cubicBezTo>
                      <a:cubicBezTo>
                        <a:pt x="59" y="311"/>
                        <a:pt x="59" y="311"/>
                        <a:pt x="59" y="311"/>
                      </a:cubicBezTo>
                      <a:cubicBezTo>
                        <a:pt x="65" y="304"/>
                        <a:pt x="71" y="296"/>
                        <a:pt x="77" y="287"/>
                      </a:cubicBezTo>
                      <a:cubicBezTo>
                        <a:pt x="89" y="272"/>
                        <a:pt x="108" y="262"/>
                        <a:pt x="127" y="262"/>
                      </a:cubicBezTo>
                      <a:cubicBezTo>
                        <a:pt x="147" y="262"/>
                        <a:pt x="165" y="272"/>
                        <a:pt x="177" y="287"/>
                      </a:cubicBezTo>
                      <a:cubicBezTo>
                        <a:pt x="183" y="296"/>
                        <a:pt x="189" y="304"/>
                        <a:pt x="195" y="311"/>
                      </a:cubicBezTo>
                      <a:cubicBezTo>
                        <a:pt x="254" y="311"/>
                        <a:pt x="254" y="311"/>
                        <a:pt x="254" y="311"/>
                      </a:cubicBezTo>
                      <a:cubicBezTo>
                        <a:pt x="218" y="276"/>
                        <a:pt x="155" y="201"/>
                        <a:pt x="149" y="98"/>
                      </a:cubicBez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 name="Google Shape;218;p11"/>
                <p:cNvSpPr/>
                <p:nvPr/>
              </p:nvSpPr>
              <p:spPr>
                <a:xfrm>
                  <a:off x="3543" y="1783"/>
                  <a:ext cx="596" cy="571"/>
                </a:xfrm>
                <a:custGeom>
                  <a:rect b="b" l="l" r="r" t="t"/>
                  <a:pathLst>
                    <a:path extrusionOk="0" h="240" w="250">
                      <a:moveTo>
                        <a:pt x="167" y="212"/>
                      </a:moveTo>
                      <a:cubicBezTo>
                        <a:pt x="169" y="222"/>
                        <a:pt x="172" y="231"/>
                        <a:pt x="175" y="240"/>
                      </a:cubicBezTo>
                      <a:cubicBezTo>
                        <a:pt x="219" y="221"/>
                        <a:pt x="250" y="177"/>
                        <a:pt x="250" y="125"/>
                      </a:cubicBezTo>
                      <a:cubicBezTo>
                        <a:pt x="250" y="56"/>
                        <a:pt x="194" y="0"/>
                        <a:pt x="125" y="0"/>
                      </a:cubicBezTo>
                      <a:cubicBezTo>
                        <a:pt x="56" y="0"/>
                        <a:pt x="0" y="56"/>
                        <a:pt x="0" y="125"/>
                      </a:cubicBezTo>
                      <a:cubicBezTo>
                        <a:pt x="0" y="177"/>
                        <a:pt x="31" y="221"/>
                        <a:pt x="75" y="240"/>
                      </a:cubicBezTo>
                      <a:cubicBezTo>
                        <a:pt x="78" y="231"/>
                        <a:pt x="81" y="222"/>
                        <a:pt x="83" y="212"/>
                      </a:cubicBezTo>
                      <a:cubicBezTo>
                        <a:pt x="51" y="196"/>
                        <a:pt x="29" y="163"/>
                        <a:pt x="29" y="125"/>
                      </a:cubicBezTo>
                      <a:cubicBezTo>
                        <a:pt x="29" y="72"/>
                        <a:pt x="72" y="29"/>
                        <a:pt x="125" y="29"/>
                      </a:cubicBezTo>
                      <a:cubicBezTo>
                        <a:pt x="178" y="29"/>
                        <a:pt x="222" y="72"/>
                        <a:pt x="222" y="125"/>
                      </a:cubicBezTo>
                      <a:cubicBezTo>
                        <a:pt x="222" y="163"/>
                        <a:pt x="199" y="196"/>
                        <a:pt x="167" y="212"/>
                      </a:cubicBez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9" name="Google Shape;219;p11"/>
                <p:cNvSpPr/>
                <p:nvPr/>
              </p:nvSpPr>
              <p:spPr>
                <a:xfrm>
                  <a:off x="3379" y="1619"/>
                  <a:ext cx="924" cy="883"/>
                </a:xfrm>
                <a:custGeom>
                  <a:rect b="b" l="l" r="r" t="t"/>
                  <a:pathLst>
                    <a:path extrusionOk="0" h="371" w="388">
                      <a:moveTo>
                        <a:pt x="194" y="0"/>
                      </a:moveTo>
                      <a:cubicBezTo>
                        <a:pt x="87" y="0"/>
                        <a:pt x="0" y="87"/>
                        <a:pt x="0" y="194"/>
                      </a:cubicBezTo>
                      <a:cubicBezTo>
                        <a:pt x="0" y="273"/>
                        <a:pt x="48" y="341"/>
                        <a:pt x="115" y="371"/>
                      </a:cubicBezTo>
                      <a:cubicBezTo>
                        <a:pt x="122" y="360"/>
                        <a:pt x="129" y="347"/>
                        <a:pt x="135" y="333"/>
                      </a:cubicBezTo>
                      <a:cubicBezTo>
                        <a:pt x="81" y="310"/>
                        <a:pt x="43" y="257"/>
                        <a:pt x="43" y="194"/>
                      </a:cubicBezTo>
                      <a:cubicBezTo>
                        <a:pt x="43" y="111"/>
                        <a:pt x="111" y="43"/>
                        <a:pt x="194" y="43"/>
                      </a:cubicBezTo>
                      <a:cubicBezTo>
                        <a:pt x="277" y="43"/>
                        <a:pt x="345" y="111"/>
                        <a:pt x="345" y="194"/>
                      </a:cubicBezTo>
                      <a:cubicBezTo>
                        <a:pt x="345" y="257"/>
                        <a:pt x="307" y="310"/>
                        <a:pt x="253" y="333"/>
                      </a:cubicBezTo>
                      <a:cubicBezTo>
                        <a:pt x="259" y="347"/>
                        <a:pt x="266" y="360"/>
                        <a:pt x="273" y="371"/>
                      </a:cubicBezTo>
                      <a:cubicBezTo>
                        <a:pt x="341" y="341"/>
                        <a:pt x="388" y="273"/>
                        <a:pt x="388" y="194"/>
                      </a:cubicBezTo>
                      <a:cubicBezTo>
                        <a:pt x="388" y="87"/>
                        <a:pt x="301" y="0"/>
                        <a:pt x="194" y="0"/>
                      </a:cubicBez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0" name="Google Shape;220;p11"/>
                <p:cNvSpPr/>
                <p:nvPr/>
              </p:nvSpPr>
              <p:spPr>
                <a:xfrm>
                  <a:off x="3543" y="1783"/>
                  <a:ext cx="596" cy="571"/>
                </a:xfrm>
                <a:custGeom>
                  <a:rect b="b" l="l" r="r" t="t"/>
                  <a:pathLst>
                    <a:path extrusionOk="0" h="240" w="250">
                      <a:moveTo>
                        <a:pt x="167" y="212"/>
                      </a:moveTo>
                      <a:cubicBezTo>
                        <a:pt x="169" y="222"/>
                        <a:pt x="172" y="231"/>
                        <a:pt x="175" y="240"/>
                      </a:cubicBezTo>
                      <a:cubicBezTo>
                        <a:pt x="219" y="221"/>
                        <a:pt x="250" y="177"/>
                        <a:pt x="250" y="125"/>
                      </a:cubicBezTo>
                      <a:cubicBezTo>
                        <a:pt x="250" y="56"/>
                        <a:pt x="194" y="0"/>
                        <a:pt x="125" y="0"/>
                      </a:cubicBezTo>
                      <a:cubicBezTo>
                        <a:pt x="56" y="0"/>
                        <a:pt x="0" y="56"/>
                        <a:pt x="0" y="125"/>
                      </a:cubicBezTo>
                      <a:cubicBezTo>
                        <a:pt x="0" y="177"/>
                        <a:pt x="31" y="221"/>
                        <a:pt x="75" y="240"/>
                      </a:cubicBezTo>
                      <a:cubicBezTo>
                        <a:pt x="78" y="231"/>
                        <a:pt x="81" y="222"/>
                        <a:pt x="83" y="212"/>
                      </a:cubicBezTo>
                      <a:cubicBezTo>
                        <a:pt x="51" y="196"/>
                        <a:pt x="29" y="163"/>
                        <a:pt x="29" y="125"/>
                      </a:cubicBezTo>
                      <a:cubicBezTo>
                        <a:pt x="29" y="72"/>
                        <a:pt x="72" y="29"/>
                        <a:pt x="125" y="29"/>
                      </a:cubicBezTo>
                      <a:cubicBezTo>
                        <a:pt x="178" y="29"/>
                        <a:pt x="222" y="72"/>
                        <a:pt x="222" y="125"/>
                      </a:cubicBezTo>
                      <a:cubicBezTo>
                        <a:pt x="222" y="163"/>
                        <a:pt x="199" y="196"/>
                        <a:pt x="167" y="212"/>
                      </a:cubicBez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1" name="Google Shape;221;p11"/>
                <p:cNvSpPr/>
                <p:nvPr/>
              </p:nvSpPr>
              <p:spPr>
                <a:xfrm>
                  <a:off x="3379" y="1619"/>
                  <a:ext cx="924" cy="883"/>
                </a:xfrm>
                <a:custGeom>
                  <a:rect b="b" l="l" r="r" t="t"/>
                  <a:pathLst>
                    <a:path extrusionOk="0" h="371" w="388">
                      <a:moveTo>
                        <a:pt x="194" y="0"/>
                      </a:moveTo>
                      <a:cubicBezTo>
                        <a:pt x="87" y="0"/>
                        <a:pt x="0" y="87"/>
                        <a:pt x="0" y="194"/>
                      </a:cubicBezTo>
                      <a:cubicBezTo>
                        <a:pt x="0" y="273"/>
                        <a:pt x="48" y="341"/>
                        <a:pt x="115" y="371"/>
                      </a:cubicBezTo>
                      <a:cubicBezTo>
                        <a:pt x="122" y="360"/>
                        <a:pt x="129" y="347"/>
                        <a:pt x="135" y="333"/>
                      </a:cubicBezTo>
                      <a:cubicBezTo>
                        <a:pt x="81" y="310"/>
                        <a:pt x="43" y="257"/>
                        <a:pt x="43" y="194"/>
                      </a:cubicBezTo>
                      <a:cubicBezTo>
                        <a:pt x="43" y="111"/>
                        <a:pt x="111" y="43"/>
                        <a:pt x="194" y="43"/>
                      </a:cubicBezTo>
                      <a:cubicBezTo>
                        <a:pt x="277" y="43"/>
                        <a:pt x="345" y="111"/>
                        <a:pt x="345" y="194"/>
                      </a:cubicBezTo>
                      <a:cubicBezTo>
                        <a:pt x="345" y="257"/>
                        <a:pt x="307" y="310"/>
                        <a:pt x="253" y="333"/>
                      </a:cubicBezTo>
                      <a:cubicBezTo>
                        <a:pt x="259" y="347"/>
                        <a:pt x="266" y="360"/>
                        <a:pt x="273" y="371"/>
                      </a:cubicBezTo>
                      <a:cubicBezTo>
                        <a:pt x="341" y="341"/>
                        <a:pt x="388" y="273"/>
                        <a:pt x="388" y="194"/>
                      </a:cubicBezTo>
                      <a:cubicBezTo>
                        <a:pt x="388" y="87"/>
                        <a:pt x="301" y="0"/>
                        <a:pt x="194" y="0"/>
                      </a:cubicBez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22" name="Google Shape;222;p11"/>
              <p:cNvGrpSpPr/>
              <p:nvPr/>
            </p:nvGrpSpPr>
            <p:grpSpPr>
              <a:xfrm>
                <a:off x="8840938" y="1622704"/>
                <a:ext cx="2220117" cy="1501777"/>
                <a:chOff x="817813" y="4213596"/>
                <a:chExt cx="2220117" cy="1501777"/>
              </a:xfrm>
            </p:grpSpPr>
            <p:sp>
              <p:nvSpPr>
                <p:cNvPr id="223" name="Google Shape;223;p11"/>
                <p:cNvSpPr txBox="1"/>
                <p:nvPr/>
              </p:nvSpPr>
              <p:spPr>
                <a:xfrm>
                  <a:off x="1382781" y="4213596"/>
                  <a:ext cx="120245" cy="11640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224" name="Google Shape;224;p11"/>
                <p:cNvSpPr/>
                <p:nvPr/>
              </p:nvSpPr>
              <p:spPr>
                <a:xfrm>
                  <a:off x="817813" y="4282722"/>
                  <a:ext cx="2220117" cy="14326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285750" lvl="0" marL="285750" marR="0" rtl="0" algn="just">
                    <a:lnSpc>
                      <a:spcPct val="90000"/>
                    </a:lnSpc>
                    <a:spcBef>
                      <a:spcPts val="1000"/>
                    </a:spcBef>
                    <a:spcAft>
                      <a:spcPts val="0"/>
                    </a:spcAft>
                    <a:buClr>
                      <a:schemeClr val="dk1"/>
                    </a:buClr>
                    <a:buSzPts val="1200"/>
                    <a:buFont typeface="Noto Sans Symbols"/>
                    <a:buChar char="❖"/>
                  </a:pPr>
                  <a:r>
                    <a:rPr lang="en-US" sz="1200">
                      <a:solidFill>
                        <a:schemeClr val="dk1"/>
                      </a:solidFill>
                      <a:latin typeface="Arial"/>
                      <a:ea typeface="Arial"/>
                      <a:cs typeface="Arial"/>
                      <a:sym typeface="Arial"/>
                    </a:rPr>
                    <a:t>Inadequate external public financing:</a:t>
                  </a:r>
                  <a:endParaRPr/>
                </a:p>
                <a:p>
                  <a:pPr indent="-342900" lvl="1" marL="800100" marR="0" rtl="0" algn="just">
                    <a:lnSpc>
                      <a:spcPct val="90000"/>
                    </a:lnSpc>
                    <a:spcBef>
                      <a:spcPts val="500"/>
                    </a:spcBef>
                    <a:spcAft>
                      <a:spcPts val="0"/>
                    </a:spcAft>
                    <a:buClr>
                      <a:schemeClr val="dk1"/>
                    </a:buClr>
                    <a:buSzPts val="1100"/>
                    <a:buFont typeface="Noto Sans Symbols"/>
                    <a:buChar char="❖"/>
                  </a:pPr>
                  <a:r>
                    <a:rPr b="0" i="0" lang="en-US" sz="1100" u="none" cap="none" strike="noStrike">
                      <a:solidFill>
                        <a:schemeClr val="dk1"/>
                      </a:solidFill>
                      <a:latin typeface="Arial"/>
                      <a:ea typeface="Arial"/>
                      <a:cs typeface="Arial"/>
                      <a:sym typeface="Arial"/>
                    </a:rPr>
                    <a:t>Policy conditionalities, scale of financing, concessionary financing  largely limited to low-income countries</a:t>
                  </a:r>
                  <a:endParaRPr/>
                </a:p>
                <a:p>
                  <a:pPr indent="-285750" lvl="0" marL="285750" marR="0" rtl="0" algn="just">
                    <a:lnSpc>
                      <a:spcPct val="90000"/>
                    </a:lnSpc>
                    <a:spcBef>
                      <a:spcPts val="1000"/>
                    </a:spcBef>
                    <a:spcAft>
                      <a:spcPts val="0"/>
                    </a:spcAft>
                    <a:buClr>
                      <a:schemeClr val="dk1"/>
                    </a:buClr>
                    <a:buSzPts val="1200"/>
                    <a:buFont typeface="Noto Sans Symbols"/>
                    <a:buChar char="❖"/>
                  </a:pPr>
                  <a:r>
                    <a:rPr lang="en-US" sz="1200">
                      <a:solidFill>
                        <a:schemeClr val="dk1"/>
                      </a:solidFill>
                      <a:latin typeface="Arial"/>
                      <a:ea typeface="Arial"/>
                      <a:cs typeface="Arial"/>
                      <a:sym typeface="Arial"/>
                    </a:rPr>
                    <a:t>Costly financing from international capital markets:</a:t>
                  </a:r>
                  <a:endParaRPr/>
                </a:p>
                <a:p>
                  <a:pPr indent="-95250" lvl="1" marL="628650" marR="0" rtl="0" algn="l">
                    <a:spcBef>
                      <a:spcPts val="0"/>
                    </a:spcBef>
                    <a:spcAft>
                      <a:spcPts val="0"/>
                    </a:spcAft>
                    <a:buClr>
                      <a:schemeClr val="dk1"/>
                    </a:buClr>
                    <a:buSzPts val="1200"/>
                    <a:buFont typeface="Noto Sans Symbols"/>
                    <a:buNone/>
                  </a:pPr>
                  <a:r>
                    <a:t/>
                  </a:r>
                  <a:endParaRPr b="0" i="0" sz="1200" u="none" cap="none" strike="noStrike">
                    <a:solidFill>
                      <a:schemeClr val="dk1"/>
                    </a:solidFill>
                    <a:latin typeface="Arial"/>
                    <a:ea typeface="Arial"/>
                    <a:cs typeface="Arial"/>
                    <a:sym typeface="Arial"/>
                  </a:endParaRPr>
                </a:p>
                <a:p>
                  <a:pPr indent="-285750" lvl="1" marL="742950" marR="0" rtl="0" algn="l">
                    <a:spcBef>
                      <a:spcPts val="0"/>
                    </a:spcBef>
                    <a:spcAft>
                      <a:spcPts val="0"/>
                    </a:spcAft>
                    <a:buClr>
                      <a:schemeClr val="dk1"/>
                    </a:buClr>
                    <a:buSzPts val="1100"/>
                    <a:buFont typeface="Noto Sans Symbols"/>
                    <a:buChar char="❖"/>
                  </a:pPr>
                  <a:r>
                    <a:rPr b="0" i="0" lang="en-US" sz="1100" u="none" cap="none" strike="noStrike">
                      <a:solidFill>
                        <a:schemeClr val="dk1"/>
                      </a:solidFill>
                      <a:latin typeface="Arial"/>
                      <a:ea typeface="Arial"/>
                      <a:cs typeface="Arial"/>
                      <a:sym typeface="Arial"/>
                    </a:rPr>
                    <a:t>Debt-to-GDP ratio increased from 60 to 71.1% in 2020; </a:t>
                  </a:r>
                  <a:endParaRPr/>
                </a:p>
                <a:p>
                  <a:pPr indent="-285750" lvl="1" marL="742950" marR="0" rtl="0" algn="l">
                    <a:spcBef>
                      <a:spcPts val="0"/>
                    </a:spcBef>
                    <a:spcAft>
                      <a:spcPts val="0"/>
                    </a:spcAft>
                    <a:buClr>
                      <a:schemeClr val="dk1"/>
                    </a:buClr>
                    <a:buSzPts val="1100"/>
                    <a:buFont typeface="Noto Sans Symbols"/>
                    <a:buChar char="❖"/>
                  </a:pPr>
                  <a:r>
                    <a:rPr b="0" i="0" lang="en-US" sz="1100" u="none" cap="none" strike="noStrike">
                      <a:solidFill>
                        <a:schemeClr val="dk1"/>
                      </a:solidFill>
                      <a:latin typeface="Arial"/>
                      <a:ea typeface="Arial"/>
                      <a:cs typeface="Arial"/>
                      <a:sym typeface="Arial"/>
                    </a:rPr>
                    <a:t>Debt service payments rose by 23% in 2020 </a:t>
                  </a:r>
                  <a:endParaRPr/>
                </a:p>
                <a:p>
                  <a:pPr indent="-285750" lvl="1" marL="742950" marR="0" rtl="0" algn="l">
                    <a:spcBef>
                      <a:spcPts val="0"/>
                    </a:spcBef>
                    <a:spcAft>
                      <a:spcPts val="0"/>
                    </a:spcAft>
                    <a:buClr>
                      <a:schemeClr val="dk1"/>
                    </a:buClr>
                    <a:buSzPts val="1100"/>
                    <a:buFont typeface="Noto Sans Symbols"/>
                    <a:buChar char="❖"/>
                  </a:pPr>
                  <a:r>
                    <a:rPr b="0" i="0" lang="en-US" sz="1100" u="none" cap="none" strike="noStrike">
                      <a:solidFill>
                        <a:schemeClr val="dk1"/>
                      </a:solidFill>
                      <a:latin typeface="Arial"/>
                      <a:ea typeface="Arial"/>
                      <a:cs typeface="Arial"/>
                      <a:sym typeface="Arial"/>
                    </a:rPr>
                    <a:t>High interest rates presumably due to high credit and liquidity risk premia</a:t>
                  </a:r>
                  <a:endParaRPr/>
                </a:p>
                <a:p>
                  <a:pPr indent="-285750" lvl="1" marL="742950" marR="0" rtl="0" algn="l">
                    <a:spcBef>
                      <a:spcPts val="0"/>
                    </a:spcBef>
                    <a:spcAft>
                      <a:spcPts val="0"/>
                    </a:spcAft>
                    <a:buClr>
                      <a:schemeClr val="dk1"/>
                    </a:buClr>
                    <a:buSzPts val="1100"/>
                    <a:buFont typeface="Noto Sans Symbols"/>
                    <a:buChar char="❖"/>
                  </a:pPr>
                  <a:r>
                    <a:rPr b="0" i="0" lang="en-US" sz="1100" u="none" cap="none" strike="noStrike">
                      <a:solidFill>
                        <a:schemeClr val="dk1"/>
                      </a:solidFill>
                      <a:latin typeface="Arial"/>
                      <a:ea typeface="Arial"/>
                      <a:cs typeface="Arial"/>
                      <a:sym typeface="Arial"/>
                    </a:rPr>
                    <a:t>Exchange rate and inflationary risk associated with foreign currency denominated debt</a:t>
                  </a:r>
                  <a:endParaRPr/>
                </a:p>
                <a:p>
                  <a:pPr indent="-285750" lvl="0" marL="285750" marR="0" rtl="0" algn="just">
                    <a:lnSpc>
                      <a:spcPct val="90000"/>
                    </a:lnSpc>
                    <a:spcBef>
                      <a:spcPts val="1000"/>
                    </a:spcBef>
                    <a:spcAft>
                      <a:spcPts val="0"/>
                    </a:spcAft>
                    <a:buClr>
                      <a:schemeClr val="dk1"/>
                    </a:buClr>
                    <a:buSzPts val="1200"/>
                    <a:buFont typeface="Noto Sans Symbols"/>
                    <a:buChar char="❖"/>
                  </a:pPr>
                  <a:r>
                    <a:rPr lang="en-US" sz="1200">
                      <a:solidFill>
                        <a:schemeClr val="dk1"/>
                      </a:solidFill>
                      <a:latin typeface="Arial"/>
                      <a:ea typeface="Arial"/>
                      <a:cs typeface="Arial"/>
                      <a:sym typeface="Arial"/>
                    </a:rPr>
                    <a:t>Challenges in mobilizing climate finance</a:t>
                  </a:r>
                  <a:endParaRPr/>
                </a:p>
                <a:p>
                  <a:pPr indent="-209550" lvl="0" marL="285750" marR="0" rtl="0" algn="l">
                    <a:spcBef>
                      <a:spcPts val="0"/>
                    </a:spcBef>
                    <a:spcAft>
                      <a:spcPts val="0"/>
                    </a:spcAft>
                    <a:buClr>
                      <a:schemeClr val="dk1"/>
                    </a:buClr>
                    <a:buSzPts val="1200"/>
                    <a:buFont typeface="Noto Sans Symbols"/>
                    <a:buNone/>
                  </a:pPr>
                  <a:r>
                    <a:t/>
                  </a:r>
                  <a:endParaRPr sz="1200">
                    <a:solidFill>
                      <a:schemeClr val="dk1"/>
                    </a:solidFill>
                    <a:latin typeface="Arial"/>
                    <a:ea typeface="Arial"/>
                    <a:cs typeface="Arial"/>
                    <a:sym typeface="Arial"/>
                  </a:endParaRPr>
                </a:p>
              </p:txBody>
            </p:sp>
          </p:grpSp>
        </p:grpSp>
        <p:sp>
          <p:nvSpPr>
            <p:cNvPr id="225" name="Google Shape;225;p11"/>
            <p:cNvSpPr txBox="1"/>
            <p:nvPr/>
          </p:nvSpPr>
          <p:spPr>
            <a:xfrm>
              <a:off x="4722529" y="1688928"/>
              <a:ext cx="309004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F5496"/>
                  </a:solidFill>
                  <a:latin typeface="Calibri"/>
                  <a:ea typeface="Calibri"/>
                  <a:cs typeface="Calibri"/>
                  <a:sym typeface="Calibri"/>
                </a:rPr>
                <a:t>Access to Finance</a:t>
              </a:r>
              <a:endParaRPr/>
            </a:p>
            <a:p>
              <a:pPr indent="0" lvl="0" marL="0" marR="0" rtl="0" algn="l">
                <a:spcBef>
                  <a:spcPts val="0"/>
                </a:spcBef>
                <a:spcAft>
                  <a:spcPts val="0"/>
                </a:spcAft>
                <a:buNone/>
              </a:pPr>
              <a:r>
                <a:t/>
              </a:r>
              <a:endParaRPr b="1" sz="1800">
                <a:solidFill>
                  <a:srgbClr val="2F5496"/>
                </a:solidFill>
                <a:latin typeface="Calibri"/>
                <a:ea typeface="Calibri"/>
                <a:cs typeface="Calibri"/>
                <a:sym typeface="Calibri"/>
              </a:endParaRPr>
            </a:p>
          </p:txBody>
        </p:sp>
      </p:grpSp>
      <p:grpSp>
        <p:nvGrpSpPr>
          <p:cNvPr id="226" name="Google Shape;226;p11"/>
          <p:cNvGrpSpPr/>
          <p:nvPr/>
        </p:nvGrpSpPr>
        <p:grpSpPr>
          <a:xfrm>
            <a:off x="345140" y="1394969"/>
            <a:ext cx="3516784" cy="4406623"/>
            <a:chOff x="8788947" y="1622704"/>
            <a:chExt cx="2324100" cy="1515116"/>
          </a:xfrm>
        </p:grpSpPr>
        <p:sp>
          <p:nvSpPr>
            <p:cNvPr id="227" name="Google Shape;227;p11"/>
            <p:cNvSpPr/>
            <p:nvPr/>
          </p:nvSpPr>
          <p:spPr>
            <a:xfrm>
              <a:off x="8788947" y="1622704"/>
              <a:ext cx="2324100" cy="1515116"/>
            </a:xfrm>
            <a:prstGeom prst="rect">
              <a:avLst/>
            </a:prstGeom>
            <a:solidFill>
              <a:srgbClr val="D8E2F3"/>
            </a:solidFill>
            <a:ln>
              <a:noFill/>
            </a:ln>
            <a:effectLst>
              <a:outerShdw blurRad="101600" rotWithShape="0" algn="tl" dir="2700000" dist="63500">
                <a:srgbClr val="7F7F7F">
                  <a:alpha val="40000"/>
                </a:srgbClr>
              </a:outerShdw>
            </a:effectLst>
          </p:spPr>
          <p:txBody>
            <a:bodyPr anchorCtr="0" anchor="ctr" bIns="45700" lIns="91425" spcFirstLastPara="1" rIns="91425" wrap="square" tIns="45700">
              <a:noAutofit/>
            </a:bodyPr>
            <a:lstStyle/>
            <a:p>
              <a:pPr indent="-196850" lvl="0" marL="285750" marR="0" rtl="0" algn="l">
                <a:spcBef>
                  <a:spcPts val="0"/>
                </a:spcBef>
                <a:spcAft>
                  <a:spcPts val="0"/>
                </a:spcAft>
                <a:buClr>
                  <a:schemeClr val="dk1"/>
                </a:buClr>
                <a:buSzPts val="1400"/>
                <a:buFont typeface="Noto Sans Symbols"/>
                <a:buNone/>
              </a:pPr>
              <a:r>
                <a:t/>
              </a:r>
              <a:endParaRPr b="1" sz="1400">
                <a:solidFill>
                  <a:schemeClr val="dk2"/>
                </a:solidFill>
                <a:latin typeface="Calibri"/>
                <a:ea typeface="Calibri"/>
                <a:cs typeface="Calibri"/>
                <a:sym typeface="Calibri"/>
              </a:endParaRPr>
            </a:p>
            <a:p>
              <a:pPr indent="0" lvl="0" marL="0" marR="0" rtl="0" algn="l">
                <a:spcBef>
                  <a:spcPts val="0"/>
                </a:spcBef>
                <a:spcAft>
                  <a:spcPts val="0"/>
                </a:spcAft>
                <a:buNone/>
              </a:pPr>
              <a:r>
                <a:t/>
              </a:r>
              <a:endParaRPr b="1" sz="1400">
                <a:solidFill>
                  <a:schemeClr val="dk2"/>
                </a:solidFill>
                <a:latin typeface="Calibri"/>
                <a:ea typeface="Calibri"/>
                <a:cs typeface="Calibri"/>
                <a:sym typeface="Calibri"/>
              </a:endParaRPr>
            </a:p>
            <a:p>
              <a:pPr indent="-196850" lvl="0" marL="285750" marR="0" rtl="0" algn="l">
                <a:spcBef>
                  <a:spcPts val="0"/>
                </a:spcBef>
                <a:spcAft>
                  <a:spcPts val="0"/>
                </a:spcAft>
                <a:buClr>
                  <a:schemeClr val="accent1"/>
                </a:buClr>
                <a:buSzPts val="1400"/>
                <a:buFont typeface="Noto Sans Symbols"/>
                <a:buNone/>
              </a:pPr>
              <a:r>
                <a:t/>
              </a:r>
              <a:endParaRPr b="1" sz="1400">
                <a:solidFill>
                  <a:schemeClr val="dk1"/>
                </a:solidFill>
                <a:latin typeface="Calibri"/>
                <a:ea typeface="Calibri"/>
                <a:cs typeface="Calibri"/>
                <a:sym typeface="Calibri"/>
              </a:endParaRPr>
            </a:p>
            <a:p>
              <a:pPr indent="-196850" lvl="0" marL="285750" marR="0" rtl="0" algn="l">
                <a:spcBef>
                  <a:spcPts val="0"/>
                </a:spcBef>
                <a:spcAft>
                  <a:spcPts val="0"/>
                </a:spcAft>
                <a:buClr>
                  <a:schemeClr val="accent1"/>
                </a:buClr>
                <a:buSzPts val="1400"/>
                <a:buFont typeface="Noto Sans Symbols"/>
                <a:buNone/>
              </a:pPr>
              <a:r>
                <a:t/>
              </a:r>
              <a:endParaRPr b="1" sz="1400">
                <a:solidFill>
                  <a:schemeClr val="dk1"/>
                </a:solidFill>
                <a:latin typeface="Calibri"/>
                <a:ea typeface="Calibri"/>
                <a:cs typeface="Calibri"/>
                <a:sym typeface="Calibri"/>
              </a:endParaRPr>
            </a:p>
            <a:p>
              <a:pPr indent="-196850" lvl="0" marL="285750" marR="0" rtl="0" algn="l">
                <a:spcBef>
                  <a:spcPts val="0"/>
                </a:spcBef>
                <a:spcAft>
                  <a:spcPts val="0"/>
                </a:spcAft>
                <a:buClr>
                  <a:schemeClr val="accent1"/>
                </a:buClr>
                <a:buSzPts val="1400"/>
                <a:buFont typeface="Noto Sans Symbols"/>
                <a:buNone/>
              </a:pPr>
              <a:r>
                <a:t/>
              </a:r>
              <a:endParaRPr b="1" sz="1400">
                <a:solidFill>
                  <a:schemeClr val="dk1"/>
                </a:solidFill>
                <a:latin typeface="Calibri"/>
                <a:ea typeface="Calibri"/>
                <a:cs typeface="Calibri"/>
                <a:sym typeface="Calibri"/>
              </a:endParaRPr>
            </a:p>
            <a:p>
              <a:pPr indent="-196850" lvl="0" marL="285750" marR="0" rtl="0" algn="l">
                <a:spcBef>
                  <a:spcPts val="0"/>
                </a:spcBef>
                <a:spcAft>
                  <a:spcPts val="0"/>
                </a:spcAft>
                <a:buClr>
                  <a:schemeClr val="accent1"/>
                </a:buClr>
                <a:buSzPts val="1400"/>
                <a:buFont typeface="Noto Sans Symbols"/>
                <a:buNone/>
              </a:pPr>
              <a:r>
                <a:t/>
              </a:r>
              <a:endParaRPr b="1" sz="1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Noto Sans Symbols"/>
                <a:buChar char="❖"/>
              </a:pPr>
              <a:r>
                <a:rPr lang="en-US">
                  <a:solidFill>
                    <a:schemeClr val="dk1"/>
                  </a:solidFill>
                  <a:latin typeface="Calibri"/>
                  <a:ea typeface="Calibri"/>
                  <a:cs typeface="Calibri"/>
                  <a:sym typeface="Calibri"/>
                </a:rPr>
                <a:t>Fiscal</a:t>
              </a:r>
              <a:r>
                <a:rPr lang="en-US" sz="1400">
                  <a:solidFill>
                    <a:schemeClr val="dk1"/>
                  </a:solidFill>
                  <a:latin typeface="Calibri"/>
                  <a:ea typeface="Calibri"/>
                  <a:cs typeface="Calibri"/>
                  <a:sym typeface="Calibri"/>
                </a:rPr>
                <a:t> policy faces stark choices  between fiscal consolidation and social spending. </a:t>
              </a:r>
              <a:endParaRPr/>
            </a:p>
            <a:p>
              <a:pPr indent="-196850" lvl="0" marL="285750" marR="0" rtl="0" algn="l">
                <a:spcBef>
                  <a:spcPts val="0"/>
                </a:spcBef>
                <a:spcAft>
                  <a:spcPts val="0"/>
                </a:spcAft>
                <a:buClr>
                  <a:schemeClr val="dk1"/>
                </a:buClr>
                <a:buSzPts val="1400"/>
                <a:buFont typeface="Noto Sans Symbols"/>
                <a:buNone/>
              </a:pPr>
              <a:r>
                <a:t/>
              </a:r>
              <a:endParaRPr sz="1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Challenges in enforcing Anti-corruption measures to stop fiscal leakages. </a:t>
              </a:r>
              <a:endParaRPr/>
            </a:p>
            <a:p>
              <a:pPr indent="-196850" lvl="0" marL="285750" marR="0" rtl="0" algn="l">
                <a:spcBef>
                  <a:spcPts val="0"/>
                </a:spcBef>
                <a:spcAft>
                  <a:spcPts val="0"/>
                </a:spcAft>
                <a:buClr>
                  <a:schemeClr val="dk1"/>
                </a:buClr>
                <a:buSzPts val="1400"/>
                <a:buFont typeface="Noto Sans Symbols"/>
                <a:buNone/>
              </a:pPr>
              <a:r>
                <a:t/>
              </a:r>
              <a:endParaRPr sz="1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Need to bolster PFM Systems for emergency response. </a:t>
              </a:r>
              <a:endParaRPr/>
            </a:p>
            <a:p>
              <a:pPr indent="-196850" lvl="0" marL="285750" marR="0" rtl="0" algn="l">
                <a:spcBef>
                  <a:spcPts val="0"/>
                </a:spcBef>
                <a:spcAft>
                  <a:spcPts val="0"/>
                </a:spcAft>
                <a:buClr>
                  <a:schemeClr val="dk1"/>
                </a:buClr>
                <a:buSzPts val="1400"/>
                <a:buFont typeface="Noto Sans Symbols"/>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b="1" sz="1400">
                <a:solidFill>
                  <a:schemeClr val="dk2"/>
                </a:solidFill>
                <a:latin typeface="Calibri"/>
                <a:ea typeface="Calibri"/>
                <a:cs typeface="Calibri"/>
                <a:sym typeface="Calibri"/>
              </a:endParaRPr>
            </a:p>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228" name="Google Shape;228;p11"/>
            <p:cNvGrpSpPr/>
            <p:nvPr/>
          </p:nvGrpSpPr>
          <p:grpSpPr>
            <a:xfrm>
              <a:off x="8861222" y="1686337"/>
              <a:ext cx="253663" cy="296489"/>
              <a:chOff x="3379" y="1619"/>
              <a:chExt cx="924" cy="1080"/>
            </a:xfrm>
          </p:grpSpPr>
          <p:sp>
            <p:nvSpPr>
              <p:cNvPr id="229" name="Google Shape;229;p11"/>
              <p:cNvSpPr/>
              <p:nvPr/>
            </p:nvSpPr>
            <p:spPr>
              <a:xfrm>
                <a:off x="3539" y="1959"/>
                <a:ext cx="605" cy="740"/>
              </a:xfrm>
              <a:custGeom>
                <a:rect b="b" l="l" r="r" t="t"/>
                <a:pathLst>
                  <a:path extrusionOk="0" h="311" w="254">
                    <a:moveTo>
                      <a:pt x="149" y="98"/>
                    </a:moveTo>
                    <a:cubicBezTo>
                      <a:pt x="166" y="90"/>
                      <a:pt x="179" y="72"/>
                      <a:pt x="179" y="51"/>
                    </a:cubicBezTo>
                    <a:cubicBezTo>
                      <a:pt x="179" y="23"/>
                      <a:pt x="156" y="0"/>
                      <a:pt x="127" y="0"/>
                    </a:cubicBezTo>
                    <a:cubicBezTo>
                      <a:pt x="99" y="0"/>
                      <a:pt x="76" y="23"/>
                      <a:pt x="76" y="51"/>
                    </a:cubicBezTo>
                    <a:cubicBezTo>
                      <a:pt x="76" y="72"/>
                      <a:pt x="88" y="90"/>
                      <a:pt x="105" y="98"/>
                    </a:cubicBezTo>
                    <a:cubicBezTo>
                      <a:pt x="99" y="201"/>
                      <a:pt x="36" y="276"/>
                      <a:pt x="0" y="311"/>
                    </a:cubicBezTo>
                    <a:cubicBezTo>
                      <a:pt x="59" y="311"/>
                      <a:pt x="59" y="311"/>
                      <a:pt x="59" y="311"/>
                    </a:cubicBezTo>
                    <a:cubicBezTo>
                      <a:pt x="65" y="304"/>
                      <a:pt x="71" y="296"/>
                      <a:pt x="77" y="287"/>
                    </a:cubicBezTo>
                    <a:cubicBezTo>
                      <a:pt x="89" y="272"/>
                      <a:pt x="108" y="262"/>
                      <a:pt x="127" y="262"/>
                    </a:cubicBezTo>
                    <a:cubicBezTo>
                      <a:pt x="147" y="262"/>
                      <a:pt x="165" y="272"/>
                      <a:pt x="177" y="287"/>
                    </a:cubicBezTo>
                    <a:cubicBezTo>
                      <a:pt x="183" y="296"/>
                      <a:pt x="189" y="304"/>
                      <a:pt x="195" y="311"/>
                    </a:cubicBezTo>
                    <a:cubicBezTo>
                      <a:pt x="254" y="311"/>
                      <a:pt x="254" y="311"/>
                      <a:pt x="254" y="311"/>
                    </a:cubicBezTo>
                    <a:cubicBezTo>
                      <a:pt x="218" y="276"/>
                      <a:pt x="155" y="201"/>
                      <a:pt x="149" y="98"/>
                    </a:cubicBez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0" name="Google Shape;230;p11"/>
              <p:cNvSpPr/>
              <p:nvPr/>
            </p:nvSpPr>
            <p:spPr>
              <a:xfrm>
                <a:off x="3543" y="1783"/>
                <a:ext cx="596" cy="571"/>
              </a:xfrm>
              <a:custGeom>
                <a:rect b="b" l="l" r="r" t="t"/>
                <a:pathLst>
                  <a:path extrusionOk="0" h="240" w="250">
                    <a:moveTo>
                      <a:pt x="167" y="212"/>
                    </a:moveTo>
                    <a:cubicBezTo>
                      <a:pt x="169" y="222"/>
                      <a:pt x="172" y="231"/>
                      <a:pt x="175" y="240"/>
                    </a:cubicBezTo>
                    <a:cubicBezTo>
                      <a:pt x="219" y="221"/>
                      <a:pt x="250" y="177"/>
                      <a:pt x="250" y="125"/>
                    </a:cubicBezTo>
                    <a:cubicBezTo>
                      <a:pt x="250" y="56"/>
                      <a:pt x="194" y="0"/>
                      <a:pt x="125" y="0"/>
                    </a:cubicBezTo>
                    <a:cubicBezTo>
                      <a:pt x="56" y="0"/>
                      <a:pt x="0" y="56"/>
                      <a:pt x="0" y="125"/>
                    </a:cubicBezTo>
                    <a:cubicBezTo>
                      <a:pt x="0" y="177"/>
                      <a:pt x="31" y="221"/>
                      <a:pt x="75" y="240"/>
                    </a:cubicBezTo>
                    <a:cubicBezTo>
                      <a:pt x="78" y="231"/>
                      <a:pt x="81" y="222"/>
                      <a:pt x="83" y="212"/>
                    </a:cubicBezTo>
                    <a:cubicBezTo>
                      <a:pt x="51" y="196"/>
                      <a:pt x="29" y="163"/>
                      <a:pt x="29" y="125"/>
                    </a:cubicBezTo>
                    <a:cubicBezTo>
                      <a:pt x="29" y="72"/>
                      <a:pt x="72" y="29"/>
                      <a:pt x="125" y="29"/>
                    </a:cubicBezTo>
                    <a:cubicBezTo>
                      <a:pt x="178" y="29"/>
                      <a:pt x="222" y="72"/>
                      <a:pt x="222" y="125"/>
                    </a:cubicBezTo>
                    <a:cubicBezTo>
                      <a:pt x="222" y="163"/>
                      <a:pt x="199" y="196"/>
                      <a:pt x="167" y="212"/>
                    </a:cubicBez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1" name="Google Shape;231;p11"/>
              <p:cNvSpPr/>
              <p:nvPr/>
            </p:nvSpPr>
            <p:spPr>
              <a:xfrm>
                <a:off x="3379" y="1619"/>
                <a:ext cx="924" cy="883"/>
              </a:xfrm>
              <a:custGeom>
                <a:rect b="b" l="l" r="r" t="t"/>
                <a:pathLst>
                  <a:path extrusionOk="0" h="371" w="388">
                    <a:moveTo>
                      <a:pt x="194" y="0"/>
                    </a:moveTo>
                    <a:cubicBezTo>
                      <a:pt x="87" y="0"/>
                      <a:pt x="0" y="87"/>
                      <a:pt x="0" y="194"/>
                    </a:cubicBezTo>
                    <a:cubicBezTo>
                      <a:pt x="0" y="273"/>
                      <a:pt x="48" y="341"/>
                      <a:pt x="115" y="371"/>
                    </a:cubicBezTo>
                    <a:cubicBezTo>
                      <a:pt x="122" y="360"/>
                      <a:pt x="129" y="347"/>
                      <a:pt x="135" y="333"/>
                    </a:cubicBezTo>
                    <a:cubicBezTo>
                      <a:pt x="81" y="310"/>
                      <a:pt x="43" y="257"/>
                      <a:pt x="43" y="194"/>
                    </a:cubicBezTo>
                    <a:cubicBezTo>
                      <a:pt x="43" y="111"/>
                      <a:pt x="111" y="43"/>
                      <a:pt x="194" y="43"/>
                    </a:cubicBezTo>
                    <a:cubicBezTo>
                      <a:pt x="277" y="43"/>
                      <a:pt x="345" y="111"/>
                      <a:pt x="345" y="194"/>
                    </a:cubicBezTo>
                    <a:cubicBezTo>
                      <a:pt x="345" y="257"/>
                      <a:pt x="307" y="310"/>
                      <a:pt x="253" y="333"/>
                    </a:cubicBezTo>
                    <a:cubicBezTo>
                      <a:pt x="259" y="347"/>
                      <a:pt x="266" y="360"/>
                      <a:pt x="273" y="371"/>
                    </a:cubicBezTo>
                    <a:cubicBezTo>
                      <a:pt x="341" y="341"/>
                      <a:pt x="388" y="273"/>
                      <a:pt x="388" y="194"/>
                    </a:cubicBezTo>
                    <a:cubicBezTo>
                      <a:pt x="388" y="87"/>
                      <a:pt x="301" y="0"/>
                      <a:pt x="194" y="0"/>
                    </a:cubicBez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2" name="Google Shape;232;p11"/>
              <p:cNvSpPr/>
              <p:nvPr/>
            </p:nvSpPr>
            <p:spPr>
              <a:xfrm>
                <a:off x="3543" y="1783"/>
                <a:ext cx="596" cy="571"/>
              </a:xfrm>
              <a:custGeom>
                <a:rect b="b" l="l" r="r" t="t"/>
                <a:pathLst>
                  <a:path extrusionOk="0" h="240" w="250">
                    <a:moveTo>
                      <a:pt x="167" y="212"/>
                    </a:moveTo>
                    <a:cubicBezTo>
                      <a:pt x="169" y="222"/>
                      <a:pt x="172" y="231"/>
                      <a:pt x="175" y="240"/>
                    </a:cubicBezTo>
                    <a:cubicBezTo>
                      <a:pt x="219" y="221"/>
                      <a:pt x="250" y="177"/>
                      <a:pt x="250" y="125"/>
                    </a:cubicBezTo>
                    <a:cubicBezTo>
                      <a:pt x="250" y="56"/>
                      <a:pt x="194" y="0"/>
                      <a:pt x="125" y="0"/>
                    </a:cubicBezTo>
                    <a:cubicBezTo>
                      <a:pt x="56" y="0"/>
                      <a:pt x="0" y="56"/>
                      <a:pt x="0" y="125"/>
                    </a:cubicBezTo>
                    <a:cubicBezTo>
                      <a:pt x="0" y="177"/>
                      <a:pt x="31" y="221"/>
                      <a:pt x="75" y="240"/>
                    </a:cubicBezTo>
                    <a:cubicBezTo>
                      <a:pt x="78" y="231"/>
                      <a:pt x="81" y="222"/>
                      <a:pt x="83" y="212"/>
                    </a:cubicBezTo>
                    <a:cubicBezTo>
                      <a:pt x="51" y="196"/>
                      <a:pt x="29" y="163"/>
                      <a:pt x="29" y="125"/>
                    </a:cubicBezTo>
                    <a:cubicBezTo>
                      <a:pt x="29" y="72"/>
                      <a:pt x="72" y="29"/>
                      <a:pt x="125" y="29"/>
                    </a:cubicBezTo>
                    <a:cubicBezTo>
                      <a:pt x="178" y="29"/>
                      <a:pt x="222" y="72"/>
                      <a:pt x="222" y="125"/>
                    </a:cubicBezTo>
                    <a:cubicBezTo>
                      <a:pt x="222" y="163"/>
                      <a:pt x="199" y="196"/>
                      <a:pt x="167" y="212"/>
                    </a:cubicBez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3" name="Google Shape;233;p11"/>
              <p:cNvSpPr/>
              <p:nvPr/>
            </p:nvSpPr>
            <p:spPr>
              <a:xfrm>
                <a:off x="3379" y="1619"/>
                <a:ext cx="924" cy="883"/>
              </a:xfrm>
              <a:custGeom>
                <a:rect b="b" l="l" r="r" t="t"/>
                <a:pathLst>
                  <a:path extrusionOk="0" h="371" w="388">
                    <a:moveTo>
                      <a:pt x="194" y="0"/>
                    </a:moveTo>
                    <a:cubicBezTo>
                      <a:pt x="87" y="0"/>
                      <a:pt x="0" y="87"/>
                      <a:pt x="0" y="194"/>
                    </a:cubicBezTo>
                    <a:cubicBezTo>
                      <a:pt x="0" y="273"/>
                      <a:pt x="48" y="341"/>
                      <a:pt x="115" y="371"/>
                    </a:cubicBezTo>
                    <a:cubicBezTo>
                      <a:pt x="122" y="360"/>
                      <a:pt x="129" y="347"/>
                      <a:pt x="135" y="333"/>
                    </a:cubicBezTo>
                    <a:cubicBezTo>
                      <a:pt x="81" y="310"/>
                      <a:pt x="43" y="257"/>
                      <a:pt x="43" y="194"/>
                    </a:cubicBezTo>
                    <a:cubicBezTo>
                      <a:pt x="43" y="111"/>
                      <a:pt x="111" y="43"/>
                      <a:pt x="194" y="43"/>
                    </a:cubicBezTo>
                    <a:cubicBezTo>
                      <a:pt x="277" y="43"/>
                      <a:pt x="345" y="111"/>
                      <a:pt x="345" y="194"/>
                    </a:cubicBezTo>
                    <a:cubicBezTo>
                      <a:pt x="345" y="257"/>
                      <a:pt x="307" y="310"/>
                      <a:pt x="253" y="333"/>
                    </a:cubicBezTo>
                    <a:cubicBezTo>
                      <a:pt x="259" y="347"/>
                      <a:pt x="266" y="360"/>
                      <a:pt x="273" y="371"/>
                    </a:cubicBezTo>
                    <a:cubicBezTo>
                      <a:pt x="341" y="341"/>
                      <a:pt x="388" y="273"/>
                      <a:pt x="388" y="194"/>
                    </a:cubicBezTo>
                    <a:cubicBezTo>
                      <a:pt x="388" y="87"/>
                      <a:pt x="301" y="0"/>
                      <a:pt x="194" y="0"/>
                    </a:cubicBez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34" name="Google Shape;234;p11"/>
            <p:cNvSpPr txBox="1"/>
            <p:nvPr/>
          </p:nvSpPr>
          <p:spPr>
            <a:xfrm>
              <a:off x="9405906" y="1622704"/>
              <a:ext cx="120245" cy="11640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grpSp>
      <p:sp>
        <p:nvSpPr>
          <p:cNvPr id="235" name="Google Shape;235;p11"/>
          <p:cNvSpPr txBox="1"/>
          <p:nvPr/>
        </p:nvSpPr>
        <p:spPr>
          <a:xfrm>
            <a:off x="928940" y="1555207"/>
            <a:ext cx="3090046"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F5496"/>
                </a:solidFill>
                <a:latin typeface="Calibri"/>
                <a:ea typeface="Calibri"/>
                <a:cs typeface="Calibri"/>
                <a:sym typeface="Calibri"/>
              </a:rPr>
              <a:t>Macroeconomic Policy and Governance</a:t>
            </a:r>
            <a:endParaRPr/>
          </a:p>
          <a:p>
            <a:pPr indent="0" lvl="0" marL="0" marR="0" rtl="0" algn="l">
              <a:spcBef>
                <a:spcPts val="0"/>
              </a:spcBef>
              <a:spcAft>
                <a:spcPts val="0"/>
              </a:spcAft>
              <a:buNone/>
            </a:pPr>
            <a:r>
              <a:t/>
            </a:r>
            <a:endParaRPr b="1" sz="1800">
              <a:solidFill>
                <a:srgbClr val="2F5496"/>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2"/>
          <p:cNvSpPr/>
          <p:nvPr/>
        </p:nvSpPr>
        <p:spPr>
          <a:xfrm>
            <a:off x="291275" y="1355084"/>
            <a:ext cx="3025281" cy="4528899"/>
          </a:xfrm>
          <a:prstGeom prst="roundRect">
            <a:avLst>
              <a:gd fmla="val 8410" name="adj"/>
            </a:avLst>
          </a:prstGeom>
          <a:solidFill>
            <a:schemeClr val="lt2"/>
          </a:solid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Africa requires high levels of financing for its structural transformation &amp; achieve 2030 Agenda for Sustainable Development.</a:t>
            </a:r>
            <a:endParaRPr/>
          </a:p>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Priced at </a:t>
            </a:r>
            <a:r>
              <a:rPr b="1" lang="en-US" sz="2000">
                <a:solidFill>
                  <a:srgbClr val="2F5496"/>
                </a:solidFill>
                <a:latin typeface="Arial"/>
                <a:ea typeface="Arial"/>
                <a:cs typeface="Arial"/>
                <a:sym typeface="Arial"/>
              </a:rPr>
              <a:t>$200 bn </a:t>
            </a:r>
            <a:r>
              <a:rPr lang="en-US" sz="2000">
                <a:solidFill>
                  <a:schemeClr val="dk1"/>
                </a:solidFill>
                <a:latin typeface="Arial"/>
                <a:ea typeface="Arial"/>
                <a:cs typeface="Arial"/>
                <a:sym typeface="Arial"/>
              </a:rPr>
              <a:t>per annum (prior to COVID-19 pandemic). </a:t>
            </a:r>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242" name="Google Shape;242;p12"/>
          <p:cNvSpPr/>
          <p:nvPr/>
        </p:nvSpPr>
        <p:spPr>
          <a:xfrm>
            <a:off x="0" y="274715"/>
            <a:ext cx="9931400" cy="507586"/>
          </a:xfrm>
          <a:prstGeom prst="roundRect">
            <a:avLst>
              <a:gd fmla="val 16667" name="adj"/>
            </a:avLst>
          </a:prstGeom>
          <a:solidFill>
            <a:srgbClr val="1F3864"/>
          </a:solid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lang="en-US" sz="2400">
                <a:solidFill>
                  <a:schemeClr val="lt1"/>
                </a:solidFill>
                <a:latin typeface="Arial"/>
                <a:ea typeface="Arial"/>
                <a:cs typeface="Arial"/>
                <a:sym typeface="Arial"/>
              </a:rPr>
              <a:t>Overall, these developments have increased Africa’s financing gap</a:t>
            </a:r>
            <a:endParaRPr sz="2400">
              <a:solidFill>
                <a:schemeClr val="lt1"/>
              </a:solidFill>
              <a:latin typeface="Arial"/>
              <a:ea typeface="Arial"/>
              <a:cs typeface="Arial"/>
              <a:sym typeface="Arial"/>
            </a:endParaRPr>
          </a:p>
        </p:txBody>
      </p:sp>
      <p:grpSp>
        <p:nvGrpSpPr>
          <p:cNvPr id="243" name="Google Shape;243;p12"/>
          <p:cNvGrpSpPr/>
          <p:nvPr/>
        </p:nvGrpSpPr>
        <p:grpSpPr>
          <a:xfrm>
            <a:off x="4160888" y="2710446"/>
            <a:ext cx="3021688" cy="2953911"/>
            <a:chOff x="759940" y="213484"/>
            <a:chExt cx="3021688" cy="2953911"/>
          </a:xfrm>
        </p:grpSpPr>
        <p:sp>
          <p:nvSpPr>
            <p:cNvPr id="244" name="Google Shape;244;p12"/>
            <p:cNvSpPr/>
            <p:nvPr/>
          </p:nvSpPr>
          <p:spPr>
            <a:xfrm>
              <a:off x="870975" y="213484"/>
              <a:ext cx="2910653" cy="2898839"/>
            </a:xfrm>
            <a:prstGeom prst="pie">
              <a:avLst>
                <a:gd fmla="val 16200000" name="adj1"/>
                <a:gd fmla="val 1800000" name="adj2"/>
              </a:avLst>
            </a:prstGeom>
            <a:solidFill>
              <a:schemeClr val="lt2"/>
            </a:solidFill>
            <a:ln cap="flat" cmpd="sng" w="12700">
              <a:solidFill>
                <a:srgbClr val="D66E2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2"/>
            <p:cNvSpPr txBox="1"/>
            <p:nvPr/>
          </p:nvSpPr>
          <p:spPr>
            <a:xfrm>
              <a:off x="2453469" y="748389"/>
              <a:ext cx="987543" cy="966279"/>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chemeClr val="lt1"/>
                </a:buClr>
                <a:buSzPts val="1400"/>
                <a:buFont typeface="Arial"/>
                <a:buNone/>
              </a:pPr>
              <a:r>
                <a:rPr lang="en-US" sz="1400">
                  <a:solidFill>
                    <a:srgbClr val="002060"/>
                  </a:solidFill>
                  <a:latin typeface="Arial"/>
                  <a:ea typeface="Arial"/>
                  <a:cs typeface="Arial"/>
                  <a:sym typeface="Arial"/>
                </a:rPr>
                <a:t>Annual SDG-financing gap to    </a:t>
              </a:r>
              <a:r>
                <a:rPr b="1" lang="en-US" sz="1400">
                  <a:solidFill>
                    <a:srgbClr val="002060"/>
                  </a:solidFill>
                  <a:latin typeface="Arial"/>
                  <a:ea typeface="Arial"/>
                  <a:cs typeface="Arial"/>
                  <a:sym typeface="Arial"/>
                </a:rPr>
                <a:t>$1.7 trillion</a:t>
              </a:r>
              <a:endParaRPr b="1" sz="1400">
                <a:solidFill>
                  <a:srgbClr val="002060"/>
                </a:solidFill>
                <a:latin typeface="Arial"/>
                <a:ea typeface="Arial"/>
                <a:cs typeface="Arial"/>
                <a:sym typeface="Arial"/>
              </a:endParaRPr>
            </a:p>
          </p:txBody>
        </p:sp>
        <p:sp>
          <p:nvSpPr>
            <p:cNvPr id="246" name="Google Shape;246;p12"/>
            <p:cNvSpPr/>
            <p:nvPr/>
          </p:nvSpPr>
          <p:spPr>
            <a:xfrm>
              <a:off x="759940" y="327456"/>
              <a:ext cx="2839939" cy="2839939"/>
            </a:xfrm>
            <a:prstGeom prst="pie">
              <a:avLst>
                <a:gd fmla="val 1800000" name="adj1"/>
                <a:gd fmla="val 9000000" name="adj2"/>
              </a:avLst>
            </a:prstGeom>
            <a:solidFill>
              <a:schemeClr val="lt1"/>
            </a:solidFill>
            <a:ln cap="flat" cmpd="sng" w="12700">
              <a:solidFill>
                <a:srgbClr val="D66E2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2"/>
            <p:cNvSpPr txBox="1"/>
            <p:nvPr/>
          </p:nvSpPr>
          <p:spPr>
            <a:xfrm>
              <a:off x="1537542" y="2119322"/>
              <a:ext cx="1284734" cy="879028"/>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chemeClr val="lt1"/>
                </a:buClr>
                <a:buSzPts val="1400"/>
                <a:buFont typeface="Arial"/>
                <a:buNone/>
              </a:pPr>
              <a:r>
                <a:rPr lang="en-US" sz="1400">
                  <a:solidFill>
                    <a:schemeClr val="dk1"/>
                  </a:solidFill>
                  <a:latin typeface="Arial"/>
                  <a:ea typeface="Arial"/>
                  <a:cs typeface="Arial"/>
                  <a:sym typeface="Arial"/>
                </a:rPr>
                <a:t>Anticipated shortfall in external inflows </a:t>
              </a:r>
              <a:r>
                <a:rPr b="1" lang="en-US" sz="1400">
                  <a:solidFill>
                    <a:schemeClr val="dk1"/>
                  </a:solidFill>
                  <a:latin typeface="Arial"/>
                  <a:ea typeface="Arial"/>
                  <a:cs typeface="Arial"/>
                  <a:sym typeface="Arial"/>
                </a:rPr>
                <a:t>($700 bn)</a:t>
              </a:r>
              <a:endParaRPr b="1" sz="1400">
                <a:solidFill>
                  <a:schemeClr val="dk1"/>
                </a:solidFill>
                <a:latin typeface="Arial"/>
                <a:ea typeface="Arial"/>
                <a:cs typeface="Arial"/>
                <a:sym typeface="Arial"/>
              </a:endParaRPr>
            </a:p>
          </p:txBody>
        </p:sp>
        <p:sp>
          <p:nvSpPr>
            <p:cNvPr id="248" name="Google Shape;248;p12"/>
            <p:cNvSpPr/>
            <p:nvPr/>
          </p:nvSpPr>
          <p:spPr>
            <a:xfrm>
              <a:off x="759940" y="327456"/>
              <a:ext cx="2839939" cy="2839939"/>
            </a:xfrm>
            <a:prstGeom prst="pie">
              <a:avLst>
                <a:gd fmla="val 9000000" name="adj1"/>
                <a:gd fmla="val 16200000" name="adj2"/>
              </a:avLst>
            </a:prstGeom>
            <a:solidFill>
              <a:schemeClr val="lt1"/>
            </a:solidFill>
            <a:ln cap="flat" cmpd="sng" w="12700">
              <a:solidFill>
                <a:srgbClr val="D66E2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2"/>
            <p:cNvSpPr txBox="1"/>
            <p:nvPr/>
          </p:nvSpPr>
          <p:spPr>
            <a:xfrm>
              <a:off x="1064219" y="885301"/>
              <a:ext cx="963550" cy="946646"/>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chemeClr val="lt1"/>
                </a:buClr>
                <a:buSzPts val="1400"/>
                <a:buFont typeface="Arial"/>
                <a:buNone/>
              </a:pPr>
              <a:r>
                <a:rPr lang="en-US" sz="1400">
                  <a:solidFill>
                    <a:srgbClr val="002060"/>
                  </a:solidFill>
                  <a:latin typeface="Arial"/>
                  <a:ea typeface="Arial"/>
                  <a:cs typeface="Arial"/>
                  <a:sym typeface="Arial"/>
                </a:rPr>
                <a:t>Pandemic related expenditures </a:t>
              </a:r>
              <a:r>
                <a:rPr b="1" lang="en-US" sz="1400">
                  <a:solidFill>
                    <a:srgbClr val="002060"/>
                  </a:solidFill>
                  <a:latin typeface="Arial"/>
                  <a:ea typeface="Arial"/>
                  <a:cs typeface="Arial"/>
                  <a:sym typeface="Arial"/>
                </a:rPr>
                <a:t>($1 trillion)</a:t>
              </a:r>
              <a:endParaRPr b="1" sz="1400">
                <a:solidFill>
                  <a:srgbClr val="002060"/>
                </a:solidFill>
                <a:latin typeface="Arial"/>
                <a:ea typeface="Arial"/>
                <a:cs typeface="Arial"/>
                <a:sym typeface="Arial"/>
              </a:endParaRPr>
            </a:p>
          </p:txBody>
        </p:sp>
      </p:grpSp>
      <p:sp>
        <p:nvSpPr>
          <p:cNvPr id="250" name="Google Shape;250;p12"/>
          <p:cNvSpPr txBox="1"/>
          <p:nvPr/>
        </p:nvSpPr>
        <p:spPr>
          <a:xfrm>
            <a:off x="4090583" y="1355084"/>
            <a:ext cx="3162300" cy="1015663"/>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lt1"/>
                </a:solidFill>
                <a:latin typeface="Arial"/>
                <a:ea typeface="Arial"/>
                <a:cs typeface="Arial"/>
                <a:sym typeface="Arial"/>
              </a:rPr>
              <a:t>For developing countries</a:t>
            </a:r>
            <a:endParaRPr/>
          </a:p>
          <a:p>
            <a:pPr indent="0" lvl="0" marL="0" marR="0" rtl="0" algn="l">
              <a:spcBef>
                <a:spcPts val="0"/>
              </a:spcBef>
              <a:spcAft>
                <a:spcPts val="0"/>
              </a:spcAft>
              <a:buNone/>
            </a:pPr>
            <a:r>
              <a:t/>
            </a:r>
            <a:endParaRPr b="1" sz="2000">
              <a:solidFill>
                <a:schemeClr val="lt1"/>
              </a:solidFill>
              <a:latin typeface="Arial"/>
              <a:ea typeface="Arial"/>
              <a:cs typeface="Arial"/>
              <a:sym typeface="Arial"/>
            </a:endParaRPr>
          </a:p>
        </p:txBody>
      </p:sp>
      <p:pic>
        <p:nvPicPr>
          <p:cNvPr descr="Earth Globe - Asia with solid fill" id="251" name="Google Shape;251;p12"/>
          <p:cNvPicPr preferRelativeResize="0"/>
          <p:nvPr/>
        </p:nvPicPr>
        <p:blipFill rotWithShape="1">
          <a:blip r:embed="rId3">
            <a:alphaModFix/>
          </a:blip>
          <a:srcRect b="0" l="0" r="0" t="0"/>
          <a:stretch/>
        </p:blipFill>
        <p:spPr>
          <a:xfrm>
            <a:off x="6096000" y="1405716"/>
            <a:ext cx="914400" cy="914400"/>
          </a:xfrm>
          <a:prstGeom prst="rect">
            <a:avLst/>
          </a:prstGeom>
          <a:noFill/>
          <a:ln>
            <a:noFill/>
          </a:ln>
        </p:spPr>
      </p:pic>
      <p:sp>
        <p:nvSpPr>
          <p:cNvPr id="252" name="Google Shape;252;p12"/>
          <p:cNvSpPr txBox="1"/>
          <p:nvPr/>
        </p:nvSpPr>
        <p:spPr>
          <a:xfrm>
            <a:off x="8234767" y="1359249"/>
            <a:ext cx="3162300" cy="1015663"/>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lt1"/>
                </a:solidFill>
                <a:latin typeface="Arial"/>
                <a:ea typeface="Arial"/>
                <a:cs typeface="Arial"/>
                <a:sym typeface="Arial"/>
              </a:rPr>
              <a:t>For Africa</a:t>
            </a:r>
            <a:endParaRPr/>
          </a:p>
          <a:p>
            <a:pPr indent="0" lvl="0" marL="0" marR="0" rtl="0" algn="l">
              <a:spcBef>
                <a:spcPts val="0"/>
              </a:spcBef>
              <a:spcAft>
                <a:spcPts val="0"/>
              </a:spcAft>
              <a:buNone/>
            </a:pPr>
            <a:r>
              <a:t/>
            </a:r>
            <a:endParaRPr b="1" sz="2000">
              <a:solidFill>
                <a:schemeClr val="lt1"/>
              </a:solidFill>
              <a:latin typeface="Arial"/>
              <a:ea typeface="Arial"/>
              <a:cs typeface="Arial"/>
              <a:sym typeface="Arial"/>
            </a:endParaRPr>
          </a:p>
          <a:p>
            <a:pPr indent="0" lvl="0" marL="0" marR="0" rtl="0" algn="l">
              <a:spcBef>
                <a:spcPts val="0"/>
              </a:spcBef>
              <a:spcAft>
                <a:spcPts val="0"/>
              </a:spcAft>
              <a:buNone/>
            </a:pPr>
            <a:r>
              <a:t/>
            </a:r>
            <a:endParaRPr b="1" sz="2000">
              <a:solidFill>
                <a:schemeClr val="lt1"/>
              </a:solidFill>
              <a:latin typeface="Arial"/>
              <a:ea typeface="Arial"/>
              <a:cs typeface="Arial"/>
              <a:sym typeface="Arial"/>
            </a:endParaRPr>
          </a:p>
        </p:txBody>
      </p:sp>
      <p:pic>
        <p:nvPicPr>
          <p:cNvPr descr="Africa with solid fill" id="253" name="Google Shape;253;p12"/>
          <p:cNvPicPr preferRelativeResize="0"/>
          <p:nvPr/>
        </p:nvPicPr>
        <p:blipFill rotWithShape="1">
          <a:blip r:embed="rId4">
            <a:alphaModFix/>
          </a:blip>
          <a:srcRect b="0" l="0" r="0" t="0"/>
          <a:stretch/>
        </p:blipFill>
        <p:spPr>
          <a:xfrm>
            <a:off x="10387417" y="1422063"/>
            <a:ext cx="914400" cy="914400"/>
          </a:xfrm>
          <a:prstGeom prst="rect">
            <a:avLst/>
          </a:prstGeom>
          <a:noFill/>
          <a:ln>
            <a:noFill/>
          </a:ln>
        </p:spPr>
      </p:pic>
      <p:pic>
        <p:nvPicPr>
          <p:cNvPr id="254" name="Google Shape;254;p12"/>
          <p:cNvPicPr preferRelativeResize="0"/>
          <p:nvPr/>
        </p:nvPicPr>
        <p:blipFill>
          <a:blip r:embed="rId5">
            <a:alphaModFix/>
          </a:blip>
          <a:stretch>
            <a:fillRect/>
          </a:stretch>
        </p:blipFill>
        <p:spPr>
          <a:xfrm>
            <a:off x="7334976" y="2527312"/>
            <a:ext cx="4704624" cy="367290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graphicFrame>
        <p:nvGraphicFramePr>
          <p:cNvPr id="260" name="Google Shape;260;p13"/>
          <p:cNvGraphicFramePr/>
          <p:nvPr/>
        </p:nvGraphicFramePr>
        <p:xfrm>
          <a:off x="267970" y="1231391"/>
          <a:ext cx="3000000" cy="3000000"/>
        </p:xfrm>
        <a:graphic>
          <a:graphicData uri="http://schemas.openxmlformats.org/drawingml/2006/table">
            <a:tbl>
              <a:tblPr bandRow="1" firstRow="1">
                <a:noFill/>
                <a:tableStyleId>{6D5F1D7E-85C6-4288-B355-DD1E58F68E21}</a:tableStyleId>
              </a:tblPr>
              <a:tblGrid>
                <a:gridCol w="2511425"/>
                <a:gridCol w="8778875"/>
              </a:tblGrid>
              <a:tr h="1743075">
                <a:tc>
                  <a:txBody>
                    <a:bodyPr/>
                    <a:lstStyle/>
                    <a:p>
                      <a:pPr indent="0" lvl="0" marL="0" marR="0" rtl="0" algn="l">
                        <a:spcBef>
                          <a:spcPts val="0"/>
                        </a:spcBef>
                        <a:spcAft>
                          <a:spcPts val="0"/>
                        </a:spcAft>
                        <a:buNone/>
                      </a:pPr>
                      <a:r>
                        <a:rPr b="1" lang="en-US" sz="1800" u="none" cap="none" strike="noStrike">
                          <a:solidFill>
                            <a:schemeClr val="lt1"/>
                          </a:solidFill>
                          <a:latin typeface="Arial"/>
                          <a:ea typeface="Arial"/>
                          <a:cs typeface="Arial"/>
                          <a:sym typeface="Arial"/>
                        </a:rPr>
                        <a:t>Debt service relief and restructuring</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2F5496"/>
                    </a:solidFill>
                  </a:tcPr>
                </a:tc>
                <a:tc>
                  <a:txBody>
                    <a:bodyPr/>
                    <a:lstStyle/>
                    <a:p>
                      <a:pPr indent="-228600" lvl="0" marL="342900" marR="0" rtl="0" algn="l">
                        <a:lnSpc>
                          <a:spcPct val="107000"/>
                        </a:lnSpc>
                        <a:spcBef>
                          <a:spcPts val="0"/>
                        </a:spcBef>
                        <a:spcAft>
                          <a:spcPts val="0"/>
                        </a:spcAft>
                        <a:buClr>
                          <a:schemeClr val="dk1"/>
                        </a:buClr>
                        <a:buSzPts val="1800"/>
                        <a:buFont typeface="Noto Sans Symbols"/>
                        <a:buNone/>
                      </a:pPr>
                      <a:r>
                        <a:t/>
                      </a:r>
                      <a:endParaRPr sz="1800">
                        <a:solidFill>
                          <a:schemeClr val="dk1"/>
                        </a:solidFill>
                        <a:latin typeface="Arial"/>
                        <a:ea typeface="Arial"/>
                        <a:cs typeface="Arial"/>
                        <a:sym typeface="Arial"/>
                      </a:endParaRPr>
                    </a:p>
                    <a:p>
                      <a:pPr indent="-228600" lvl="0" marL="342900" marR="0" rtl="0" algn="l">
                        <a:lnSpc>
                          <a:spcPct val="107000"/>
                        </a:lnSpc>
                        <a:spcBef>
                          <a:spcPts val="0"/>
                        </a:spcBef>
                        <a:spcAft>
                          <a:spcPts val="0"/>
                        </a:spcAft>
                        <a:buClr>
                          <a:schemeClr val="dk1"/>
                        </a:buClr>
                        <a:buSzPts val="1800"/>
                        <a:buFont typeface="Noto Sans Symbols"/>
                        <a:buNone/>
                      </a:pPr>
                      <a:r>
                        <a:t/>
                      </a:r>
                      <a:endParaRPr sz="1800">
                        <a:solidFill>
                          <a:schemeClr val="dk1"/>
                        </a:solidFill>
                        <a:latin typeface="Arial"/>
                        <a:ea typeface="Arial"/>
                        <a:cs typeface="Arial"/>
                        <a:sym typeface="Arial"/>
                      </a:endParaRPr>
                    </a:p>
                    <a:p>
                      <a:pPr indent="-254000" lvl="0" marL="342900" marR="0" rtl="0" algn="l">
                        <a:lnSpc>
                          <a:spcPct val="107000"/>
                        </a:lnSpc>
                        <a:spcBef>
                          <a:spcPts val="0"/>
                        </a:spcBef>
                        <a:spcAft>
                          <a:spcPts val="0"/>
                        </a:spcAft>
                        <a:buClr>
                          <a:schemeClr val="dk1"/>
                        </a:buClr>
                        <a:buSzPts val="1400"/>
                        <a:buFont typeface="Noto Sans Symbols"/>
                        <a:buNone/>
                      </a:pPr>
                      <a:r>
                        <a:t/>
                      </a:r>
                      <a:endParaRPr b="0" i="0" sz="14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t/>
                      </a:r>
                      <a:endParaRPr sz="1800">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r>
              <a:tr h="1743075">
                <a:tc>
                  <a:txBody>
                    <a:bodyPr/>
                    <a:lstStyle/>
                    <a:p>
                      <a:pPr indent="0" lvl="0" marL="0" marR="0" rtl="0" algn="l">
                        <a:spcBef>
                          <a:spcPts val="0"/>
                        </a:spcBef>
                        <a:spcAft>
                          <a:spcPts val="0"/>
                        </a:spcAft>
                        <a:buNone/>
                      </a:pPr>
                      <a:r>
                        <a:rPr b="1" lang="en-US" sz="1800">
                          <a:solidFill>
                            <a:schemeClr val="lt1"/>
                          </a:solidFill>
                          <a:latin typeface="Arial"/>
                          <a:ea typeface="Arial"/>
                          <a:cs typeface="Arial"/>
                          <a:sym typeface="Arial"/>
                        </a:rPr>
                        <a:t>Emergency Financing</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2F5496"/>
                    </a:solidFill>
                  </a:tcPr>
                </a:tc>
                <a:tc>
                  <a:txBody>
                    <a:bodyPr/>
                    <a:lstStyle/>
                    <a:p>
                      <a:pPr indent="0" lvl="0" marL="0" marR="0" rtl="0" algn="l">
                        <a:spcBef>
                          <a:spcPts val="0"/>
                        </a:spcBef>
                        <a:spcAft>
                          <a:spcPts val="0"/>
                        </a:spcAft>
                        <a:buNone/>
                      </a:pPr>
                      <a:r>
                        <a:t/>
                      </a:r>
                      <a:endParaRPr sz="1800">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r>
              <a:tr h="1743075">
                <a:tc>
                  <a:txBody>
                    <a:bodyPr/>
                    <a:lstStyle/>
                    <a:p>
                      <a:pPr indent="0" lvl="0" marL="0" marR="0" rtl="0" algn="l">
                        <a:lnSpc>
                          <a:spcPct val="100000"/>
                        </a:lnSpc>
                        <a:spcBef>
                          <a:spcPts val="0"/>
                        </a:spcBef>
                        <a:spcAft>
                          <a:spcPts val="0"/>
                        </a:spcAft>
                        <a:buClr>
                          <a:schemeClr val="dk1"/>
                        </a:buClr>
                        <a:buSzPts val="1800"/>
                        <a:buFont typeface="Calibri"/>
                        <a:buNone/>
                      </a:pPr>
                      <a:r>
                        <a:t/>
                      </a:r>
                      <a:endParaRPr b="1" sz="1800">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800"/>
                        <a:buFont typeface="Arial"/>
                        <a:buNone/>
                      </a:pPr>
                      <a:r>
                        <a:rPr b="1" lang="en-US" sz="1800">
                          <a:solidFill>
                            <a:schemeClr val="lt1"/>
                          </a:solidFill>
                          <a:latin typeface="Arial"/>
                          <a:ea typeface="Arial"/>
                          <a:cs typeface="Arial"/>
                          <a:sym typeface="Arial"/>
                        </a:rPr>
                        <a:t>Advocate for Increased access to SDRs</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2F5496"/>
                    </a:solidFill>
                  </a:tcPr>
                </a:tc>
                <a:tc>
                  <a:txBody>
                    <a:bodyPr/>
                    <a:lstStyle/>
                    <a:p>
                      <a:pPr indent="0" lvl="0" marL="0" marR="0" rtl="0" algn="l">
                        <a:spcBef>
                          <a:spcPts val="0"/>
                        </a:spcBef>
                        <a:spcAft>
                          <a:spcPts val="0"/>
                        </a:spcAft>
                        <a:buNone/>
                      </a:pPr>
                      <a:r>
                        <a:t/>
                      </a:r>
                      <a:endParaRPr sz="1800">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r>
            </a:tbl>
          </a:graphicData>
        </a:graphic>
      </p:graphicFrame>
      <p:sp>
        <p:nvSpPr>
          <p:cNvPr id="261" name="Google Shape;261;p13"/>
          <p:cNvSpPr/>
          <p:nvPr/>
        </p:nvSpPr>
        <p:spPr>
          <a:xfrm>
            <a:off x="0" y="260636"/>
            <a:ext cx="9572625" cy="510778"/>
          </a:xfrm>
          <a:prstGeom prst="roundRect">
            <a:avLst>
              <a:gd fmla="val 16667" name="adj"/>
            </a:avLst>
          </a:prstGeom>
          <a:solidFill>
            <a:srgbClr val="1F3864"/>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u="none" cap="none" strike="noStrike">
                <a:solidFill>
                  <a:schemeClr val="lt1"/>
                </a:solidFill>
                <a:latin typeface="Arial"/>
                <a:ea typeface="Arial"/>
                <a:cs typeface="Arial"/>
                <a:sym typeface="Arial"/>
              </a:rPr>
              <a:t>Responding to the crises in the short term </a:t>
            </a:r>
            <a:endParaRPr sz="2400">
              <a:solidFill>
                <a:schemeClr val="lt1"/>
              </a:solidFill>
              <a:latin typeface="Arial"/>
              <a:ea typeface="Arial"/>
              <a:cs typeface="Arial"/>
              <a:sym typeface="Arial"/>
            </a:endParaRPr>
          </a:p>
        </p:txBody>
      </p:sp>
      <p:sp>
        <p:nvSpPr>
          <p:cNvPr id="262" name="Google Shape;262;p13"/>
          <p:cNvSpPr txBox="1"/>
          <p:nvPr/>
        </p:nvSpPr>
        <p:spPr>
          <a:xfrm>
            <a:off x="2839021" y="1240404"/>
            <a:ext cx="1971675" cy="1390509"/>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7000"/>
              </a:lnSpc>
              <a:spcBef>
                <a:spcPts val="0"/>
              </a:spcBef>
              <a:spcAft>
                <a:spcPts val="0"/>
              </a:spcAft>
              <a:buClr>
                <a:schemeClr val="accent1"/>
              </a:buClr>
              <a:buSzPts val="1600"/>
              <a:buFont typeface="Noto Sans Symbols"/>
              <a:buChar char="❖"/>
            </a:pPr>
            <a:r>
              <a:rPr lang="en-US" sz="1600">
                <a:solidFill>
                  <a:schemeClr val="dk1"/>
                </a:solidFill>
                <a:latin typeface="Arial"/>
                <a:ea typeface="Arial"/>
                <a:cs typeface="Arial"/>
                <a:sym typeface="Arial"/>
              </a:rPr>
              <a:t>Debt service relief to the poorest and most vulnerable countries</a:t>
            </a:r>
            <a:endParaRPr/>
          </a:p>
        </p:txBody>
      </p:sp>
      <p:sp>
        <p:nvSpPr>
          <p:cNvPr id="263" name="Google Shape;263;p13"/>
          <p:cNvSpPr txBox="1"/>
          <p:nvPr/>
        </p:nvSpPr>
        <p:spPr>
          <a:xfrm>
            <a:off x="4834994" y="1242294"/>
            <a:ext cx="2322809" cy="1390509"/>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7000"/>
              </a:lnSpc>
              <a:spcBef>
                <a:spcPts val="0"/>
              </a:spcBef>
              <a:spcAft>
                <a:spcPts val="0"/>
              </a:spcAft>
              <a:buClr>
                <a:schemeClr val="accent1"/>
              </a:buClr>
              <a:buSzPts val="1600"/>
              <a:buFont typeface="Noto Sans Symbols"/>
              <a:buChar char="❖"/>
            </a:pPr>
            <a:r>
              <a:rPr lang="en-US" sz="1600">
                <a:solidFill>
                  <a:schemeClr val="dk1"/>
                </a:solidFill>
                <a:latin typeface="Arial"/>
                <a:ea typeface="Arial"/>
                <a:cs typeface="Arial"/>
                <a:sym typeface="Arial"/>
              </a:rPr>
              <a:t>Make the G20 Common Framework for debt restructuring quickly operational</a:t>
            </a:r>
            <a:endParaRPr/>
          </a:p>
        </p:txBody>
      </p:sp>
      <p:sp>
        <p:nvSpPr>
          <p:cNvPr id="264" name="Google Shape;264;p13"/>
          <p:cNvSpPr txBox="1"/>
          <p:nvPr/>
        </p:nvSpPr>
        <p:spPr>
          <a:xfrm>
            <a:off x="7018335" y="1213246"/>
            <a:ext cx="2322809" cy="1947969"/>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7000"/>
              </a:lnSpc>
              <a:spcBef>
                <a:spcPts val="0"/>
              </a:spcBef>
              <a:spcAft>
                <a:spcPts val="0"/>
              </a:spcAft>
              <a:buClr>
                <a:schemeClr val="accent1"/>
              </a:buClr>
              <a:buSzPts val="1600"/>
              <a:buFont typeface="Noto Sans Symbols"/>
              <a:buChar char="❖"/>
            </a:pPr>
            <a:r>
              <a:rPr lang="en-US" sz="1600">
                <a:solidFill>
                  <a:schemeClr val="dk1"/>
                </a:solidFill>
                <a:latin typeface="Arial"/>
                <a:ea typeface="Arial"/>
                <a:cs typeface="Arial"/>
                <a:sym typeface="Arial"/>
              </a:rPr>
              <a:t>Extend the DSSI for 2 more years and reschedule the deferred interest payments for over five years</a:t>
            </a:r>
            <a:endParaRPr/>
          </a:p>
          <a:p>
            <a:pPr indent="-241300" lvl="0" marL="342900" marR="0" rtl="0" algn="l">
              <a:lnSpc>
                <a:spcPct val="107000"/>
              </a:lnSpc>
              <a:spcBef>
                <a:spcPts val="0"/>
              </a:spcBef>
              <a:spcAft>
                <a:spcPts val="0"/>
              </a:spcAft>
              <a:buClr>
                <a:schemeClr val="accent1"/>
              </a:buClr>
              <a:buSzPts val="1600"/>
              <a:buFont typeface="Noto Sans Symbols"/>
              <a:buNone/>
            </a:pPr>
            <a:r>
              <a:t/>
            </a:r>
            <a:endParaRPr sz="1600">
              <a:solidFill>
                <a:schemeClr val="dk1"/>
              </a:solidFill>
              <a:latin typeface="Arial"/>
              <a:ea typeface="Arial"/>
              <a:cs typeface="Arial"/>
              <a:sym typeface="Arial"/>
            </a:endParaRPr>
          </a:p>
        </p:txBody>
      </p:sp>
      <p:sp>
        <p:nvSpPr>
          <p:cNvPr id="265" name="Google Shape;265;p13"/>
          <p:cNvSpPr txBox="1"/>
          <p:nvPr/>
        </p:nvSpPr>
        <p:spPr>
          <a:xfrm>
            <a:off x="9271994" y="1201780"/>
            <a:ext cx="2322809" cy="1659878"/>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7000"/>
              </a:lnSpc>
              <a:spcBef>
                <a:spcPts val="0"/>
              </a:spcBef>
              <a:spcAft>
                <a:spcPts val="0"/>
              </a:spcAft>
              <a:buClr>
                <a:schemeClr val="accent1"/>
              </a:buClr>
              <a:buSzPts val="1600"/>
              <a:buFont typeface="Noto Sans Symbols"/>
              <a:buChar char="❖"/>
            </a:pPr>
            <a:r>
              <a:rPr lang="en-US" sz="1600">
                <a:solidFill>
                  <a:srgbClr val="000000"/>
                </a:solidFill>
                <a:latin typeface="Calibri"/>
                <a:ea typeface="Calibri"/>
                <a:cs typeface="Calibri"/>
                <a:sym typeface="Calibri"/>
              </a:rPr>
              <a:t>Waive IMF’s extra surcharges for 2 to 3 years during the crisis; Surcharges are estimated at $4bn in 2022</a:t>
            </a:r>
            <a:endParaRPr sz="1600">
              <a:solidFill>
                <a:schemeClr val="dk1"/>
              </a:solidFill>
              <a:latin typeface="Arial"/>
              <a:ea typeface="Arial"/>
              <a:cs typeface="Arial"/>
              <a:sym typeface="Arial"/>
            </a:endParaRPr>
          </a:p>
        </p:txBody>
      </p:sp>
      <p:sp>
        <p:nvSpPr>
          <p:cNvPr id="266" name="Google Shape;266;p13"/>
          <p:cNvSpPr txBox="1"/>
          <p:nvPr/>
        </p:nvSpPr>
        <p:spPr>
          <a:xfrm>
            <a:off x="2741485" y="2924163"/>
            <a:ext cx="4859363" cy="1760097"/>
          </a:xfrm>
          <a:prstGeom prst="rect">
            <a:avLst/>
          </a:prstGeom>
          <a:noFill/>
          <a:ln>
            <a:noFill/>
          </a:ln>
        </p:spPr>
        <p:txBody>
          <a:bodyPr anchorCtr="0" anchor="t" bIns="45700" lIns="91425" spcFirstLastPara="1" rIns="91425" wrap="square" tIns="45700">
            <a:spAutoFit/>
          </a:bodyPr>
          <a:lstStyle/>
          <a:p>
            <a:pPr indent="0" lvl="1" marL="457200" marR="0" rtl="0" algn="l">
              <a:lnSpc>
                <a:spcPct val="107000"/>
              </a:lnSpc>
              <a:spcBef>
                <a:spcPts val="0"/>
              </a:spcBef>
              <a:spcAft>
                <a:spcPts val="0"/>
              </a:spcAft>
              <a:buNone/>
            </a:pPr>
            <a:r>
              <a:rPr b="1" i="0" lang="en-US" sz="1800" u="none" cap="none" strike="noStrike">
                <a:solidFill>
                  <a:schemeClr val="accent2"/>
                </a:solidFill>
                <a:latin typeface="Calibri"/>
                <a:ea typeface="Calibri"/>
                <a:cs typeface="Calibri"/>
                <a:sym typeface="Calibri"/>
              </a:rPr>
              <a:t>World Bank</a:t>
            </a:r>
            <a:endParaRPr/>
          </a:p>
          <a:p>
            <a:pPr indent="-285750" lvl="1" marL="742950" marR="0" rtl="0" algn="l">
              <a:lnSpc>
                <a:spcPct val="107000"/>
              </a:lnSpc>
              <a:spcBef>
                <a:spcPts val="0"/>
              </a:spcBef>
              <a:spcAft>
                <a:spcPts val="0"/>
              </a:spcAft>
              <a:buClr>
                <a:srgbClr val="000000"/>
              </a:buClr>
              <a:buSzPts val="1400"/>
              <a:buFont typeface="Noto Sans Symbols"/>
              <a:buChar char="❖"/>
            </a:pPr>
            <a:r>
              <a:rPr b="0" i="0" lang="en-US" sz="1400" u="none" cap="none" strike="noStrike">
                <a:solidFill>
                  <a:srgbClr val="000000"/>
                </a:solidFill>
                <a:latin typeface="Calibri"/>
                <a:ea typeface="Calibri"/>
                <a:cs typeface="Calibri"/>
                <a:sym typeface="Calibri"/>
              </a:rPr>
              <a:t>Enable governments to access emergency funds through the Crisis Response Window Emergency Response Financing (CRW ERF) </a:t>
            </a:r>
            <a:endParaRPr/>
          </a:p>
          <a:p>
            <a:pPr indent="-285750" lvl="1" marL="742950" marR="0" rtl="0" algn="l">
              <a:lnSpc>
                <a:spcPct val="107000"/>
              </a:lnSpc>
              <a:spcBef>
                <a:spcPts val="0"/>
              </a:spcBef>
              <a:spcAft>
                <a:spcPts val="0"/>
              </a:spcAft>
              <a:buClr>
                <a:srgbClr val="000000"/>
              </a:buClr>
              <a:buSzPts val="1400"/>
              <a:buFont typeface="Noto Sans Symbols"/>
              <a:buChar char="❖"/>
            </a:pPr>
            <a:r>
              <a:rPr b="0" i="0" lang="en-US" sz="1400" u="none" cap="none" strike="noStrike">
                <a:solidFill>
                  <a:srgbClr val="000000"/>
                </a:solidFill>
                <a:latin typeface="Calibri"/>
                <a:ea typeface="Calibri"/>
                <a:cs typeface="Calibri"/>
                <a:sym typeface="Calibri"/>
              </a:rPr>
              <a:t>Frontload IDA20;</a:t>
            </a:r>
            <a:endParaRPr/>
          </a:p>
          <a:p>
            <a:pPr indent="-285750" lvl="1" marL="742950" marR="0" rtl="0" algn="l">
              <a:lnSpc>
                <a:spcPct val="107000"/>
              </a:lnSpc>
              <a:spcBef>
                <a:spcPts val="0"/>
              </a:spcBef>
              <a:spcAft>
                <a:spcPts val="0"/>
              </a:spcAft>
              <a:buClr>
                <a:srgbClr val="000000"/>
              </a:buClr>
              <a:buSzPts val="1400"/>
              <a:buFont typeface="Noto Sans Symbols"/>
              <a:buChar char="❖"/>
            </a:pPr>
            <a:r>
              <a:rPr b="0" i="0" lang="en-US" sz="1400" u="none" cap="none" strike="noStrike">
                <a:solidFill>
                  <a:srgbClr val="000000"/>
                </a:solidFill>
                <a:latin typeface="Calibri"/>
                <a:ea typeface="Calibri"/>
                <a:cs typeface="Calibri"/>
                <a:sym typeface="Calibri"/>
              </a:rPr>
              <a:t>Allow countries to quickly redeploy committed unused balances;</a:t>
            </a:r>
            <a:endParaRPr b="0" i="0" sz="1600" u="none" cap="none" strike="noStrike">
              <a:solidFill>
                <a:schemeClr val="dk1"/>
              </a:solidFill>
              <a:latin typeface="Arial"/>
              <a:ea typeface="Arial"/>
              <a:cs typeface="Arial"/>
              <a:sym typeface="Arial"/>
            </a:endParaRPr>
          </a:p>
        </p:txBody>
      </p:sp>
      <p:sp>
        <p:nvSpPr>
          <p:cNvPr id="267" name="Google Shape;267;p13"/>
          <p:cNvSpPr txBox="1"/>
          <p:nvPr/>
        </p:nvSpPr>
        <p:spPr>
          <a:xfrm>
            <a:off x="7136573" y="2950192"/>
            <a:ext cx="4383621" cy="1530997"/>
          </a:xfrm>
          <a:prstGeom prst="rect">
            <a:avLst/>
          </a:prstGeom>
          <a:noFill/>
          <a:ln>
            <a:noFill/>
          </a:ln>
        </p:spPr>
        <p:txBody>
          <a:bodyPr anchorCtr="0" anchor="t" bIns="45700" lIns="91425" spcFirstLastPara="1" rIns="91425" wrap="square" tIns="45700">
            <a:spAutoFit/>
          </a:bodyPr>
          <a:lstStyle/>
          <a:p>
            <a:pPr indent="0" lvl="1" marL="457200" marR="0" rtl="0" algn="l">
              <a:lnSpc>
                <a:spcPct val="107000"/>
              </a:lnSpc>
              <a:spcBef>
                <a:spcPts val="0"/>
              </a:spcBef>
              <a:spcAft>
                <a:spcPts val="0"/>
              </a:spcAft>
              <a:buNone/>
            </a:pPr>
            <a:r>
              <a:rPr b="1" i="0" lang="en-US" sz="1800" u="none" cap="none" strike="noStrike">
                <a:solidFill>
                  <a:schemeClr val="accent2"/>
                </a:solidFill>
                <a:latin typeface="Calibri"/>
                <a:ea typeface="Calibri"/>
                <a:cs typeface="Calibri"/>
                <a:sym typeface="Calibri"/>
              </a:rPr>
              <a:t>IMF</a:t>
            </a:r>
            <a:endParaRPr/>
          </a:p>
          <a:p>
            <a:pPr indent="-285750" lvl="1" marL="742950" marR="0" rtl="0" algn="l">
              <a:lnSpc>
                <a:spcPct val="107000"/>
              </a:lnSpc>
              <a:spcBef>
                <a:spcPts val="0"/>
              </a:spcBef>
              <a:spcAft>
                <a:spcPts val="0"/>
              </a:spcAft>
              <a:buClr>
                <a:srgbClr val="000000"/>
              </a:buClr>
              <a:buSzPts val="1400"/>
              <a:buFont typeface="Noto Sans Symbols"/>
              <a:buChar char="❖"/>
            </a:pPr>
            <a:r>
              <a:rPr b="0" i="0" lang="en-US" sz="1400" u="none" cap="none" strike="noStrike">
                <a:solidFill>
                  <a:srgbClr val="000000"/>
                </a:solidFill>
                <a:latin typeface="Calibri"/>
                <a:ea typeface="Calibri"/>
                <a:cs typeface="Calibri"/>
                <a:sym typeface="Calibri"/>
              </a:rPr>
              <a:t>Call for issuance of new SDRs;</a:t>
            </a:r>
            <a:endParaRPr/>
          </a:p>
          <a:p>
            <a:pPr indent="-285750" lvl="1" marL="742950" marR="0" rtl="0" algn="l">
              <a:lnSpc>
                <a:spcPct val="107000"/>
              </a:lnSpc>
              <a:spcBef>
                <a:spcPts val="0"/>
              </a:spcBef>
              <a:spcAft>
                <a:spcPts val="0"/>
              </a:spcAft>
              <a:buClr>
                <a:srgbClr val="000000"/>
              </a:buClr>
              <a:buSzPts val="1400"/>
              <a:buFont typeface="Noto Sans Symbols"/>
              <a:buChar char="❖"/>
            </a:pPr>
            <a:r>
              <a:rPr b="0" i="0" lang="en-US" sz="1400" u="none" cap="none" strike="noStrike">
                <a:solidFill>
                  <a:srgbClr val="000000"/>
                </a:solidFill>
                <a:latin typeface="Calibri"/>
                <a:ea typeface="Calibri"/>
                <a:cs typeface="Calibri"/>
                <a:sym typeface="Calibri"/>
              </a:rPr>
              <a:t>Quick consideration of requests to IMF for programs, augmentations and emergency financing, for which access limits should be temporarily increased to at least 2024;</a:t>
            </a:r>
            <a:endParaRPr/>
          </a:p>
        </p:txBody>
      </p:sp>
      <p:sp>
        <p:nvSpPr>
          <p:cNvPr id="268" name="Google Shape;268;p13"/>
          <p:cNvSpPr txBox="1"/>
          <p:nvPr/>
        </p:nvSpPr>
        <p:spPr>
          <a:xfrm>
            <a:off x="2774357" y="4928455"/>
            <a:ext cx="1971675" cy="1323439"/>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2F5496"/>
              </a:buClr>
              <a:buSzPts val="1600"/>
              <a:buFont typeface="Noto Sans Symbols"/>
              <a:buChar char="❖"/>
            </a:pPr>
            <a:r>
              <a:rPr lang="en-US" sz="1600">
                <a:solidFill>
                  <a:schemeClr val="dk1"/>
                </a:solidFill>
                <a:latin typeface="Arial"/>
                <a:ea typeface="Arial"/>
                <a:cs typeface="Arial"/>
                <a:sym typeface="Arial"/>
              </a:rPr>
              <a:t>Recapitalize MDBs esp. African Public Development Banks </a:t>
            </a:r>
            <a:endParaRPr/>
          </a:p>
        </p:txBody>
      </p:sp>
      <p:sp>
        <p:nvSpPr>
          <p:cNvPr id="269" name="Google Shape;269;p13"/>
          <p:cNvSpPr txBox="1"/>
          <p:nvPr/>
        </p:nvSpPr>
        <p:spPr>
          <a:xfrm>
            <a:off x="4819184" y="4907646"/>
            <a:ext cx="2228851" cy="1077218"/>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2F5496"/>
              </a:buClr>
              <a:buSzPts val="1600"/>
              <a:buFont typeface="Noto Sans Symbols"/>
              <a:buChar char="❖"/>
            </a:pPr>
            <a:r>
              <a:rPr lang="en-US" sz="1600">
                <a:solidFill>
                  <a:schemeClr val="dk1"/>
                </a:solidFill>
                <a:latin typeface="Arial"/>
                <a:ea typeface="Arial"/>
                <a:cs typeface="Arial"/>
                <a:sym typeface="Arial"/>
              </a:rPr>
              <a:t>Channel a portion of SDRs to MDBs that are prescribed holders</a:t>
            </a:r>
            <a:endParaRPr sz="1600">
              <a:solidFill>
                <a:schemeClr val="dk1"/>
              </a:solidFill>
              <a:latin typeface="Arial"/>
              <a:ea typeface="Arial"/>
              <a:cs typeface="Arial"/>
              <a:sym typeface="Arial"/>
            </a:endParaRPr>
          </a:p>
        </p:txBody>
      </p:sp>
      <p:sp>
        <p:nvSpPr>
          <p:cNvPr id="270" name="Google Shape;270;p13"/>
          <p:cNvSpPr txBox="1"/>
          <p:nvPr/>
        </p:nvSpPr>
        <p:spPr>
          <a:xfrm>
            <a:off x="7048035" y="4907646"/>
            <a:ext cx="1971675" cy="1077218"/>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2F5496"/>
              </a:buClr>
              <a:buSzPts val="1600"/>
              <a:buFont typeface="Noto Sans Symbols"/>
              <a:buChar char="❖"/>
            </a:pPr>
            <a:r>
              <a:rPr lang="en-US" sz="1600">
                <a:solidFill>
                  <a:schemeClr val="dk1"/>
                </a:solidFill>
                <a:latin typeface="Arial"/>
                <a:ea typeface="Arial"/>
                <a:cs typeface="Arial"/>
                <a:sym typeface="Arial"/>
              </a:rPr>
              <a:t>Support SDR on-lending &amp; New Issuance of SDRs</a:t>
            </a:r>
            <a:endParaRPr sz="1600">
              <a:solidFill>
                <a:schemeClr val="dk1"/>
              </a:solidFill>
              <a:latin typeface="Arial"/>
              <a:ea typeface="Arial"/>
              <a:cs typeface="Arial"/>
              <a:sym typeface="Arial"/>
            </a:endParaRPr>
          </a:p>
        </p:txBody>
      </p:sp>
      <p:sp>
        <p:nvSpPr>
          <p:cNvPr id="271" name="Google Shape;271;p13"/>
          <p:cNvSpPr txBox="1"/>
          <p:nvPr/>
        </p:nvSpPr>
        <p:spPr>
          <a:xfrm>
            <a:off x="9235461" y="4898502"/>
            <a:ext cx="2322809" cy="1323439"/>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2F5496"/>
              </a:buClr>
              <a:buSzPts val="1600"/>
              <a:buFont typeface="Noto Sans Symbols"/>
              <a:buChar char="❖"/>
            </a:pPr>
            <a:r>
              <a:rPr lang="en-US" sz="1600">
                <a:solidFill>
                  <a:schemeClr val="dk1"/>
                </a:solidFill>
                <a:latin typeface="Arial"/>
                <a:ea typeface="Arial"/>
                <a:cs typeface="Arial"/>
                <a:sym typeface="Arial"/>
              </a:rPr>
              <a:t>Immediately deploy the pledged $60bn to  Resilience and Sustainability Trust and the PRGT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grpSp>
        <p:nvGrpSpPr>
          <p:cNvPr id="277" name="Google Shape;277;p14"/>
          <p:cNvGrpSpPr/>
          <p:nvPr/>
        </p:nvGrpSpPr>
        <p:grpSpPr>
          <a:xfrm>
            <a:off x="43713" y="1473342"/>
            <a:ext cx="4334019" cy="5061603"/>
            <a:chOff x="6083589" y="1569363"/>
            <a:chExt cx="2817346" cy="1740318"/>
          </a:xfrm>
        </p:grpSpPr>
        <p:sp>
          <p:nvSpPr>
            <p:cNvPr id="278" name="Google Shape;278;p14"/>
            <p:cNvSpPr/>
            <p:nvPr/>
          </p:nvSpPr>
          <p:spPr>
            <a:xfrm>
              <a:off x="6114271" y="1569363"/>
              <a:ext cx="2723855" cy="1725461"/>
            </a:xfrm>
            <a:prstGeom prst="rect">
              <a:avLst/>
            </a:prstGeom>
            <a:solidFill>
              <a:srgbClr val="D8E2F3"/>
            </a:solidFill>
            <a:ln>
              <a:noFill/>
            </a:ln>
            <a:effectLst>
              <a:outerShdw blurRad="101600" rotWithShape="0" algn="tl" dir="2700000" dist="63500">
                <a:srgbClr val="7F7F7F">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279" name="Google Shape;279;p14"/>
            <p:cNvGrpSpPr/>
            <p:nvPr/>
          </p:nvGrpSpPr>
          <p:grpSpPr>
            <a:xfrm>
              <a:off x="6083589" y="1622704"/>
              <a:ext cx="2817346" cy="1686977"/>
              <a:chOff x="6083589" y="1622704"/>
              <a:chExt cx="2817346" cy="1686977"/>
            </a:xfrm>
          </p:grpSpPr>
          <p:sp>
            <p:nvSpPr>
              <p:cNvPr id="280" name="Google Shape;280;p14"/>
              <p:cNvSpPr/>
              <p:nvPr/>
            </p:nvSpPr>
            <p:spPr>
              <a:xfrm>
                <a:off x="6106626" y="1622704"/>
                <a:ext cx="400230" cy="423756"/>
              </a:xfrm>
              <a:custGeom>
                <a:rect b="b" l="l" r="r" t="t"/>
                <a:pathLst>
                  <a:path extrusionOk="0" h="621" w="587">
                    <a:moveTo>
                      <a:pt x="565" y="211"/>
                    </a:moveTo>
                    <a:cubicBezTo>
                      <a:pt x="529" y="66"/>
                      <a:pt x="357" y="0"/>
                      <a:pt x="232" y="88"/>
                    </a:cubicBezTo>
                    <a:cubicBezTo>
                      <a:pt x="0" y="251"/>
                      <a:pt x="248" y="621"/>
                      <a:pt x="488" y="435"/>
                    </a:cubicBezTo>
                    <a:cubicBezTo>
                      <a:pt x="555" y="383"/>
                      <a:pt x="587" y="296"/>
                      <a:pt x="565" y="211"/>
                    </a:cubicBezTo>
                    <a:close/>
                    <a:moveTo>
                      <a:pt x="532" y="195"/>
                    </a:moveTo>
                    <a:cubicBezTo>
                      <a:pt x="514" y="196"/>
                      <a:pt x="498" y="188"/>
                      <a:pt x="486" y="194"/>
                    </a:cubicBezTo>
                    <a:cubicBezTo>
                      <a:pt x="468" y="202"/>
                      <a:pt x="440" y="216"/>
                      <a:pt x="457" y="194"/>
                    </a:cubicBezTo>
                    <a:cubicBezTo>
                      <a:pt x="457" y="194"/>
                      <a:pt x="468" y="181"/>
                      <a:pt x="470" y="160"/>
                    </a:cubicBezTo>
                    <a:cubicBezTo>
                      <a:pt x="472" y="142"/>
                      <a:pt x="471" y="130"/>
                      <a:pt x="476" y="118"/>
                    </a:cubicBezTo>
                    <a:cubicBezTo>
                      <a:pt x="500" y="139"/>
                      <a:pt x="520" y="165"/>
                      <a:pt x="532" y="195"/>
                    </a:cubicBezTo>
                    <a:close/>
                    <a:moveTo>
                      <a:pt x="356" y="75"/>
                    </a:moveTo>
                    <a:cubicBezTo>
                      <a:pt x="357" y="75"/>
                      <a:pt x="357" y="75"/>
                      <a:pt x="357" y="75"/>
                    </a:cubicBezTo>
                    <a:cubicBezTo>
                      <a:pt x="374" y="75"/>
                      <a:pt x="391" y="78"/>
                      <a:pt x="407" y="83"/>
                    </a:cubicBezTo>
                    <a:cubicBezTo>
                      <a:pt x="389" y="86"/>
                      <a:pt x="364" y="90"/>
                      <a:pt x="349" y="90"/>
                    </a:cubicBezTo>
                    <a:cubicBezTo>
                      <a:pt x="337" y="90"/>
                      <a:pt x="327" y="85"/>
                      <a:pt x="319" y="79"/>
                    </a:cubicBezTo>
                    <a:cubicBezTo>
                      <a:pt x="331" y="77"/>
                      <a:pt x="343" y="75"/>
                      <a:pt x="356" y="75"/>
                    </a:cubicBezTo>
                    <a:close/>
                    <a:moveTo>
                      <a:pt x="284" y="90"/>
                    </a:moveTo>
                    <a:cubicBezTo>
                      <a:pt x="317" y="88"/>
                      <a:pt x="388" y="136"/>
                      <a:pt x="362" y="154"/>
                    </a:cubicBezTo>
                    <a:cubicBezTo>
                      <a:pt x="342" y="167"/>
                      <a:pt x="317" y="191"/>
                      <a:pt x="317" y="202"/>
                    </a:cubicBezTo>
                    <a:cubicBezTo>
                      <a:pt x="317" y="212"/>
                      <a:pt x="321" y="217"/>
                      <a:pt x="312" y="219"/>
                    </a:cubicBezTo>
                    <a:cubicBezTo>
                      <a:pt x="294" y="222"/>
                      <a:pt x="250" y="222"/>
                      <a:pt x="260" y="237"/>
                    </a:cubicBezTo>
                    <a:cubicBezTo>
                      <a:pt x="271" y="252"/>
                      <a:pt x="336" y="231"/>
                      <a:pt x="348" y="273"/>
                    </a:cubicBezTo>
                    <a:cubicBezTo>
                      <a:pt x="357" y="303"/>
                      <a:pt x="341" y="333"/>
                      <a:pt x="336" y="355"/>
                    </a:cubicBezTo>
                    <a:cubicBezTo>
                      <a:pt x="330" y="378"/>
                      <a:pt x="317" y="422"/>
                      <a:pt x="304" y="423"/>
                    </a:cubicBezTo>
                    <a:cubicBezTo>
                      <a:pt x="296" y="424"/>
                      <a:pt x="292" y="420"/>
                      <a:pt x="288" y="408"/>
                    </a:cubicBezTo>
                    <a:cubicBezTo>
                      <a:pt x="273" y="363"/>
                      <a:pt x="243" y="339"/>
                      <a:pt x="237" y="326"/>
                    </a:cubicBezTo>
                    <a:cubicBezTo>
                      <a:pt x="230" y="312"/>
                      <a:pt x="214" y="276"/>
                      <a:pt x="232" y="256"/>
                    </a:cubicBezTo>
                    <a:cubicBezTo>
                      <a:pt x="251" y="235"/>
                      <a:pt x="214" y="238"/>
                      <a:pt x="206" y="220"/>
                    </a:cubicBezTo>
                    <a:cubicBezTo>
                      <a:pt x="202" y="211"/>
                      <a:pt x="190" y="204"/>
                      <a:pt x="182" y="190"/>
                    </a:cubicBezTo>
                    <a:cubicBezTo>
                      <a:pt x="202" y="145"/>
                      <a:pt x="239" y="109"/>
                      <a:pt x="284" y="90"/>
                    </a:cubicBezTo>
                    <a:close/>
                    <a:moveTo>
                      <a:pt x="486" y="401"/>
                    </a:moveTo>
                    <a:cubicBezTo>
                      <a:pt x="484" y="392"/>
                      <a:pt x="482" y="383"/>
                      <a:pt x="479" y="377"/>
                    </a:cubicBezTo>
                    <a:cubicBezTo>
                      <a:pt x="473" y="355"/>
                      <a:pt x="457" y="339"/>
                      <a:pt x="461" y="328"/>
                    </a:cubicBezTo>
                    <a:cubicBezTo>
                      <a:pt x="464" y="318"/>
                      <a:pt x="464" y="308"/>
                      <a:pt x="448" y="292"/>
                    </a:cubicBezTo>
                    <a:cubicBezTo>
                      <a:pt x="432" y="276"/>
                      <a:pt x="425" y="260"/>
                      <a:pt x="441" y="236"/>
                    </a:cubicBezTo>
                    <a:cubicBezTo>
                      <a:pt x="457" y="213"/>
                      <a:pt x="512" y="211"/>
                      <a:pt x="538" y="214"/>
                    </a:cubicBezTo>
                    <a:cubicBezTo>
                      <a:pt x="542" y="230"/>
                      <a:pt x="545" y="247"/>
                      <a:pt x="545" y="265"/>
                    </a:cubicBezTo>
                    <a:cubicBezTo>
                      <a:pt x="545" y="319"/>
                      <a:pt x="522" y="367"/>
                      <a:pt x="486" y="401"/>
                    </a:cubicBez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81" name="Google Shape;281;p14"/>
              <p:cNvGrpSpPr/>
              <p:nvPr/>
            </p:nvGrpSpPr>
            <p:grpSpPr>
              <a:xfrm>
                <a:off x="6083589" y="1623312"/>
                <a:ext cx="2817346" cy="1686369"/>
                <a:chOff x="753412" y="4192636"/>
                <a:chExt cx="2817346" cy="1686369"/>
              </a:xfrm>
            </p:grpSpPr>
            <p:sp>
              <p:nvSpPr>
                <p:cNvPr id="282" name="Google Shape;282;p14"/>
                <p:cNvSpPr txBox="1"/>
                <p:nvPr/>
              </p:nvSpPr>
              <p:spPr>
                <a:xfrm>
                  <a:off x="1245627" y="4192636"/>
                  <a:ext cx="2082605" cy="2222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F5496"/>
                      </a:solidFill>
                      <a:latin typeface="Calibri"/>
                      <a:ea typeface="Calibri"/>
                      <a:cs typeface="Calibri"/>
                      <a:sym typeface="Calibri"/>
                    </a:rPr>
                    <a:t>Increase access to financing at affordable rates</a:t>
                  </a:r>
                  <a:endParaRPr/>
                </a:p>
              </p:txBody>
            </p:sp>
            <p:sp>
              <p:nvSpPr>
                <p:cNvPr id="283" name="Google Shape;283;p14"/>
                <p:cNvSpPr/>
                <p:nvPr/>
              </p:nvSpPr>
              <p:spPr>
                <a:xfrm>
                  <a:off x="753412" y="4554158"/>
                  <a:ext cx="2817346" cy="1324847"/>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2F5496"/>
                    </a:buClr>
                    <a:buSzPts val="1400"/>
                    <a:buFont typeface="Noto Sans Symbols"/>
                    <a:buChar char="❖"/>
                  </a:pPr>
                  <a:r>
                    <a:rPr lang="en-US" sz="1400">
                      <a:solidFill>
                        <a:schemeClr val="dk1"/>
                      </a:solidFill>
                      <a:latin typeface="Arial"/>
                      <a:ea typeface="Arial"/>
                      <a:cs typeface="Arial"/>
                      <a:sym typeface="Arial"/>
                    </a:rPr>
                    <a:t>Support the Liquidity and Sustainability Facility (LSF) – can save Africa $11bn.</a:t>
                  </a:r>
                  <a:endParaRPr sz="1400">
                    <a:solidFill>
                      <a:schemeClr val="dk1"/>
                    </a:solidFill>
                    <a:latin typeface="Arial"/>
                    <a:ea typeface="Arial"/>
                    <a:cs typeface="Arial"/>
                    <a:sym typeface="Arial"/>
                  </a:endParaRPr>
                </a:p>
                <a:p>
                  <a:pPr indent="-196850" lvl="0" marL="285750" marR="0" rtl="0" algn="l">
                    <a:spcBef>
                      <a:spcPts val="0"/>
                    </a:spcBef>
                    <a:spcAft>
                      <a:spcPts val="0"/>
                    </a:spcAft>
                    <a:buClr>
                      <a:srgbClr val="2F5496"/>
                    </a:buClr>
                    <a:buSzPts val="1400"/>
                    <a:buFont typeface="Noto Sans Symbols"/>
                    <a:buNone/>
                  </a:pPr>
                  <a:r>
                    <a:t/>
                  </a:r>
                  <a:endParaRPr sz="1400">
                    <a:solidFill>
                      <a:schemeClr val="dk1"/>
                    </a:solidFill>
                    <a:latin typeface="Arial"/>
                    <a:ea typeface="Arial"/>
                    <a:cs typeface="Arial"/>
                    <a:sym typeface="Arial"/>
                  </a:endParaRPr>
                </a:p>
                <a:p>
                  <a:pPr indent="-285750" lvl="0" marL="285750" marR="0" rtl="0" algn="l">
                    <a:spcBef>
                      <a:spcPts val="0"/>
                    </a:spcBef>
                    <a:spcAft>
                      <a:spcPts val="0"/>
                    </a:spcAft>
                    <a:buClr>
                      <a:srgbClr val="2F5496"/>
                    </a:buClr>
                    <a:buSzPts val="1400"/>
                    <a:buFont typeface="Noto Sans Symbols"/>
                    <a:buChar char="❖"/>
                  </a:pPr>
                  <a:r>
                    <a:rPr lang="en-US" sz="1400">
                      <a:solidFill>
                        <a:schemeClr val="dk1"/>
                      </a:solidFill>
                      <a:latin typeface="Arial"/>
                      <a:ea typeface="Arial"/>
                      <a:cs typeface="Arial"/>
                      <a:sym typeface="Arial"/>
                    </a:rPr>
                    <a:t>Leverage Afreximbank’s AMSP/AVAT procurement model for items of first priority.</a:t>
                  </a:r>
                  <a:endParaRPr sz="1400">
                    <a:solidFill>
                      <a:schemeClr val="dk1"/>
                    </a:solidFill>
                    <a:latin typeface="Arial"/>
                    <a:ea typeface="Arial"/>
                    <a:cs typeface="Arial"/>
                    <a:sym typeface="Arial"/>
                  </a:endParaRPr>
                </a:p>
                <a:p>
                  <a:pPr indent="-196850" lvl="0" marL="285750" marR="0" rtl="0" algn="l">
                    <a:spcBef>
                      <a:spcPts val="0"/>
                    </a:spcBef>
                    <a:spcAft>
                      <a:spcPts val="0"/>
                    </a:spcAft>
                    <a:buClr>
                      <a:srgbClr val="2F5496"/>
                    </a:buClr>
                    <a:buSzPts val="1400"/>
                    <a:buFont typeface="Noto Sans Symbols"/>
                    <a:buNone/>
                  </a:pPr>
                  <a:r>
                    <a:t/>
                  </a:r>
                  <a:endParaRPr sz="1400">
                    <a:solidFill>
                      <a:schemeClr val="dk1"/>
                    </a:solidFill>
                    <a:latin typeface="Arial"/>
                    <a:ea typeface="Arial"/>
                    <a:cs typeface="Arial"/>
                    <a:sym typeface="Arial"/>
                  </a:endParaRPr>
                </a:p>
                <a:p>
                  <a:pPr indent="-342900" lvl="0" marL="342900" marR="0" rtl="0" algn="l">
                    <a:lnSpc>
                      <a:spcPct val="107000"/>
                    </a:lnSpc>
                    <a:spcBef>
                      <a:spcPts val="0"/>
                    </a:spcBef>
                    <a:spcAft>
                      <a:spcPts val="0"/>
                    </a:spcAft>
                    <a:buClr>
                      <a:srgbClr val="2F5496"/>
                    </a:buClr>
                    <a:buSzPts val="1400"/>
                    <a:buFont typeface="Noto Sans Symbols"/>
                    <a:buChar char="❖"/>
                  </a:pPr>
                  <a:r>
                    <a:rPr lang="en-US" sz="1400">
                      <a:solidFill>
                        <a:schemeClr val="dk1"/>
                      </a:solidFill>
                      <a:latin typeface="Arial"/>
                      <a:ea typeface="Arial"/>
                      <a:cs typeface="Arial"/>
                      <a:sym typeface="Arial"/>
                    </a:rPr>
                    <a:t>Advocate for partial risk guarantees to de-risk and crowd-in private finance.</a:t>
                  </a:r>
                  <a:endParaRPr/>
                </a:p>
                <a:p>
                  <a:pPr indent="-342900" lvl="0" marL="342900" marR="0" rtl="0" algn="l">
                    <a:lnSpc>
                      <a:spcPct val="107000"/>
                    </a:lnSpc>
                    <a:spcBef>
                      <a:spcPts val="800"/>
                    </a:spcBef>
                    <a:spcAft>
                      <a:spcPts val="0"/>
                    </a:spcAft>
                    <a:buClr>
                      <a:srgbClr val="2F5496"/>
                    </a:buClr>
                    <a:buSzPts val="1400"/>
                    <a:buFont typeface="Noto Sans Symbols"/>
                    <a:buChar char="❖"/>
                  </a:pPr>
                  <a:r>
                    <a:rPr lang="en-US" sz="1400">
                      <a:solidFill>
                        <a:schemeClr val="dk1"/>
                      </a:solidFill>
                      <a:latin typeface="Arial"/>
                      <a:ea typeface="Arial"/>
                      <a:cs typeface="Arial"/>
                      <a:sym typeface="Arial"/>
                    </a:rPr>
                    <a:t>Use liability management strategies to extend maturity of outstanding bonds.</a:t>
                  </a:r>
                  <a:endParaRPr/>
                </a:p>
                <a:p>
                  <a:pPr indent="-342900" lvl="0" marL="342900" marR="0" rtl="0" algn="l">
                    <a:lnSpc>
                      <a:spcPct val="107000"/>
                    </a:lnSpc>
                    <a:spcBef>
                      <a:spcPts val="800"/>
                    </a:spcBef>
                    <a:spcAft>
                      <a:spcPts val="0"/>
                    </a:spcAft>
                    <a:buClr>
                      <a:srgbClr val="2F5496"/>
                    </a:buClr>
                    <a:buSzPts val="1400"/>
                    <a:buFont typeface="Noto Sans Symbols"/>
                    <a:buChar char="❖"/>
                  </a:pPr>
                  <a:r>
                    <a:rPr lang="en-US" sz="1400">
                      <a:solidFill>
                        <a:schemeClr val="dk1"/>
                      </a:solidFill>
                      <a:latin typeface="Arial"/>
                      <a:ea typeface="Arial"/>
                      <a:cs typeface="Arial"/>
                      <a:sym typeface="Arial"/>
                    </a:rPr>
                    <a:t>Advocate for credit ratings to reflect countries’ natural capital.</a:t>
                  </a:r>
                  <a:endParaRPr/>
                </a:p>
                <a:p>
                  <a:pPr indent="-342900" lvl="0" marL="342900" marR="0" rtl="0" algn="l">
                    <a:lnSpc>
                      <a:spcPct val="107000"/>
                    </a:lnSpc>
                    <a:spcBef>
                      <a:spcPts val="800"/>
                    </a:spcBef>
                    <a:spcAft>
                      <a:spcPts val="0"/>
                    </a:spcAft>
                    <a:buClr>
                      <a:srgbClr val="2F5496"/>
                    </a:buClr>
                    <a:buSzPts val="1400"/>
                    <a:buFont typeface="Noto Sans Symbols"/>
                    <a:buChar char="❖"/>
                  </a:pPr>
                  <a:r>
                    <a:rPr lang="en-US" sz="1400">
                      <a:solidFill>
                        <a:schemeClr val="dk1"/>
                      </a:solidFill>
                      <a:latin typeface="Arial"/>
                      <a:ea typeface="Arial"/>
                      <a:cs typeface="Arial"/>
                      <a:sym typeface="Arial"/>
                    </a:rPr>
                    <a:t>Support AfDB’s call for a strong ADF-16 replenishment.</a:t>
                  </a:r>
                  <a:endParaRPr/>
                </a:p>
                <a:p>
                  <a:pPr indent="-254000" lvl="0" marL="342900" marR="0" rtl="0" algn="l">
                    <a:lnSpc>
                      <a:spcPct val="107000"/>
                    </a:lnSpc>
                    <a:spcBef>
                      <a:spcPts val="800"/>
                    </a:spcBef>
                    <a:spcAft>
                      <a:spcPts val="0"/>
                    </a:spcAft>
                    <a:buClr>
                      <a:srgbClr val="2F5496"/>
                    </a:buClr>
                    <a:buSzPts val="1400"/>
                    <a:buFont typeface="Noto Sans Symbols"/>
                    <a:buNone/>
                  </a:pPr>
                  <a:r>
                    <a:t/>
                  </a:r>
                  <a:endParaRPr sz="1400">
                    <a:solidFill>
                      <a:schemeClr val="dk1"/>
                    </a:solidFill>
                    <a:latin typeface="Arial"/>
                    <a:ea typeface="Arial"/>
                    <a:cs typeface="Arial"/>
                    <a:sym typeface="Arial"/>
                  </a:endParaRPr>
                </a:p>
              </p:txBody>
            </p:sp>
          </p:grpSp>
        </p:grpSp>
      </p:grpSp>
      <p:grpSp>
        <p:nvGrpSpPr>
          <p:cNvPr id="284" name="Google Shape;284;p14"/>
          <p:cNvGrpSpPr/>
          <p:nvPr/>
        </p:nvGrpSpPr>
        <p:grpSpPr>
          <a:xfrm>
            <a:off x="4358747" y="1473341"/>
            <a:ext cx="3818442" cy="5018393"/>
            <a:chOff x="8719372" y="1596043"/>
            <a:chExt cx="2432509" cy="1515116"/>
          </a:xfrm>
        </p:grpSpPr>
        <p:sp>
          <p:nvSpPr>
            <p:cNvPr id="285" name="Google Shape;285;p14"/>
            <p:cNvSpPr/>
            <p:nvPr/>
          </p:nvSpPr>
          <p:spPr>
            <a:xfrm>
              <a:off x="8719373" y="1596043"/>
              <a:ext cx="2432508" cy="1515116"/>
            </a:xfrm>
            <a:prstGeom prst="rect">
              <a:avLst/>
            </a:prstGeom>
            <a:solidFill>
              <a:srgbClr val="D8E2F3"/>
            </a:solidFill>
            <a:ln>
              <a:noFill/>
            </a:ln>
            <a:effectLst>
              <a:outerShdw blurRad="101600" rotWithShape="0" algn="tl" dir="2700000" dist="63500">
                <a:srgbClr val="7F7F7F">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400">
                <a:solidFill>
                  <a:schemeClr val="accent2"/>
                </a:solidFill>
                <a:latin typeface="Arial"/>
                <a:ea typeface="Arial"/>
                <a:cs typeface="Arial"/>
                <a:sym typeface="Arial"/>
              </a:endParaRPr>
            </a:p>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286" name="Google Shape;286;p14"/>
            <p:cNvGrpSpPr/>
            <p:nvPr/>
          </p:nvGrpSpPr>
          <p:grpSpPr>
            <a:xfrm>
              <a:off x="8861222" y="1686337"/>
              <a:ext cx="253663" cy="296489"/>
              <a:chOff x="3379" y="1619"/>
              <a:chExt cx="924" cy="1080"/>
            </a:xfrm>
          </p:grpSpPr>
          <p:sp>
            <p:nvSpPr>
              <p:cNvPr id="287" name="Google Shape;287;p14"/>
              <p:cNvSpPr/>
              <p:nvPr/>
            </p:nvSpPr>
            <p:spPr>
              <a:xfrm>
                <a:off x="3539" y="1959"/>
                <a:ext cx="605" cy="740"/>
              </a:xfrm>
              <a:custGeom>
                <a:rect b="b" l="l" r="r" t="t"/>
                <a:pathLst>
                  <a:path extrusionOk="0" h="311" w="254">
                    <a:moveTo>
                      <a:pt x="149" y="98"/>
                    </a:moveTo>
                    <a:cubicBezTo>
                      <a:pt x="166" y="90"/>
                      <a:pt x="179" y="72"/>
                      <a:pt x="179" y="51"/>
                    </a:cubicBezTo>
                    <a:cubicBezTo>
                      <a:pt x="179" y="23"/>
                      <a:pt x="156" y="0"/>
                      <a:pt x="127" y="0"/>
                    </a:cubicBezTo>
                    <a:cubicBezTo>
                      <a:pt x="99" y="0"/>
                      <a:pt x="76" y="23"/>
                      <a:pt x="76" y="51"/>
                    </a:cubicBezTo>
                    <a:cubicBezTo>
                      <a:pt x="76" y="72"/>
                      <a:pt x="88" y="90"/>
                      <a:pt x="105" y="98"/>
                    </a:cubicBezTo>
                    <a:cubicBezTo>
                      <a:pt x="99" y="201"/>
                      <a:pt x="36" y="276"/>
                      <a:pt x="0" y="311"/>
                    </a:cubicBezTo>
                    <a:cubicBezTo>
                      <a:pt x="59" y="311"/>
                      <a:pt x="59" y="311"/>
                      <a:pt x="59" y="311"/>
                    </a:cubicBezTo>
                    <a:cubicBezTo>
                      <a:pt x="65" y="304"/>
                      <a:pt x="71" y="296"/>
                      <a:pt x="77" y="287"/>
                    </a:cubicBezTo>
                    <a:cubicBezTo>
                      <a:pt x="89" y="272"/>
                      <a:pt x="108" y="262"/>
                      <a:pt x="127" y="262"/>
                    </a:cubicBezTo>
                    <a:cubicBezTo>
                      <a:pt x="147" y="262"/>
                      <a:pt x="165" y="272"/>
                      <a:pt x="177" y="287"/>
                    </a:cubicBezTo>
                    <a:cubicBezTo>
                      <a:pt x="183" y="296"/>
                      <a:pt x="189" y="304"/>
                      <a:pt x="195" y="311"/>
                    </a:cubicBezTo>
                    <a:cubicBezTo>
                      <a:pt x="254" y="311"/>
                      <a:pt x="254" y="311"/>
                      <a:pt x="254" y="311"/>
                    </a:cubicBezTo>
                    <a:cubicBezTo>
                      <a:pt x="218" y="276"/>
                      <a:pt x="155" y="201"/>
                      <a:pt x="149" y="98"/>
                    </a:cubicBez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8" name="Google Shape;288;p14"/>
              <p:cNvSpPr/>
              <p:nvPr/>
            </p:nvSpPr>
            <p:spPr>
              <a:xfrm>
                <a:off x="3543" y="1783"/>
                <a:ext cx="596" cy="571"/>
              </a:xfrm>
              <a:custGeom>
                <a:rect b="b" l="l" r="r" t="t"/>
                <a:pathLst>
                  <a:path extrusionOk="0" h="240" w="250">
                    <a:moveTo>
                      <a:pt x="167" y="212"/>
                    </a:moveTo>
                    <a:cubicBezTo>
                      <a:pt x="169" y="222"/>
                      <a:pt x="172" y="231"/>
                      <a:pt x="175" y="240"/>
                    </a:cubicBezTo>
                    <a:cubicBezTo>
                      <a:pt x="219" y="221"/>
                      <a:pt x="250" y="177"/>
                      <a:pt x="250" y="125"/>
                    </a:cubicBezTo>
                    <a:cubicBezTo>
                      <a:pt x="250" y="56"/>
                      <a:pt x="194" y="0"/>
                      <a:pt x="125" y="0"/>
                    </a:cubicBezTo>
                    <a:cubicBezTo>
                      <a:pt x="56" y="0"/>
                      <a:pt x="0" y="56"/>
                      <a:pt x="0" y="125"/>
                    </a:cubicBezTo>
                    <a:cubicBezTo>
                      <a:pt x="0" y="177"/>
                      <a:pt x="31" y="221"/>
                      <a:pt x="75" y="240"/>
                    </a:cubicBezTo>
                    <a:cubicBezTo>
                      <a:pt x="78" y="231"/>
                      <a:pt x="81" y="222"/>
                      <a:pt x="83" y="212"/>
                    </a:cubicBezTo>
                    <a:cubicBezTo>
                      <a:pt x="51" y="196"/>
                      <a:pt x="29" y="163"/>
                      <a:pt x="29" y="125"/>
                    </a:cubicBezTo>
                    <a:cubicBezTo>
                      <a:pt x="29" y="72"/>
                      <a:pt x="72" y="29"/>
                      <a:pt x="125" y="29"/>
                    </a:cubicBezTo>
                    <a:cubicBezTo>
                      <a:pt x="178" y="29"/>
                      <a:pt x="222" y="72"/>
                      <a:pt x="222" y="125"/>
                    </a:cubicBezTo>
                    <a:cubicBezTo>
                      <a:pt x="222" y="163"/>
                      <a:pt x="199" y="196"/>
                      <a:pt x="167" y="212"/>
                    </a:cubicBez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9" name="Google Shape;289;p14"/>
              <p:cNvSpPr/>
              <p:nvPr/>
            </p:nvSpPr>
            <p:spPr>
              <a:xfrm>
                <a:off x="3379" y="1619"/>
                <a:ext cx="924" cy="883"/>
              </a:xfrm>
              <a:custGeom>
                <a:rect b="b" l="l" r="r" t="t"/>
                <a:pathLst>
                  <a:path extrusionOk="0" h="371" w="388">
                    <a:moveTo>
                      <a:pt x="194" y="0"/>
                    </a:moveTo>
                    <a:cubicBezTo>
                      <a:pt x="87" y="0"/>
                      <a:pt x="0" y="87"/>
                      <a:pt x="0" y="194"/>
                    </a:cubicBezTo>
                    <a:cubicBezTo>
                      <a:pt x="0" y="273"/>
                      <a:pt x="48" y="341"/>
                      <a:pt x="115" y="371"/>
                    </a:cubicBezTo>
                    <a:cubicBezTo>
                      <a:pt x="122" y="360"/>
                      <a:pt x="129" y="347"/>
                      <a:pt x="135" y="333"/>
                    </a:cubicBezTo>
                    <a:cubicBezTo>
                      <a:pt x="81" y="310"/>
                      <a:pt x="43" y="257"/>
                      <a:pt x="43" y="194"/>
                    </a:cubicBezTo>
                    <a:cubicBezTo>
                      <a:pt x="43" y="111"/>
                      <a:pt x="111" y="43"/>
                      <a:pt x="194" y="43"/>
                    </a:cubicBezTo>
                    <a:cubicBezTo>
                      <a:pt x="277" y="43"/>
                      <a:pt x="345" y="111"/>
                      <a:pt x="345" y="194"/>
                    </a:cubicBezTo>
                    <a:cubicBezTo>
                      <a:pt x="345" y="257"/>
                      <a:pt x="307" y="310"/>
                      <a:pt x="253" y="333"/>
                    </a:cubicBezTo>
                    <a:cubicBezTo>
                      <a:pt x="259" y="347"/>
                      <a:pt x="266" y="360"/>
                      <a:pt x="273" y="371"/>
                    </a:cubicBezTo>
                    <a:cubicBezTo>
                      <a:pt x="341" y="341"/>
                      <a:pt x="388" y="273"/>
                      <a:pt x="388" y="194"/>
                    </a:cubicBezTo>
                    <a:cubicBezTo>
                      <a:pt x="388" y="87"/>
                      <a:pt x="301" y="0"/>
                      <a:pt x="194" y="0"/>
                    </a:cubicBez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0" name="Google Shape;290;p14"/>
              <p:cNvSpPr/>
              <p:nvPr/>
            </p:nvSpPr>
            <p:spPr>
              <a:xfrm>
                <a:off x="3539" y="1959"/>
                <a:ext cx="605" cy="740"/>
              </a:xfrm>
              <a:custGeom>
                <a:rect b="b" l="l" r="r" t="t"/>
                <a:pathLst>
                  <a:path extrusionOk="0" h="311" w="254">
                    <a:moveTo>
                      <a:pt x="149" y="98"/>
                    </a:moveTo>
                    <a:cubicBezTo>
                      <a:pt x="166" y="90"/>
                      <a:pt x="179" y="72"/>
                      <a:pt x="179" y="51"/>
                    </a:cubicBezTo>
                    <a:cubicBezTo>
                      <a:pt x="179" y="23"/>
                      <a:pt x="156" y="0"/>
                      <a:pt x="127" y="0"/>
                    </a:cubicBezTo>
                    <a:cubicBezTo>
                      <a:pt x="99" y="0"/>
                      <a:pt x="76" y="23"/>
                      <a:pt x="76" y="51"/>
                    </a:cubicBezTo>
                    <a:cubicBezTo>
                      <a:pt x="76" y="72"/>
                      <a:pt x="88" y="90"/>
                      <a:pt x="105" y="98"/>
                    </a:cubicBezTo>
                    <a:cubicBezTo>
                      <a:pt x="99" y="201"/>
                      <a:pt x="36" y="276"/>
                      <a:pt x="0" y="311"/>
                    </a:cubicBezTo>
                    <a:cubicBezTo>
                      <a:pt x="59" y="311"/>
                      <a:pt x="59" y="311"/>
                      <a:pt x="59" y="311"/>
                    </a:cubicBezTo>
                    <a:cubicBezTo>
                      <a:pt x="65" y="304"/>
                      <a:pt x="71" y="296"/>
                      <a:pt x="77" y="287"/>
                    </a:cubicBezTo>
                    <a:cubicBezTo>
                      <a:pt x="89" y="272"/>
                      <a:pt x="108" y="262"/>
                      <a:pt x="127" y="262"/>
                    </a:cubicBezTo>
                    <a:cubicBezTo>
                      <a:pt x="147" y="262"/>
                      <a:pt x="165" y="272"/>
                      <a:pt x="177" y="287"/>
                    </a:cubicBezTo>
                    <a:cubicBezTo>
                      <a:pt x="183" y="296"/>
                      <a:pt x="189" y="304"/>
                      <a:pt x="195" y="311"/>
                    </a:cubicBezTo>
                    <a:cubicBezTo>
                      <a:pt x="254" y="311"/>
                      <a:pt x="254" y="311"/>
                      <a:pt x="254" y="311"/>
                    </a:cubicBezTo>
                    <a:cubicBezTo>
                      <a:pt x="218" y="276"/>
                      <a:pt x="155" y="201"/>
                      <a:pt x="149" y="98"/>
                    </a:cubicBez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1" name="Google Shape;291;p14"/>
              <p:cNvSpPr/>
              <p:nvPr/>
            </p:nvSpPr>
            <p:spPr>
              <a:xfrm>
                <a:off x="3543" y="1783"/>
                <a:ext cx="596" cy="571"/>
              </a:xfrm>
              <a:custGeom>
                <a:rect b="b" l="l" r="r" t="t"/>
                <a:pathLst>
                  <a:path extrusionOk="0" h="240" w="250">
                    <a:moveTo>
                      <a:pt x="167" y="212"/>
                    </a:moveTo>
                    <a:cubicBezTo>
                      <a:pt x="169" y="222"/>
                      <a:pt x="172" y="231"/>
                      <a:pt x="175" y="240"/>
                    </a:cubicBezTo>
                    <a:cubicBezTo>
                      <a:pt x="219" y="221"/>
                      <a:pt x="250" y="177"/>
                      <a:pt x="250" y="125"/>
                    </a:cubicBezTo>
                    <a:cubicBezTo>
                      <a:pt x="250" y="56"/>
                      <a:pt x="194" y="0"/>
                      <a:pt x="125" y="0"/>
                    </a:cubicBezTo>
                    <a:cubicBezTo>
                      <a:pt x="56" y="0"/>
                      <a:pt x="0" y="56"/>
                      <a:pt x="0" y="125"/>
                    </a:cubicBezTo>
                    <a:cubicBezTo>
                      <a:pt x="0" y="177"/>
                      <a:pt x="31" y="221"/>
                      <a:pt x="75" y="240"/>
                    </a:cubicBezTo>
                    <a:cubicBezTo>
                      <a:pt x="78" y="231"/>
                      <a:pt x="81" y="222"/>
                      <a:pt x="83" y="212"/>
                    </a:cubicBezTo>
                    <a:cubicBezTo>
                      <a:pt x="51" y="196"/>
                      <a:pt x="29" y="163"/>
                      <a:pt x="29" y="125"/>
                    </a:cubicBezTo>
                    <a:cubicBezTo>
                      <a:pt x="29" y="72"/>
                      <a:pt x="72" y="29"/>
                      <a:pt x="125" y="29"/>
                    </a:cubicBezTo>
                    <a:cubicBezTo>
                      <a:pt x="178" y="29"/>
                      <a:pt x="222" y="72"/>
                      <a:pt x="222" y="125"/>
                    </a:cubicBezTo>
                    <a:cubicBezTo>
                      <a:pt x="222" y="163"/>
                      <a:pt x="199" y="196"/>
                      <a:pt x="167" y="212"/>
                    </a:cubicBez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2" name="Google Shape;292;p14"/>
              <p:cNvSpPr/>
              <p:nvPr/>
            </p:nvSpPr>
            <p:spPr>
              <a:xfrm>
                <a:off x="3379" y="1619"/>
                <a:ext cx="924" cy="883"/>
              </a:xfrm>
              <a:custGeom>
                <a:rect b="b" l="l" r="r" t="t"/>
                <a:pathLst>
                  <a:path extrusionOk="0" h="371" w="388">
                    <a:moveTo>
                      <a:pt x="194" y="0"/>
                    </a:moveTo>
                    <a:cubicBezTo>
                      <a:pt x="87" y="0"/>
                      <a:pt x="0" y="87"/>
                      <a:pt x="0" y="194"/>
                    </a:cubicBezTo>
                    <a:cubicBezTo>
                      <a:pt x="0" y="273"/>
                      <a:pt x="48" y="341"/>
                      <a:pt x="115" y="371"/>
                    </a:cubicBezTo>
                    <a:cubicBezTo>
                      <a:pt x="122" y="360"/>
                      <a:pt x="129" y="347"/>
                      <a:pt x="135" y="333"/>
                    </a:cubicBezTo>
                    <a:cubicBezTo>
                      <a:pt x="81" y="310"/>
                      <a:pt x="43" y="257"/>
                      <a:pt x="43" y="194"/>
                    </a:cubicBezTo>
                    <a:cubicBezTo>
                      <a:pt x="43" y="111"/>
                      <a:pt x="111" y="43"/>
                      <a:pt x="194" y="43"/>
                    </a:cubicBezTo>
                    <a:cubicBezTo>
                      <a:pt x="277" y="43"/>
                      <a:pt x="345" y="111"/>
                      <a:pt x="345" y="194"/>
                    </a:cubicBezTo>
                    <a:cubicBezTo>
                      <a:pt x="345" y="257"/>
                      <a:pt x="307" y="310"/>
                      <a:pt x="253" y="333"/>
                    </a:cubicBezTo>
                    <a:cubicBezTo>
                      <a:pt x="259" y="347"/>
                      <a:pt x="266" y="360"/>
                      <a:pt x="273" y="371"/>
                    </a:cubicBezTo>
                    <a:cubicBezTo>
                      <a:pt x="341" y="341"/>
                      <a:pt x="388" y="273"/>
                      <a:pt x="388" y="194"/>
                    </a:cubicBezTo>
                    <a:cubicBezTo>
                      <a:pt x="388" y="87"/>
                      <a:pt x="301" y="0"/>
                      <a:pt x="194" y="0"/>
                    </a:cubicBez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93" name="Google Shape;293;p14"/>
            <p:cNvGrpSpPr/>
            <p:nvPr/>
          </p:nvGrpSpPr>
          <p:grpSpPr>
            <a:xfrm>
              <a:off x="8719372" y="1622704"/>
              <a:ext cx="2432507" cy="1354312"/>
              <a:chOff x="696247" y="4213596"/>
              <a:chExt cx="2432507" cy="1354312"/>
            </a:xfrm>
          </p:grpSpPr>
          <p:sp>
            <p:nvSpPr>
              <p:cNvPr id="294" name="Google Shape;294;p14"/>
              <p:cNvSpPr txBox="1"/>
              <p:nvPr/>
            </p:nvSpPr>
            <p:spPr>
              <a:xfrm>
                <a:off x="1382781" y="4213596"/>
                <a:ext cx="120245" cy="11640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295" name="Google Shape;295;p14"/>
              <p:cNvSpPr/>
              <p:nvPr/>
            </p:nvSpPr>
            <p:spPr>
              <a:xfrm>
                <a:off x="696247" y="4647984"/>
                <a:ext cx="2432507" cy="919924"/>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2F5496"/>
                  </a:buClr>
                  <a:buSzPts val="1600"/>
                  <a:buFont typeface="Noto Sans Symbols"/>
                  <a:buChar char="❖"/>
                </a:pPr>
                <a:r>
                  <a:rPr lang="en-US" sz="1600">
                    <a:solidFill>
                      <a:schemeClr val="dk1"/>
                    </a:solidFill>
                    <a:latin typeface="Arial"/>
                    <a:ea typeface="Arial"/>
                    <a:cs typeface="Arial"/>
                    <a:sym typeface="Arial"/>
                  </a:rPr>
                  <a:t>Reduce IFFs.</a:t>
                </a:r>
                <a:endParaRPr/>
              </a:p>
              <a:p>
                <a:pPr indent="-184150" lvl="0" marL="285750" marR="0" rtl="0" algn="l">
                  <a:spcBef>
                    <a:spcPts val="0"/>
                  </a:spcBef>
                  <a:spcAft>
                    <a:spcPts val="0"/>
                  </a:spcAft>
                  <a:buClr>
                    <a:srgbClr val="2F5496"/>
                  </a:buClr>
                  <a:buSzPts val="1600"/>
                  <a:buFont typeface="Noto Sans Symbols"/>
                  <a:buNone/>
                </a:pPr>
                <a:r>
                  <a:t/>
                </a:r>
                <a:endParaRPr sz="1600">
                  <a:solidFill>
                    <a:schemeClr val="dk1"/>
                  </a:solidFill>
                  <a:latin typeface="Arial"/>
                  <a:ea typeface="Arial"/>
                  <a:cs typeface="Arial"/>
                  <a:sym typeface="Arial"/>
                </a:endParaRPr>
              </a:p>
              <a:p>
                <a:pPr indent="-285750" lvl="0" marL="285750" marR="0" rtl="0" algn="l">
                  <a:spcBef>
                    <a:spcPts val="0"/>
                  </a:spcBef>
                  <a:spcAft>
                    <a:spcPts val="0"/>
                  </a:spcAft>
                  <a:buClr>
                    <a:srgbClr val="2F5496"/>
                  </a:buClr>
                  <a:buSzPts val="1600"/>
                  <a:buFont typeface="Noto Sans Symbols"/>
                  <a:buChar char="❖"/>
                </a:pPr>
                <a:r>
                  <a:rPr lang="en-US" sz="1600">
                    <a:solidFill>
                      <a:schemeClr val="dk1"/>
                    </a:solidFill>
                    <a:latin typeface="Arial"/>
                    <a:ea typeface="Arial"/>
                    <a:cs typeface="Arial"/>
                    <a:sym typeface="Arial"/>
                  </a:rPr>
                  <a:t>Review tax exemptions.</a:t>
                </a:r>
                <a:endParaRPr/>
              </a:p>
              <a:p>
                <a:pPr indent="-184150" lvl="0" marL="285750" marR="0" rtl="0" algn="l">
                  <a:spcBef>
                    <a:spcPts val="0"/>
                  </a:spcBef>
                  <a:spcAft>
                    <a:spcPts val="0"/>
                  </a:spcAft>
                  <a:buClr>
                    <a:srgbClr val="2F5496"/>
                  </a:buClr>
                  <a:buSzPts val="1600"/>
                  <a:buFont typeface="Noto Sans Symbols"/>
                  <a:buNone/>
                </a:pPr>
                <a:r>
                  <a:t/>
                </a:r>
                <a:endParaRPr sz="1600">
                  <a:solidFill>
                    <a:schemeClr val="dk1"/>
                  </a:solidFill>
                  <a:latin typeface="Arial"/>
                  <a:ea typeface="Arial"/>
                  <a:cs typeface="Arial"/>
                  <a:sym typeface="Arial"/>
                </a:endParaRPr>
              </a:p>
              <a:p>
                <a:pPr indent="-285750" lvl="0" marL="285750" marR="0" rtl="0" algn="l">
                  <a:spcBef>
                    <a:spcPts val="0"/>
                  </a:spcBef>
                  <a:spcAft>
                    <a:spcPts val="0"/>
                  </a:spcAft>
                  <a:buClr>
                    <a:srgbClr val="2F5496"/>
                  </a:buClr>
                  <a:buSzPts val="1600"/>
                  <a:buFont typeface="Noto Sans Symbols"/>
                  <a:buChar char="❖"/>
                </a:pPr>
                <a:r>
                  <a:rPr lang="en-US" sz="1600">
                    <a:solidFill>
                      <a:schemeClr val="dk1"/>
                    </a:solidFill>
                    <a:latin typeface="Arial"/>
                    <a:ea typeface="Arial"/>
                    <a:cs typeface="Arial"/>
                    <a:sym typeface="Arial"/>
                  </a:rPr>
                  <a:t>Leverage Africa vast pension fund resources estimated at $350bn.</a:t>
                </a:r>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285750" lvl="0" marL="285750" marR="0" rtl="0" algn="l">
                  <a:spcBef>
                    <a:spcPts val="0"/>
                  </a:spcBef>
                  <a:spcAft>
                    <a:spcPts val="0"/>
                  </a:spcAft>
                  <a:buClr>
                    <a:srgbClr val="2F5496"/>
                  </a:buClr>
                  <a:buSzPts val="1600"/>
                  <a:buFont typeface="Noto Sans Symbols"/>
                  <a:buChar char="❖"/>
                </a:pPr>
                <a:r>
                  <a:rPr lang="en-US" sz="1600">
                    <a:solidFill>
                      <a:schemeClr val="dk1"/>
                    </a:solidFill>
                    <a:latin typeface="Arial"/>
                    <a:ea typeface="Arial"/>
                    <a:cs typeface="Arial"/>
                    <a:sym typeface="Arial"/>
                  </a:rPr>
                  <a:t>Encourage regional banks to strength capacities to develop bankable projects.</a:t>
                </a:r>
                <a:endParaRPr sz="1600">
                  <a:solidFill>
                    <a:schemeClr val="dk1"/>
                  </a:solidFill>
                  <a:latin typeface="Arial"/>
                  <a:ea typeface="Arial"/>
                  <a:cs typeface="Arial"/>
                  <a:sym typeface="Arial"/>
                </a:endParaRPr>
              </a:p>
              <a:p>
                <a:pPr indent="-184150" lvl="0" marL="285750" marR="0" rtl="0" algn="l">
                  <a:spcBef>
                    <a:spcPts val="0"/>
                  </a:spcBef>
                  <a:spcAft>
                    <a:spcPts val="0"/>
                  </a:spcAft>
                  <a:buClr>
                    <a:srgbClr val="2F5496"/>
                  </a:buClr>
                  <a:buSzPts val="1600"/>
                  <a:buFont typeface="Noto Sans Symbols"/>
                  <a:buNone/>
                </a:pPr>
                <a:r>
                  <a:t/>
                </a:r>
                <a:endParaRPr sz="1600">
                  <a:solidFill>
                    <a:schemeClr val="dk1"/>
                  </a:solidFill>
                  <a:latin typeface="Arial"/>
                  <a:ea typeface="Arial"/>
                  <a:cs typeface="Arial"/>
                  <a:sym typeface="Arial"/>
                </a:endParaRPr>
              </a:p>
              <a:p>
                <a:pPr indent="-285750" lvl="0" marL="285750" marR="0" rtl="0" algn="l">
                  <a:spcBef>
                    <a:spcPts val="0"/>
                  </a:spcBef>
                  <a:spcAft>
                    <a:spcPts val="0"/>
                  </a:spcAft>
                  <a:buClr>
                    <a:srgbClr val="2F5496"/>
                  </a:buClr>
                  <a:buSzPts val="1600"/>
                  <a:buFont typeface="Noto Sans Symbols"/>
                  <a:buChar char="❖"/>
                </a:pPr>
                <a:r>
                  <a:rPr lang="en-US" sz="1600">
                    <a:solidFill>
                      <a:schemeClr val="dk1"/>
                    </a:solidFill>
                    <a:latin typeface="Arial"/>
                    <a:ea typeface="Arial"/>
                    <a:cs typeface="Arial"/>
                    <a:sym typeface="Arial"/>
                  </a:rPr>
                  <a:t>Deepen domestic capital markets.</a:t>
                </a:r>
                <a:endParaRPr/>
              </a:p>
            </p:txBody>
          </p:sp>
        </p:grpSp>
      </p:grpSp>
      <p:grpSp>
        <p:nvGrpSpPr>
          <p:cNvPr id="296" name="Google Shape;296;p14"/>
          <p:cNvGrpSpPr/>
          <p:nvPr/>
        </p:nvGrpSpPr>
        <p:grpSpPr>
          <a:xfrm>
            <a:off x="8237909" y="1480287"/>
            <a:ext cx="3750841" cy="5054658"/>
            <a:chOff x="8848399" y="3979264"/>
            <a:chExt cx="2295375" cy="1612066"/>
          </a:xfrm>
        </p:grpSpPr>
        <p:sp>
          <p:nvSpPr>
            <p:cNvPr id="297" name="Google Shape;297;p14"/>
            <p:cNvSpPr/>
            <p:nvPr/>
          </p:nvSpPr>
          <p:spPr>
            <a:xfrm>
              <a:off x="8848399" y="3979264"/>
              <a:ext cx="2295375" cy="1612066"/>
            </a:xfrm>
            <a:prstGeom prst="rect">
              <a:avLst/>
            </a:prstGeom>
            <a:solidFill>
              <a:srgbClr val="D8E2F3"/>
            </a:solidFill>
            <a:ln>
              <a:noFill/>
            </a:ln>
            <a:effectLst>
              <a:outerShdw blurRad="101600" rotWithShape="0" algn="tl" dir="2700000" dist="63500">
                <a:srgbClr val="7F7F7F">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98" name="Google Shape;298;p14"/>
            <p:cNvGrpSpPr/>
            <p:nvPr/>
          </p:nvGrpSpPr>
          <p:grpSpPr>
            <a:xfrm>
              <a:off x="8848770" y="4055803"/>
              <a:ext cx="292180" cy="301859"/>
              <a:chOff x="5321300" y="2636838"/>
              <a:chExt cx="1533526" cy="1584326"/>
            </a:xfrm>
          </p:grpSpPr>
          <p:sp>
            <p:nvSpPr>
              <p:cNvPr id="299" name="Google Shape;299;p14"/>
              <p:cNvSpPr/>
              <p:nvPr/>
            </p:nvSpPr>
            <p:spPr>
              <a:xfrm>
                <a:off x="6088063" y="2943226"/>
                <a:ext cx="479425" cy="509588"/>
              </a:xfrm>
              <a:custGeom>
                <a:rect b="b" l="l" r="r" t="t"/>
                <a:pathLst>
                  <a:path extrusionOk="0" h="135" w="127">
                    <a:moveTo>
                      <a:pt x="95" y="135"/>
                    </a:moveTo>
                    <a:cubicBezTo>
                      <a:pt x="127" y="135"/>
                      <a:pt x="127" y="135"/>
                      <a:pt x="127" y="135"/>
                    </a:cubicBezTo>
                    <a:cubicBezTo>
                      <a:pt x="125" y="64"/>
                      <a:pt x="70" y="6"/>
                      <a:pt x="0" y="0"/>
                    </a:cubicBezTo>
                    <a:cubicBezTo>
                      <a:pt x="0" y="32"/>
                      <a:pt x="0" y="32"/>
                      <a:pt x="0" y="32"/>
                    </a:cubicBezTo>
                    <a:cubicBezTo>
                      <a:pt x="53" y="38"/>
                      <a:pt x="93" y="81"/>
                      <a:pt x="95" y="135"/>
                    </a:cubicBez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0" name="Google Shape;300;p14"/>
              <p:cNvSpPr/>
              <p:nvPr/>
            </p:nvSpPr>
            <p:spPr>
              <a:xfrm>
                <a:off x="6088063" y="2652713"/>
                <a:ext cx="766763" cy="800100"/>
              </a:xfrm>
              <a:custGeom>
                <a:rect b="b" l="l" r="r" t="t"/>
                <a:pathLst>
                  <a:path extrusionOk="0" h="212" w="203">
                    <a:moveTo>
                      <a:pt x="156" y="212"/>
                    </a:moveTo>
                    <a:cubicBezTo>
                      <a:pt x="203" y="212"/>
                      <a:pt x="203" y="212"/>
                      <a:pt x="203" y="212"/>
                    </a:cubicBezTo>
                    <a:cubicBezTo>
                      <a:pt x="202" y="99"/>
                      <a:pt x="112" y="7"/>
                      <a:pt x="0" y="0"/>
                    </a:cubicBezTo>
                    <a:cubicBezTo>
                      <a:pt x="0" y="48"/>
                      <a:pt x="0" y="48"/>
                      <a:pt x="0" y="48"/>
                    </a:cubicBezTo>
                    <a:cubicBezTo>
                      <a:pt x="86" y="54"/>
                      <a:pt x="154" y="125"/>
                      <a:pt x="156" y="212"/>
                    </a:cubicBez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1" name="Google Shape;301;p14"/>
              <p:cNvSpPr/>
              <p:nvPr/>
            </p:nvSpPr>
            <p:spPr>
              <a:xfrm>
                <a:off x="5321300" y="2698751"/>
                <a:ext cx="1462088" cy="1522413"/>
              </a:xfrm>
              <a:custGeom>
                <a:rect b="b" l="l" r="r" t="t"/>
                <a:pathLst>
                  <a:path extrusionOk="0" h="403" w="387">
                    <a:moveTo>
                      <a:pt x="226" y="290"/>
                    </a:moveTo>
                    <a:cubicBezTo>
                      <a:pt x="218" y="291"/>
                      <a:pt x="210" y="288"/>
                      <a:pt x="204" y="283"/>
                    </a:cubicBezTo>
                    <a:cubicBezTo>
                      <a:pt x="188" y="268"/>
                      <a:pt x="168" y="250"/>
                      <a:pt x="155" y="235"/>
                    </a:cubicBezTo>
                    <a:cubicBezTo>
                      <a:pt x="155" y="235"/>
                      <a:pt x="155" y="235"/>
                      <a:pt x="155" y="235"/>
                    </a:cubicBezTo>
                    <a:cubicBezTo>
                      <a:pt x="142" y="222"/>
                      <a:pt x="127" y="203"/>
                      <a:pt x="115" y="188"/>
                    </a:cubicBezTo>
                    <a:cubicBezTo>
                      <a:pt x="104" y="174"/>
                      <a:pt x="109" y="154"/>
                      <a:pt x="124" y="147"/>
                    </a:cubicBezTo>
                    <a:cubicBezTo>
                      <a:pt x="128" y="145"/>
                      <a:pt x="131" y="142"/>
                      <a:pt x="135" y="140"/>
                    </a:cubicBezTo>
                    <a:cubicBezTo>
                      <a:pt x="51" y="0"/>
                      <a:pt x="51" y="0"/>
                      <a:pt x="51" y="0"/>
                    </a:cubicBezTo>
                    <a:cubicBezTo>
                      <a:pt x="21" y="14"/>
                      <a:pt x="0" y="46"/>
                      <a:pt x="6" y="89"/>
                    </a:cubicBezTo>
                    <a:cubicBezTo>
                      <a:pt x="9" y="112"/>
                      <a:pt x="61" y="194"/>
                      <a:pt x="126" y="263"/>
                    </a:cubicBezTo>
                    <a:cubicBezTo>
                      <a:pt x="195" y="336"/>
                      <a:pt x="278" y="396"/>
                      <a:pt x="297" y="399"/>
                    </a:cubicBezTo>
                    <a:cubicBezTo>
                      <a:pt x="335" y="403"/>
                      <a:pt x="368" y="392"/>
                      <a:pt x="387" y="360"/>
                    </a:cubicBezTo>
                    <a:cubicBezTo>
                      <a:pt x="253" y="266"/>
                      <a:pt x="253" y="266"/>
                      <a:pt x="253" y="266"/>
                    </a:cubicBezTo>
                    <a:cubicBezTo>
                      <a:pt x="243" y="278"/>
                      <a:pt x="242" y="287"/>
                      <a:pt x="226" y="290"/>
                    </a:cubicBez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2" name="Google Shape;302;p14"/>
              <p:cNvSpPr/>
              <p:nvPr/>
            </p:nvSpPr>
            <p:spPr>
              <a:xfrm>
                <a:off x="5553075" y="2636838"/>
                <a:ext cx="395288" cy="574675"/>
              </a:xfrm>
              <a:custGeom>
                <a:rect b="b" l="l" r="r" t="t"/>
                <a:pathLst>
                  <a:path extrusionOk="0" h="152" w="105">
                    <a:moveTo>
                      <a:pt x="98" y="112"/>
                    </a:moveTo>
                    <a:cubicBezTo>
                      <a:pt x="41" y="17"/>
                      <a:pt x="41" y="17"/>
                      <a:pt x="41" y="17"/>
                    </a:cubicBezTo>
                    <a:cubicBezTo>
                      <a:pt x="33" y="5"/>
                      <a:pt x="18" y="0"/>
                      <a:pt x="0" y="11"/>
                    </a:cubicBezTo>
                    <a:cubicBezTo>
                      <a:pt x="84" y="152"/>
                      <a:pt x="84" y="152"/>
                      <a:pt x="84" y="152"/>
                    </a:cubicBezTo>
                    <a:cubicBezTo>
                      <a:pt x="103" y="141"/>
                      <a:pt x="105" y="125"/>
                      <a:pt x="98" y="112"/>
                    </a:cubicBez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3" name="Google Shape;303;p14"/>
              <p:cNvSpPr/>
              <p:nvPr/>
            </p:nvSpPr>
            <p:spPr>
              <a:xfrm>
                <a:off x="6307138" y="3594101"/>
                <a:ext cx="544513" cy="438150"/>
              </a:xfrm>
              <a:custGeom>
                <a:rect b="b" l="l" r="r" t="t"/>
                <a:pathLst>
                  <a:path extrusionOk="0" h="116" w="144">
                    <a:moveTo>
                      <a:pt x="129" y="74"/>
                    </a:moveTo>
                    <a:cubicBezTo>
                      <a:pt x="40" y="9"/>
                      <a:pt x="40" y="9"/>
                      <a:pt x="40" y="9"/>
                    </a:cubicBezTo>
                    <a:cubicBezTo>
                      <a:pt x="28" y="0"/>
                      <a:pt x="12" y="1"/>
                      <a:pt x="0" y="19"/>
                    </a:cubicBezTo>
                    <a:cubicBezTo>
                      <a:pt x="132" y="116"/>
                      <a:pt x="132" y="116"/>
                      <a:pt x="132" y="116"/>
                    </a:cubicBezTo>
                    <a:cubicBezTo>
                      <a:pt x="135" y="112"/>
                      <a:pt x="135" y="112"/>
                      <a:pt x="135" y="112"/>
                    </a:cubicBezTo>
                    <a:cubicBezTo>
                      <a:pt x="144" y="100"/>
                      <a:pt x="141" y="82"/>
                      <a:pt x="129" y="74"/>
                    </a:cubicBez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4" name="Google Shape;304;p14"/>
              <p:cNvSpPr/>
              <p:nvPr/>
            </p:nvSpPr>
            <p:spPr>
              <a:xfrm>
                <a:off x="6088063" y="2943226"/>
                <a:ext cx="479425" cy="509588"/>
              </a:xfrm>
              <a:custGeom>
                <a:rect b="b" l="l" r="r" t="t"/>
                <a:pathLst>
                  <a:path extrusionOk="0" h="135" w="127">
                    <a:moveTo>
                      <a:pt x="95" y="135"/>
                    </a:moveTo>
                    <a:cubicBezTo>
                      <a:pt x="127" y="135"/>
                      <a:pt x="127" y="135"/>
                      <a:pt x="127" y="135"/>
                    </a:cubicBezTo>
                    <a:cubicBezTo>
                      <a:pt x="125" y="64"/>
                      <a:pt x="70" y="6"/>
                      <a:pt x="0" y="0"/>
                    </a:cubicBezTo>
                    <a:cubicBezTo>
                      <a:pt x="0" y="32"/>
                      <a:pt x="0" y="32"/>
                      <a:pt x="0" y="32"/>
                    </a:cubicBezTo>
                    <a:cubicBezTo>
                      <a:pt x="53" y="38"/>
                      <a:pt x="93" y="81"/>
                      <a:pt x="95" y="135"/>
                    </a:cubicBez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5" name="Google Shape;305;p14"/>
              <p:cNvSpPr/>
              <p:nvPr/>
            </p:nvSpPr>
            <p:spPr>
              <a:xfrm>
                <a:off x="6088063" y="2652713"/>
                <a:ext cx="766763" cy="800100"/>
              </a:xfrm>
              <a:custGeom>
                <a:rect b="b" l="l" r="r" t="t"/>
                <a:pathLst>
                  <a:path extrusionOk="0" h="212" w="203">
                    <a:moveTo>
                      <a:pt x="156" y="212"/>
                    </a:moveTo>
                    <a:cubicBezTo>
                      <a:pt x="203" y="212"/>
                      <a:pt x="203" y="212"/>
                      <a:pt x="203" y="212"/>
                    </a:cubicBezTo>
                    <a:cubicBezTo>
                      <a:pt x="202" y="99"/>
                      <a:pt x="112" y="7"/>
                      <a:pt x="0" y="0"/>
                    </a:cubicBezTo>
                    <a:cubicBezTo>
                      <a:pt x="0" y="48"/>
                      <a:pt x="0" y="48"/>
                      <a:pt x="0" y="48"/>
                    </a:cubicBezTo>
                    <a:cubicBezTo>
                      <a:pt x="86" y="54"/>
                      <a:pt x="154" y="125"/>
                      <a:pt x="156" y="212"/>
                    </a:cubicBez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6" name="Google Shape;306;p14"/>
              <p:cNvSpPr/>
              <p:nvPr/>
            </p:nvSpPr>
            <p:spPr>
              <a:xfrm>
                <a:off x="5321300" y="2698751"/>
                <a:ext cx="1462088" cy="1522413"/>
              </a:xfrm>
              <a:custGeom>
                <a:rect b="b" l="l" r="r" t="t"/>
                <a:pathLst>
                  <a:path extrusionOk="0" h="403" w="387">
                    <a:moveTo>
                      <a:pt x="226" y="290"/>
                    </a:moveTo>
                    <a:cubicBezTo>
                      <a:pt x="218" y="291"/>
                      <a:pt x="210" y="288"/>
                      <a:pt x="204" y="283"/>
                    </a:cubicBezTo>
                    <a:cubicBezTo>
                      <a:pt x="188" y="268"/>
                      <a:pt x="168" y="250"/>
                      <a:pt x="155" y="235"/>
                    </a:cubicBezTo>
                    <a:cubicBezTo>
                      <a:pt x="155" y="235"/>
                      <a:pt x="155" y="235"/>
                      <a:pt x="155" y="235"/>
                    </a:cubicBezTo>
                    <a:cubicBezTo>
                      <a:pt x="142" y="222"/>
                      <a:pt x="127" y="203"/>
                      <a:pt x="115" y="188"/>
                    </a:cubicBezTo>
                    <a:cubicBezTo>
                      <a:pt x="104" y="174"/>
                      <a:pt x="109" y="154"/>
                      <a:pt x="124" y="147"/>
                    </a:cubicBezTo>
                    <a:cubicBezTo>
                      <a:pt x="128" y="145"/>
                      <a:pt x="131" y="142"/>
                      <a:pt x="135" y="140"/>
                    </a:cubicBezTo>
                    <a:cubicBezTo>
                      <a:pt x="51" y="0"/>
                      <a:pt x="51" y="0"/>
                      <a:pt x="51" y="0"/>
                    </a:cubicBezTo>
                    <a:cubicBezTo>
                      <a:pt x="21" y="14"/>
                      <a:pt x="0" y="46"/>
                      <a:pt x="6" y="89"/>
                    </a:cubicBezTo>
                    <a:cubicBezTo>
                      <a:pt x="9" y="112"/>
                      <a:pt x="61" y="194"/>
                      <a:pt x="126" y="263"/>
                    </a:cubicBezTo>
                    <a:cubicBezTo>
                      <a:pt x="195" y="336"/>
                      <a:pt x="278" y="396"/>
                      <a:pt x="297" y="399"/>
                    </a:cubicBezTo>
                    <a:cubicBezTo>
                      <a:pt x="335" y="403"/>
                      <a:pt x="368" y="392"/>
                      <a:pt x="387" y="360"/>
                    </a:cubicBezTo>
                    <a:cubicBezTo>
                      <a:pt x="253" y="266"/>
                      <a:pt x="253" y="266"/>
                      <a:pt x="253" y="266"/>
                    </a:cubicBezTo>
                    <a:cubicBezTo>
                      <a:pt x="243" y="278"/>
                      <a:pt x="242" y="287"/>
                      <a:pt x="226" y="290"/>
                    </a:cubicBez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7" name="Google Shape;307;p14"/>
              <p:cNvSpPr/>
              <p:nvPr/>
            </p:nvSpPr>
            <p:spPr>
              <a:xfrm>
                <a:off x="5553075" y="2636838"/>
                <a:ext cx="395288" cy="574675"/>
              </a:xfrm>
              <a:custGeom>
                <a:rect b="b" l="l" r="r" t="t"/>
                <a:pathLst>
                  <a:path extrusionOk="0" h="152" w="105">
                    <a:moveTo>
                      <a:pt x="98" y="112"/>
                    </a:moveTo>
                    <a:cubicBezTo>
                      <a:pt x="41" y="17"/>
                      <a:pt x="41" y="17"/>
                      <a:pt x="41" y="17"/>
                    </a:cubicBezTo>
                    <a:cubicBezTo>
                      <a:pt x="33" y="5"/>
                      <a:pt x="18" y="0"/>
                      <a:pt x="0" y="11"/>
                    </a:cubicBezTo>
                    <a:cubicBezTo>
                      <a:pt x="84" y="152"/>
                      <a:pt x="84" y="152"/>
                      <a:pt x="84" y="152"/>
                    </a:cubicBezTo>
                    <a:cubicBezTo>
                      <a:pt x="103" y="141"/>
                      <a:pt x="105" y="125"/>
                      <a:pt x="98" y="112"/>
                    </a:cubicBez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8" name="Google Shape;308;p14"/>
              <p:cNvSpPr/>
              <p:nvPr/>
            </p:nvSpPr>
            <p:spPr>
              <a:xfrm>
                <a:off x="6307138" y="3594101"/>
                <a:ext cx="544513" cy="438150"/>
              </a:xfrm>
              <a:custGeom>
                <a:rect b="b" l="l" r="r" t="t"/>
                <a:pathLst>
                  <a:path extrusionOk="0" h="116" w="144">
                    <a:moveTo>
                      <a:pt x="129" y="74"/>
                    </a:moveTo>
                    <a:cubicBezTo>
                      <a:pt x="40" y="9"/>
                      <a:pt x="40" y="9"/>
                      <a:pt x="40" y="9"/>
                    </a:cubicBezTo>
                    <a:cubicBezTo>
                      <a:pt x="28" y="0"/>
                      <a:pt x="12" y="1"/>
                      <a:pt x="0" y="19"/>
                    </a:cubicBezTo>
                    <a:cubicBezTo>
                      <a:pt x="132" y="116"/>
                      <a:pt x="132" y="116"/>
                      <a:pt x="132" y="116"/>
                    </a:cubicBezTo>
                    <a:cubicBezTo>
                      <a:pt x="135" y="112"/>
                      <a:pt x="135" y="112"/>
                      <a:pt x="135" y="112"/>
                    </a:cubicBezTo>
                    <a:cubicBezTo>
                      <a:pt x="144" y="100"/>
                      <a:pt x="141" y="82"/>
                      <a:pt x="129" y="74"/>
                    </a:cubicBez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09" name="Google Shape;309;p14"/>
            <p:cNvGrpSpPr/>
            <p:nvPr/>
          </p:nvGrpSpPr>
          <p:grpSpPr>
            <a:xfrm>
              <a:off x="8878567" y="4025769"/>
              <a:ext cx="2220117" cy="1447721"/>
              <a:chOff x="855442" y="4199657"/>
              <a:chExt cx="2220117" cy="1447721"/>
            </a:xfrm>
          </p:grpSpPr>
          <p:sp>
            <p:nvSpPr>
              <p:cNvPr id="310" name="Google Shape;310;p14"/>
              <p:cNvSpPr txBox="1"/>
              <p:nvPr/>
            </p:nvSpPr>
            <p:spPr>
              <a:xfrm>
                <a:off x="1345711" y="4199657"/>
                <a:ext cx="1623261" cy="3012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F5496"/>
                    </a:solidFill>
                    <a:latin typeface="Calibri"/>
                    <a:ea typeface="Calibri"/>
                    <a:cs typeface="Calibri"/>
                    <a:sym typeface="Calibri"/>
                  </a:rPr>
                  <a:t>Leverage African Continental Free Trade Area</a:t>
                </a:r>
                <a:endParaRPr/>
              </a:p>
            </p:txBody>
          </p:sp>
          <p:sp>
            <p:nvSpPr>
              <p:cNvPr id="311" name="Google Shape;311;p14"/>
              <p:cNvSpPr/>
              <p:nvPr/>
            </p:nvSpPr>
            <p:spPr>
              <a:xfrm>
                <a:off x="855442" y="4607193"/>
                <a:ext cx="2220117" cy="1040185"/>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2F5496"/>
                  </a:buClr>
                  <a:buSzPts val="1600"/>
                  <a:buFont typeface="Noto Sans Symbols"/>
                  <a:buChar char="❖"/>
                </a:pPr>
                <a:r>
                  <a:rPr lang="en-US" sz="1600">
                    <a:solidFill>
                      <a:schemeClr val="dk1"/>
                    </a:solidFill>
                    <a:latin typeface="Arial"/>
                    <a:ea typeface="Arial"/>
                    <a:cs typeface="Arial"/>
                    <a:sym typeface="Arial"/>
                  </a:rPr>
                  <a:t>Support the Pan African Payments and Settlement System to:.</a:t>
                </a:r>
                <a:endParaRPr/>
              </a:p>
              <a:p>
                <a:pPr indent="-184150" lvl="0" marL="285750" marR="0" rtl="0" algn="l">
                  <a:spcBef>
                    <a:spcPts val="0"/>
                  </a:spcBef>
                  <a:spcAft>
                    <a:spcPts val="0"/>
                  </a:spcAft>
                  <a:buClr>
                    <a:srgbClr val="2F5496"/>
                  </a:buClr>
                  <a:buSzPts val="1600"/>
                  <a:buFont typeface="Noto Sans Symbols"/>
                  <a:buNone/>
                </a:pPr>
                <a:r>
                  <a:t/>
                </a:r>
                <a:endParaRPr sz="1600">
                  <a:solidFill>
                    <a:schemeClr val="dk1"/>
                  </a:solidFill>
                  <a:latin typeface="Arial"/>
                  <a:ea typeface="Arial"/>
                  <a:cs typeface="Arial"/>
                  <a:sym typeface="Arial"/>
                </a:endParaRPr>
              </a:p>
              <a:p>
                <a:pPr indent="-285750" lvl="1" marL="742950" marR="0" rtl="0" algn="l">
                  <a:spcBef>
                    <a:spcPts val="0"/>
                  </a:spcBef>
                  <a:spcAft>
                    <a:spcPts val="0"/>
                  </a:spcAft>
                  <a:buClr>
                    <a:schemeClr val="dk1"/>
                  </a:buClr>
                  <a:buSzPts val="1600"/>
                  <a:buFont typeface="Courier New"/>
                  <a:buChar char="o"/>
                </a:pPr>
                <a:r>
                  <a:rPr b="0" i="0" lang="en-US" sz="1600" u="none" cap="none" strike="noStrike">
                    <a:solidFill>
                      <a:schemeClr val="dk1"/>
                    </a:solidFill>
                    <a:latin typeface="Arial"/>
                    <a:ea typeface="Arial"/>
                    <a:cs typeface="Arial"/>
                    <a:sym typeface="Arial"/>
                  </a:rPr>
                  <a:t>Facilitate cross-border payments in local currencies.</a:t>
                </a:r>
                <a:endParaRPr/>
              </a:p>
              <a:p>
                <a:pPr indent="-184150" lvl="1" marL="742950" marR="0" rtl="0" algn="l">
                  <a:spcBef>
                    <a:spcPts val="0"/>
                  </a:spcBef>
                  <a:spcAft>
                    <a:spcPts val="0"/>
                  </a:spcAft>
                  <a:buClr>
                    <a:schemeClr val="dk1"/>
                  </a:buClr>
                  <a:buSzPts val="1600"/>
                  <a:buFont typeface="Courier New"/>
                  <a:buNone/>
                </a:pPr>
                <a:r>
                  <a:t/>
                </a:r>
                <a:endParaRPr b="0" i="0" sz="1600" u="none" cap="none" strike="noStrike">
                  <a:solidFill>
                    <a:schemeClr val="dk1"/>
                  </a:solidFill>
                  <a:latin typeface="Arial"/>
                  <a:ea typeface="Arial"/>
                  <a:cs typeface="Arial"/>
                  <a:sym typeface="Arial"/>
                </a:endParaRPr>
              </a:p>
              <a:p>
                <a:pPr indent="-285750" lvl="1" marL="742950" marR="0" rtl="0" algn="l">
                  <a:spcBef>
                    <a:spcPts val="0"/>
                  </a:spcBef>
                  <a:spcAft>
                    <a:spcPts val="0"/>
                  </a:spcAft>
                  <a:buClr>
                    <a:schemeClr val="dk1"/>
                  </a:buClr>
                  <a:buSzPts val="1600"/>
                  <a:buFont typeface="Courier New"/>
                  <a:buChar char="o"/>
                </a:pPr>
                <a:r>
                  <a:rPr b="0" i="0" lang="en-US" sz="1600" u="none" cap="none" strike="noStrike">
                    <a:solidFill>
                      <a:schemeClr val="dk1"/>
                    </a:solidFill>
                    <a:latin typeface="Arial"/>
                    <a:ea typeface="Arial"/>
                    <a:cs typeface="Arial"/>
                    <a:sym typeface="Arial"/>
                  </a:rPr>
                  <a:t>Reduce transaction costs associated with multiple exchange rates and </a:t>
                </a:r>
                <a:endParaRPr/>
              </a:p>
              <a:p>
                <a:pPr indent="-184150" lvl="0" marL="285750" marR="0" rtl="0" algn="l">
                  <a:spcBef>
                    <a:spcPts val="0"/>
                  </a:spcBef>
                  <a:spcAft>
                    <a:spcPts val="0"/>
                  </a:spcAft>
                  <a:buClr>
                    <a:srgbClr val="2F5496"/>
                  </a:buClr>
                  <a:buSzPts val="1600"/>
                  <a:buFont typeface="Noto Sans Symbols"/>
                  <a:buNone/>
                </a:pPr>
                <a:r>
                  <a:t/>
                </a:r>
                <a:endParaRPr sz="1600">
                  <a:solidFill>
                    <a:schemeClr val="dk1"/>
                  </a:solidFill>
                  <a:latin typeface="Arial"/>
                  <a:ea typeface="Arial"/>
                  <a:cs typeface="Arial"/>
                  <a:sym typeface="Arial"/>
                </a:endParaRPr>
              </a:p>
              <a:p>
                <a:pPr indent="-285750" lvl="0" marL="285750" marR="0" rtl="0" algn="l">
                  <a:spcBef>
                    <a:spcPts val="0"/>
                  </a:spcBef>
                  <a:spcAft>
                    <a:spcPts val="0"/>
                  </a:spcAft>
                  <a:buClr>
                    <a:srgbClr val="2F5496"/>
                  </a:buClr>
                  <a:buSzPts val="1600"/>
                  <a:buFont typeface="Noto Sans Symbols"/>
                  <a:buChar char="❖"/>
                </a:pPr>
                <a:r>
                  <a:rPr lang="en-US" sz="1600">
                    <a:solidFill>
                      <a:schemeClr val="dk1"/>
                    </a:solidFill>
                    <a:latin typeface="Arial"/>
                    <a:ea typeface="Arial"/>
                    <a:cs typeface="Arial"/>
                    <a:sym typeface="Arial"/>
                  </a:rPr>
                  <a:t>Leverage Investment platforms to foster dialogue between governments and investors</a:t>
                </a:r>
                <a:endParaRPr/>
              </a:p>
            </p:txBody>
          </p:sp>
        </p:grpSp>
      </p:grpSp>
      <p:sp>
        <p:nvSpPr>
          <p:cNvPr id="312" name="Google Shape;312;p14"/>
          <p:cNvSpPr txBox="1"/>
          <p:nvPr/>
        </p:nvSpPr>
        <p:spPr>
          <a:xfrm>
            <a:off x="5201386" y="1677659"/>
            <a:ext cx="269113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F5496"/>
                </a:solidFill>
                <a:latin typeface="Calibri"/>
                <a:ea typeface="Calibri"/>
                <a:cs typeface="Calibri"/>
                <a:sym typeface="Calibri"/>
              </a:rPr>
              <a:t>Scale-up domestic resource mobilization</a:t>
            </a:r>
            <a:endParaRPr/>
          </a:p>
        </p:txBody>
      </p:sp>
      <p:sp>
        <p:nvSpPr>
          <p:cNvPr id="313" name="Google Shape;313;p14"/>
          <p:cNvSpPr/>
          <p:nvPr/>
        </p:nvSpPr>
        <p:spPr>
          <a:xfrm>
            <a:off x="-10721" y="191187"/>
            <a:ext cx="9610726" cy="919401"/>
          </a:xfrm>
          <a:prstGeom prst="roundRect">
            <a:avLst>
              <a:gd fmla="val 16667" name="adj"/>
            </a:avLst>
          </a:prstGeom>
          <a:solidFill>
            <a:srgbClr val="1F3864"/>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u="none" cap="none" strike="noStrike">
                <a:solidFill>
                  <a:schemeClr val="lt1"/>
                </a:solidFill>
                <a:latin typeface="Calibri"/>
                <a:ea typeface="Calibri"/>
                <a:cs typeface="Calibri"/>
                <a:sym typeface="Calibri"/>
              </a:rPr>
              <a:t>Leveraging financing opportunities: breaking new grounds through a disruptive approach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15"/>
          <p:cNvSpPr txBox="1"/>
          <p:nvPr/>
        </p:nvSpPr>
        <p:spPr>
          <a:xfrm>
            <a:off x="164386" y="1064675"/>
            <a:ext cx="11712540" cy="5847755"/>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2F5496"/>
              </a:buClr>
              <a:buSzPts val="1800"/>
              <a:buFont typeface="Arial"/>
              <a:buChar char="•"/>
            </a:pPr>
            <a:r>
              <a:rPr b="1" lang="en-US" sz="1800">
                <a:solidFill>
                  <a:srgbClr val="2F5496"/>
                </a:solidFill>
                <a:latin typeface="Arial"/>
                <a:ea typeface="Arial"/>
                <a:cs typeface="Arial"/>
                <a:sym typeface="Arial"/>
              </a:rPr>
              <a:t>We do not know the depth and how long the crisis will last and Africa has not yet fully recovered from the COVID crisis.</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Governments should focus on ensuring there are sufficient and accessible supplies of </a:t>
            </a:r>
            <a:r>
              <a:rPr b="1" lang="en-US" sz="1800">
                <a:solidFill>
                  <a:srgbClr val="2F5496"/>
                </a:solidFill>
                <a:latin typeface="Arial"/>
                <a:ea typeface="Arial"/>
                <a:cs typeface="Arial"/>
                <a:sym typeface="Arial"/>
              </a:rPr>
              <a:t>food</a:t>
            </a:r>
            <a:r>
              <a:rPr lang="en-US" sz="1800">
                <a:solidFill>
                  <a:schemeClr val="dk1"/>
                </a:solidFill>
                <a:latin typeface="Arial"/>
                <a:ea typeface="Arial"/>
                <a:cs typeface="Arial"/>
                <a:sym typeface="Arial"/>
              </a:rPr>
              <a:t> for all people, especially vulnerable populations.  </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Net food importers should </a:t>
            </a:r>
            <a:r>
              <a:rPr b="1" lang="en-US" sz="1800">
                <a:solidFill>
                  <a:srgbClr val="2F5496"/>
                </a:solidFill>
                <a:latin typeface="Arial"/>
                <a:ea typeface="Arial"/>
                <a:cs typeface="Arial"/>
                <a:sym typeface="Arial"/>
              </a:rPr>
              <a:t>diversify their sources of supply </a:t>
            </a:r>
            <a:r>
              <a:rPr lang="en-US" sz="1800">
                <a:solidFill>
                  <a:schemeClr val="dk1"/>
                </a:solidFill>
                <a:latin typeface="Arial"/>
                <a:ea typeface="Arial"/>
                <a:cs typeface="Arial"/>
                <a:sym typeface="Arial"/>
              </a:rPr>
              <a:t>including through domestic production, releasing existing stocks and diversifying import sources.</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Oil exporters should utilize the windfall to support economic recovery and replenish their policy buffers.</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To reduce dependency on imported energy focus should be given to </a:t>
            </a:r>
            <a:r>
              <a:rPr b="1" lang="en-US" sz="1800">
                <a:solidFill>
                  <a:srgbClr val="2F5496"/>
                </a:solidFill>
                <a:latin typeface="Arial"/>
                <a:ea typeface="Arial"/>
                <a:cs typeface="Arial"/>
                <a:sym typeface="Arial"/>
              </a:rPr>
              <a:t>renewable energy projects </a:t>
            </a:r>
            <a:r>
              <a:rPr lang="en-US" sz="1800">
                <a:solidFill>
                  <a:schemeClr val="dk1"/>
                </a:solidFill>
                <a:latin typeface="Arial"/>
                <a:ea typeface="Arial"/>
                <a:cs typeface="Arial"/>
                <a:sym typeface="Arial"/>
              </a:rPr>
              <a:t>and energy efficiency measures</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Countries should take full advantage of the </a:t>
            </a:r>
            <a:r>
              <a:rPr b="1" lang="en-US" sz="1800">
                <a:solidFill>
                  <a:srgbClr val="2F5496"/>
                </a:solidFill>
                <a:latin typeface="Arial"/>
                <a:ea typeface="Arial"/>
                <a:cs typeface="Arial"/>
                <a:sym typeface="Arial"/>
              </a:rPr>
              <a:t>AfCFTA</a:t>
            </a:r>
            <a:r>
              <a:rPr lang="en-US" sz="1800">
                <a:solidFill>
                  <a:schemeClr val="dk1"/>
                </a:solidFill>
                <a:latin typeface="Arial"/>
                <a:ea typeface="Arial"/>
                <a:cs typeface="Arial"/>
                <a:sym typeface="Arial"/>
              </a:rPr>
              <a:t>, increasing intra-African agri-food, industry and services trade, in order to build resilience against external shocks.</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Promote flexible and agile International Financial Institutions to ensure timely provision of emergency financing, including grants. </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209550" lvl="0" marL="285750" marR="0" rtl="0" algn="l">
              <a:spcBef>
                <a:spcPts val="0"/>
              </a:spcBef>
              <a:spcAft>
                <a:spcPts val="0"/>
              </a:spcAft>
              <a:buClr>
                <a:schemeClr val="dk1"/>
              </a:buClr>
              <a:buSzPts val="1200"/>
              <a:buFont typeface="Arial"/>
              <a:buNone/>
            </a:pPr>
            <a:r>
              <a:t/>
            </a:r>
            <a:endParaRPr sz="1200">
              <a:solidFill>
                <a:schemeClr val="dk1"/>
              </a:solidFill>
              <a:latin typeface="Roboto"/>
              <a:ea typeface="Roboto"/>
              <a:cs typeface="Roboto"/>
              <a:sym typeface="Roboto"/>
            </a:endParaRPr>
          </a:p>
        </p:txBody>
      </p:sp>
      <p:sp>
        <p:nvSpPr>
          <p:cNvPr id="320" name="Google Shape;320;p15"/>
          <p:cNvSpPr txBox="1"/>
          <p:nvPr/>
        </p:nvSpPr>
        <p:spPr>
          <a:xfrm>
            <a:off x="-69104" y="323065"/>
            <a:ext cx="700416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lt1"/>
                </a:solidFill>
                <a:latin typeface="Roboto"/>
                <a:ea typeface="Roboto"/>
                <a:cs typeface="Roboto"/>
                <a:sym typeface="Roboto"/>
              </a:rPr>
              <a:t>Concluding remarks and recommendations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16"/>
          <p:cNvSpPr/>
          <p:nvPr/>
        </p:nvSpPr>
        <p:spPr>
          <a:xfrm>
            <a:off x="4851501" y="3481821"/>
            <a:ext cx="2487811" cy="476156"/>
          </a:xfrm>
          <a:prstGeom prst="rect">
            <a:avLst/>
          </a:prstGeom>
          <a:noFill/>
          <a:ln>
            <a:noFill/>
          </a:ln>
        </p:spPr>
        <p:txBody>
          <a:bodyPr anchorCtr="0" anchor="t" bIns="0" lIns="0" spcFirstLastPara="1" rIns="0" wrap="square" tIns="0">
            <a:spAutoFit/>
          </a:bodyPr>
          <a:lstStyle/>
          <a:p>
            <a:pPr indent="12700" lvl="0" marL="0" marR="0" rtl="0" algn="ctr">
              <a:spcBef>
                <a:spcPts val="0"/>
              </a:spcBef>
              <a:spcAft>
                <a:spcPts val="0"/>
              </a:spcAft>
              <a:buClr>
                <a:schemeClr val="dk1"/>
              </a:buClr>
              <a:buSzPts val="3094"/>
              <a:buFont typeface="Lato"/>
              <a:buNone/>
            </a:pPr>
            <a:r>
              <a:rPr b="1" lang="en-US" sz="3094">
                <a:solidFill>
                  <a:schemeClr val="dk1"/>
                </a:solidFill>
                <a:latin typeface="Lato"/>
                <a:ea typeface="Lato"/>
                <a:cs typeface="Lato"/>
                <a:sym typeface="Lato"/>
              </a:rPr>
              <a:t>THANK YOU!</a:t>
            </a:r>
            <a:endParaRPr/>
          </a:p>
        </p:txBody>
      </p:sp>
      <p:sp>
        <p:nvSpPr>
          <p:cNvPr id="326" name="Google Shape;326;p16"/>
          <p:cNvSpPr/>
          <p:nvPr/>
        </p:nvSpPr>
        <p:spPr>
          <a:xfrm>
            <a:off x="3584975" y="4148414"/>
            <a:ext cx="5020865" cy="21929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425">
                <a:solidFill>
                  <a:srgbClr val="2F5496"/>
                </a:solidFill>
                <a:latin typeface="Lato"/>
                <a:ea typeface="Lato"/>
                <a:cs typeface="Lato"/>
                <a:sym typeface="Lato"/>
              </a:rPr>
              <a:t>Follow the conversation: #COM2022</a:t>
            </a:r>
            <a:endParaRPr/>
          </a:p>
        </p:txBody>
      </p:sp>
      <p:sp>
        <p:nvSpPr>
          <p:cNvPr id="327" name="Google Shape;327;p16"/>
          <p:cNvSpPr/>
          <p:nvPr/>
        </p:nvSpPr>
        <p:spPr>
          <a:xfrm>
            <a:off x="4937521" y="4477273"/>
            <a:ext cx="2315766" cy="184666"/>
          </a:xfrm>
          <a:prstGeom prst="rect">
            <a:avLst/>
          </a:prstGeom>
          <a:noFill/>
          <a:ln>
            <a:noFill/>
          </a:ln>
        </p:spPr>
        <p:txBody>
          <a:bodyPr anchorCtr="0" anchor="t" bIns="0" lIns="0" spcFirstLastPara="1" rIns="0" wrap="square" tIns="0">
            <a:spAutoFit/>
          </a:bodyPr>
          <a:lstStyle/>
          <a:p>
            <a:pPr indent="12700" lvl="0" marL="0" marR="0" rtl="0" algn="l">
              <a:spcBef>
                <a:spcPts val="0"/>
              </a:spcBef>
              <a:spcAft>
                <a:spcPts val="0"/>
              </a:spcAft>
              <a:buNone/>
            </a:pPr>
            <a:r>
              <a:rPr b="1" lang="en-US" sz="1200">
                <a:solidFill>
                  <a:srgbClr val="2F5496"/>
                </a:solidFill>
                <a:latin typeface="Avenir"/>
                <a:ea typeface="Avenir"/>
                <a:cs typeface="Avenir"/>
                <a:sym typeface="Avenir"/>
              </a:rPr>
              <a:t>More: www.uneca.org/cfm2022</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
          <p:cNvSpPr txBox="1"/>
          <p:nvPr/>
        </p:nvSpPr>
        <p:spPr>
          <a:xfrm>
            <a:off x="0" y="324197"/>
            <a:ext cx="93345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u="none" cap="none" strike="noStrike">
                <a:solidFill>
                  <a:schemeClr val="lt1"/>
                </a:solidFill>
                <a:latin typeface="Arial"/>
                <a:ea typeface="Arial"/>
                <a:cs typeface="Arial"/>
                <a:sym typeface="Arial"/>
              </a:rPr>
              <a:t>Africa’s financing needs were on the rise prior to the pandemic </a:t>
            </a:r>
            <a:endParaRPr/>
          </a:p>
        </p:txBody>
      </p:sp>
      <p:sp>
        <p:nvSpPr>
          <p:cNvPr id="112" name="Google Shape;112;p2"/>
          <p:cNvSpPr txBox="1"/>
          <p:nvPr/>
        </p:nvSpPr>
        <p:spPr>
          <a:xfrm>
            <a:off x="414604" y="2265225"/>
            <a:ext cx="3493200" cy="1569600"/>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2F5496"/>
                </a:solidFill>
                <a:latin typeface="Arial"/>
                <a:ea typeface="Arial"/>
                <a:cs typeface="Arial"/>
                <a:sym typeface="Arial"/>
              </a:rPr>
              <a:t>$130bn-$170bn</a:t>
            </a:r>
            <a:endParaRPr sz="2000">
              <a:solidFill>
                <a:srgbClr val="2F5496"/>
              </a:solidFill>
              <a:latin typeface="Arial"/>
              <a:ea typeface="Arial"/>
              <a:cs typeface="Arial"/>
              <a:sym typeface="Arial"/>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rPr lang="en-US" sz="2000">
                <a:solidFill>
                  <a:schemeClr val="dk1"/>
                </a:solidFill>
                <a:latin typeface="Arial"/>
                <a:ea typeface="Arial"/>
                <a:cs typeface="Arial"/>
                <a:sym typeface="Arial"/>
              </a:rPr>
              <a:t>annually for infrastructure needs</a:t>
            </a:r>
            <a:endParaRPr/>
          </a:p>
        </p:txBody>
      </p:sp>
      <p:sp>
        <p:nvSpPr>
          <p:cNvPr id="113" name="Google Shape;113;p2"/>
          <p:cNvSpPr txBox="1"/>
          <p:nvPr/>
        </p:nvSpPr>
        <p:spPr>
          <a:xfrm>
            <a:off x="4059530" y="2265237"/>
            <a:ext cx="1828800" cy="1477500"/>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2F5496"/>
                </a:solidFill>
                <a:latin typeface="Arial"/>
                <a:ea typeface="Arial"/>
                <a:cs typeface="Arial"/>
                <a:sym typeface="Arial"/>
              </a:rPr>
              <a:t>$</a:t>
            </a:r>
            <a:r>
              <a:rPr b="1" lang="en-US" sz="3600">
                <a:solidFill>
                  <a:srgbClr val="2F5496"/>
                </a:solidFill>
              </a:rPr>
              <a:t>39</a:t>
            </a:r>
            <a:r>
              <a:rPr b="1" lang="en-US" sz="3600">
                <a:solidFill>
                  <a:srgbClr val="2F5496"/>
                </a:solidFill>
                <a:latin typeface="Arial"/>
                <a:ea typeface="Arial"/>
                <a:cs typeface="Arial"/>
                <a:sym typeface="Arial"/>
              </a:rPr>
              <a:t>bn</a:t>
            </a:r>
            <a:endParaRPr sz="2000">
              <a:solidFill>
                <a:srgbClr val="2F5496"/>
              </a:solidFill>
              <a:latin typeface="Arial"/>
              <a:ea typeface="Arial"/>
              <a:cs typeface="Arial"/>
              <a:sym typeface="Arial"/>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for Education gap </a:t>
            </a:r>
            <a:endParaRPr/>
          </a:p>
        </p:txBody>
      </p:sp>
      <p:sp>
        <p:nvSpPr>
          <p:cNvPr id="114" name="Google Shape;114;p2"/>
          <p:cNvSpPr txBox="1"/>
          <p:nvPr/>
        </p:nvSpPr>
        <p:spPr>
          <a:xfrm>
            <a:off x="6040092" y="2265232"/>
            <a:ext cx="1828800" cy="1569900"/>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2F5496"/>
                </a:solidFill>
                <a:latin typeface="Arial"/>
                <a:ea typeface="Arial"/>
                <a:cs typeface="Arial"/>
                <a:sym typeface="Arial"/>
              </a:rPr>
              <a:t>$66bn</a:t>
            </a:r>
            <a:endParaRPr sz="2000">
              <a:solidFill>
                <a:srgbClr val="2F5496"/>
              </a:solidFill>
              <a:latin typeface="Arial"/>
              <a:ea typeface="Arial"/>
              <a:cs typeface="Arial"/>
              <a:sym typeface="Arial"/>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rPr lang="en-US" sz="2000">
                <a:solidFill>
                  <a:schemeClr val="dk1"/>
                </a:solidFill>
                <a:latin typeface="Arial"/>
                <a:ea typeface="Arial"/>
                <a:cs typeface="Arial"/>
                <a:sym typeface="Arial"/>
              </a:rPr>
              <a:t>Annually for Health Gap</a:t>
            </a:r>
            <a:endParaRPr/>
          </a:p>
        </p:txBody>
      </p:sp>
      <p:sp>
        <p:nvSpPr>
          <p:cNvPr id="115" name="Google Shape;115;p2"/>
          <p:cNvSpPr txBox="1"/>
          <p:nvPr/>
        </p:nvSpPr>
        <p:spPr>
          <a:xfrm>
            <a:off x="8121592" y="2265232"/>
            <a:ext cx="3260400" cy="1508400"/>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2F5496"/>
                </a:solidFill>
                <a:latin typeface="Arial"/>
                <a:ea typeface="Arial"/>
                <a:cs typeface="Arial"/>
                <a:sym typeface="Arial"/>
              </a:rPr>
              <a:t>3-5% of </a:t>
            </a:r>
            <a:endParaRPr/>
          </a:p>
          <a:p>
            <a:pPr indent="0" lvl="0" marL="0" marR="0" rtl="0" algn="l">
              <a:spcBef>
                <a:spcPts val="0"/>
              </a:spcBef>
              <a:spcAft>
                <a:spcPts val="0"/>
              </a:spcAft>
              <a:buNone/>
            </a:pPr>
            <a:r>
              <a:rPr b="1" lang="en-US" sz="3600">
                <a:solidFill>
                  <a:srgbClr val="2F5496"/>
                </a:solidFill>
                <a:latin typeface="Arial"/>
                <a:ea typeface="Arial"/>
                <a:cs typeface="Arial"/>
                <a:sym typeface="Arial"/>
              </a:rPr>
              <a:t>Africa’s GDP</a:t>
            </a:r>
            <a:endParaRPr sz="2000">
              <a:solidFill>
                <a:srgbClr val="2F5496"/>
              </a:solidFill>
              <a:latin typeface="Arial"/>
              <a:ea typeface="Arial"/>
              <a:cs typeface="Arial"/>
              <a:sym typeface="Arial"/>
            </a:endParaRPr>
          </a:p>
          <a:p>
            <a:pPr indent="0" lvl="0" marL="0" marR="0" rtl="0" algn="l">
              <a:spcBef>
                <a:spcPts val="0"/>
              </a:spcBef>
              <a:spcAft>
                <a:spcPts val="0"/>
              </a:spcAft>
              <a:buNone/>
            </a:pPr>
            <a:r>
              <a:rPr lang="en-US" sz="2000">
                <a:solidFill>
                  <a:schemeClr val="dk1"/>
                </a:solidFill>
                <a:latin typeface="Arial"/>
                <a:ea typeface="Arial"/>
                <a:cs typeface="Arial"/>
                <a:sym typeface="Arial"/>
              </a:rPr>
              <a:t>for Climate Action Gap</a:t>
            </a:r>
            <a:endParaRPr/>
          </a:p>
        </p:txBody>
      </p:sp>
      <p:pic>
        <p:nvPicPr>
          <p:cNvPr descr="Doctor female outline" id="116" name="Google Shape;116;p2"/>
          <p:cNvPicPr preferRelativeResize="0"/>
          <p:nvPr/>
        </p:nvPicPr>
        <p:blipFill rotWithShape="1">
          <a:blip r:embed="rId3">
            <a:alphaModFix/>
          </a:blip>
          <a:srcRect b="0" l="0" r="0" t="0"/>
          <a:stretch/>
        </p:blipFill>
        <p:spPr>
          <a:xfrm>
            <a:off x="6408114" y="4085501"/>
            <a:ext cx="914400" cy="914400"/>
          </a:xfrm>
          <a:prstGeom prst="rect">
            <a:avLst/>
          </a:prstGeom>
          <a:noFill/>
          <a:ln>
            <a:noFill/>
          </a:ln>
        </p:spPr>
      </p:pic>
      <p:pic>
        <p:nvPicPr>
          <p:cNvPr descr="City outline" id="117" name="Google Shape;117;p2"/>
          <p:cNvPicPr preferRelativeResize="0"/>
          <p:nvPr/>
        </p:nvPicPr>
        <p:blipFill rotWithShape="1">
          <a:blip r:embed="rId4">
            <a:alphaModFix/>
          </a:blip>
          <a:srcRect b="0" l="0" r="0" t="0"/>
          <a:stretch/>
        </p:blipFill>
        <p:spPr>
          <a:xfrm>
            <a:off x="1212304" y="4057501"/>
            <a:ext cx="914400" cy="914400"/>
          </a:xfrm>
          <a:prstGeom prst="rect">
            <a:avLst/>
          </a:prstGeom>
          <a:noFill/>
          <a:ln>
            <a:noFill/>
          </a:ln>
        </p:spPr>
      </p:pic>
      <p:pic>
        <p:nvPicPr>
          <p:cNvPr descr="Classroom outline" id="118" name="Google Shape;118;p2"/>
          <p:cNvPicPr preferRelativeResize="0"/>
          <p:nvPr/>
        </p:nvPicPr>
        <p:blipFill rotWithShape="1">
          <a:blip r:embed="rId5">
            <a:alphaModFix/>
          </a:blip>
          <a:srcRect b="0" l="0" r="0" t="0"/>
          <a:stretch/>
        </p:blipFill>
        <p:spPr>
          <a:xfrm>
            <a:off x="4294774" y="4055026"/>
            <a:ext cx="914400" cy="914400"/>
          </a:xfrm>
          <a:prstGeom prst="rect">
            <a:avLst/>
          </a:prstGeom>
          <a:noFill/>
          <a:ln>
            <a:noFill/>
          </a:ln>
        </p:spPr>
      </p:pic>
      <p:pic>
        <p:nvPicPr>
          <p:cNvPr descr="Partial sun outline" id="119" name="Google Shape;119;p2"/>
          <p:cNvPicPr preferRelativeResize="0"/>
          <p:nvPr/>
        </p:nvPicPr>
        <p:blipFill rotWithShape="1">
          <a:blip r:embed="rId6">
            <a:alphaModFix/>
          </a:blip>
          <a:srcRect b="0" l="0" r="0" t="0"/>
          <a:stretch/>
        </p:blipFill>
        <p:spPr>
          <a:xfrm>
            <a:off x="9294596" y="3980257"/>
            <a:ext cx="914400" cy="914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3"/>
          <p:cNvSpPr txBox="1"/>
          <p:nvPr/>
        </p:nvSpPr>
        <p:spPr>
          <a:xfrm>
            <a:off x="233680" y="1181357"/>
            <a:ext cx="11816080" cy="5128003"/>
          </a:xfrm>
          <a:prstGeom prst="rect">
            <a:avLst/>
          </a:prstGeom>
          <a:noFill/>
          <a:ln>
            <a:noFill/>
          </a:ln>
        </p:spPr>
        <p:txBody>
          <a:bodyPr anchorCtr="0" anchor="t" bIns="0" lIns="0" spcFirstLastPara="1" rIns="0" wrap="square" tIns="0">
            <a:noAutofit/>
          </a:bodyPr>
          <a:lstStyle/>
          <a:p>
            <a:pPr indent="-285750" lvl="0" marL="285750" marR="0" rtl="0" algn="just">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The pandemic led to the worst economic recession for the continent in half a century, real GDP contracted by </a:t>
            </a:r>
            <a:r>
              <a:rPr b="1" lang="en-US" sz="2000">
                <a:solidFill>
                  <a:srgbClr val="2F5496"/>
                </a:solidFill>
                <a:latin typeface="Arial"/>
                <a:ea typeface="Arial"/>
                <a:cs typeface="Arial"/>
                <a:sym typeface="Arial"/>
              </a:rPr>
              <a:t>3.2%</a:t>
            </a:r>
            <a:r>
              <a:rPr lang="en-US" sz="2000">
                <a:solidFill>
                  <a:schemeClr val="dk1"/>
                </a:solidFill>
                <a:latin typeface="Arial"/>
                <a:ea typeface="Arial"/>
                <a:cs typeface="Arial"/>
                <a:sym typeface="Arial"/>
              </a:rPr>
              <a:t> in 2020. The modest recovery was expected to reach </a:t>
            </a:r>
            <a:r>
              <a:rPr b="1" lang="en-US" sz="2000">
                <a:solidFill>
                  <a:srgbClr val="2F5496"/>
                </a:solidFill>
                <a:latin typeface="Arial"/>
                <a:ea typeface="Arial"/>
                <a:cs typeface="Arial"/>
                <a:sym typeface="Arial"/>
              </a:rPr>
              <a:t>4%</a:t>
            </a:r>
            <a:r>
              <a:rPr lang="en-US" sz="2000">
                <a:solidFill>
                  <a:schemeClr val="dk1"/>
                </a:solidFill>
                <a:latin typeface="Arial"/>
                <a:ea typeface="Arial"/>
                <a:cs typeface="Arial"/>
                <a:sym typeface="Arial"/>
              </a:rPr>
              <a:t> growth in 2022. </a:t>
            </a:r>
            <a:endParaRPr/>
          </a:p>
          <a:p>
            <a:pPr indent="-158750" lvl="0" marL="285750" marR="0" rtl="0" algn="just">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285750" lvl="0" marL="285750" marR="0" rtl="0" algn="just">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Public financing needs surged as governments mitigated the socioeconomic impact of the pandemic. Average Debt-to-GDP ratio increased by from about </a:t>
            </a:r>
            <a:r>
              <a:rPr b="1" lang="en-US" sz="2000">
                <a:solidFill>
                  <a:srgbClr val="2F5496"/>
                </a:solidFill>
                <a:latin typeface="Arial"/>
                <a:ea typeface="Arial"/>
                <a:cs typeface="Arial"/>
                <a:sym typeface="Arial"/>
              </a:rPr>
              <a:t>62%</a:t>
            </a:r>
            <a:r>
              <a:rPr lang="en-US" sz="2000">
                <a:solidFill>
                  <a:schemeClr val="dk1"/>
                </a:solidFill>
                <a:latin typeface="Arial"/>
                <a:ea typeface="Arial"/>
                <a:cs typeface="Arial"/>
                <a:sym typeface="Arial"/>
              </a:rPr>
              <a:t> in 2019 to </a:t>
            </a:r>
            <a:r>
              <a:rPr b="1" lang="en-US" sz="2000">
                <a:solidFill>
                  <a:srgbClr val="2F5496"/>
                </a:solidFill>
                <a:latin typeface="Arial"/>
                <a:ea typeface="Arial"/>
                <a:cs typeface="Arial"/>
                <a:sym typeface="Arial"/>
              </a:rPr>
              <a:t>68%</a:t>
            </a:r>
            <a:r>
              <a:rPr lang="en-US" sz="2000">
                <a:solidFill>
                  <a:schemeClr val="dk1"/>
                </a:solidFill>
                <a:latin typeface="Arial"/>
                <a:ea typeface="Arial"/>
                <a:cs typeface="Arial"/>
                <a:sym typeface="Arial"/>
              </a:rPr>
              <a:t> in 2021.</a:t>
            </a:r>
            <a:endParaRPr/>
          </a:p>
          <a:p>
            <a:pPr indent="-158750" lvl="0" marL="285750" marR="0" rtl="0" algn="just">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285750" lvl="0" marL="285750" marR="0" rtl="0" algn="just">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The pandemic reversed hard-won gains in poverty reduction in Africa, pushing 47 million into extreme poverty, increasing new poor by </a:t>
            </a:r>
            <a:r>
              <a:rPr b="1" lang="en-US" sz="2000">
                <a:solidFill>
                  <a:srgbClr val="2F5496"/>
                </a:solidFill>
                <a:latin typeface="Arial"/>
                <a:ea typeface="Arial"/>
                <a:cs typeface="Arial"/>
                <a:sym typeface="Arial"/>
              </a:rPr>
              <a:t>55 million </a:t>
            </a:r>
            <a:r>
              <a:rPr lang="en-US" sz="2000">
                <a:solidFill>
                  <a:schemeClr val="dk1"/>
                </a:solidFill>
                <a:latin typeface="Arial"/>
                <a:ea typeface="Arial"/>
                <a:cs typeface="Arial"/>
                <a:sym typeface="Arial"/>
              </a:rPr>
              <a:t>and adding </a:t>
            </a:r>
            <a:r>
              <a:rPr b="1" lang="en-US" sz="2000">
                <a:solidFill>
                  <a:srgbClr val="2F5496"/>
                </a:solidFill>
                <a:latin typeface="Arial"/>
                <a:ea typeface="Arial"/>
                <a:cs typeface="Arial"/>
                <a:sym typeface="Arial"/>
              </a:rPr>
              <a:t>46 million </a:t>
            </a:r>
            <a:r>
              <a:rPr lang="en-US" sz="2000">
                <a:solidFill>
                  <a:schemeClr val="dk1"/>
                </a:solidFill>
                <a:latin typeface="Arial"/>
                <a:ea typeface="Arial"/>
                <a:cs typeface="Arial"/>
                <a:sym typeface="Arial"/>
              </a:rPr>
              <a:t>people to those at risk of hunger and undernourishment. </a:t>
            </a:r>
            <a:endParaRPr/>
          </a:p>
          <a:p>
            <a:pPr indent="0" lvl="0" marL="0" marR="0" rtl="0" algn="just">
              <a:spcBef>
                <a:spcPts val="0"/>
              </a:spcBef>
              <a:spcAft>
                <a:spcPts val="0"/>
              </a:spcAft>
              <a:buNone/>
            </a:pPr>
            <a:r>
              <a:t/>
            </a:r>
            <a:endParaRPr sz="2000">
              <a:solidFill>
                <a:schemeClr val="dk1"/>
              </a:solidFill>
              <a:latin typeface="Arial"/>
              <a:ea typeface="Arial"/>
              <a:cs typeface="Arial"/>
              <a:sym typeface="Arial"/>
            </a:endParaRPr>
          </a:p>
          <a:p>
            <a:pPr indent="-285750" lvl="0" marL="285750" marR="0" rtl="0" algn="just">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However, the recovery has been hindered by higher inflation and tighter global financial conditions. Rising interest rates increase borrowing costs in international capital markets and raise the risk of capital reversals.</a:t>
            </a:r>
            <a:endParaRPr/>
          </a:p>
          <a:p>
            <a:pPr indent="-158750" lvl="0" marL="285750" marR="0" rtl="0" algn="just">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285750" lvl="0" marL="285750" marR="0" rtl="0" algn="just">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The war in Ukraine further compounds the situation, exacerbating economic and social challenges. Food prices have reached historical highs. Crude oil price has surged to the highest since 2014 and fertilizer prices have also soared, nearly doubling from the same time last year.</a:t>
            </a:r>
            <a:endParaRPr sz="2000">
              <a:solidFill>
                <a:schemeClr val="dk1"/>
              </a:solidFill>
              <a:latin typeface="Arial"/>
              <a:ea typeface="Arial"/>
              <a:cs typeface="Arial"/>
              <a:sym typeface="Arial"/>
            </a:endParaRPr>
          </a:p>
          <a:p>
            <a:pPr indent="-158750" lvl="0" marL="285750" marR="0" rtl="0" algn="just">
              <a:spcBef>
                <a:spcPts val="0"/>
              </a:spcBef>
              <a:spcAft>
                <a:spcPts val="0"/>
              </a:spcAft>
              <a:buClr>
                <a:schemeClr val="dk1"/>
              </a:buClr>
              <a:buSzPts val="2000"/>
              <a:buFont typeface="Arial"/>
              <a:buNone/>
            </a:pPr>
            <a:r>
              <a:t/>
            </a:r>
            <a:endParaRPr sz="2000">
              <a:solidFill>
                <a:srgbClr val="FF0000"/>
              </a:solidFill>
              <a:latin typeface="Arial"/>
              <a:ea typeface="Arial"/>
              <a:cs typeface="Arial"/>
              <a:sym typeface="Arial"/>
            </a:endParaRPr>
          </a:p>
          <a:p>
            <a:pPr indent="-158750" lvl="0" marL="285750" marR="0" rtl="0" algn="just">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p:txBody>
      </p:sp>
      <p:sp>
        <p:nvSpPr>
          <p:cNvPr id="126" name="Google Shape;126;p3"/>
          <p:cNvSpPr/>
          <p:nvPr/>
        </p:nvSpPr>
        <p:spPr>
          <a:xfrm>
            <a:off x="0" y="88939"/>
            <a:ext cx="9712960" cy="919401"/>
          </a:xfrm>
          <a:prstGeom prst="roundRect">
            <a:avLst>
              <a:gd fmla="val 16667" name="adj"/>
            </a:avLst>
          </a:prstGeom>
          <a:solidFill>
            <a:srgbClr val="00206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lt1"/>
                </a:solidFill>
                <a:latin typeface="Roboto"/>
                <a:ea typeface="Roboto"/>
                <a:cs typeface="Roboto"/>
                <a:sym typeface="Roboto"/>
              </a:rPr>
              <a:t>The pandemic and the war in Ukraine war have further widened the financing gap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4"/>
          <p:cNvSpPr txBox="1"/>
          <p:nvPr/>
        </p:nvSpPr>
        <p:spPr>
          <a:xfrm>
            <a:off x="1718077" y="6254340"/>
            <a:ext cx="3160644"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grpSp>
        <p:nvGrpSpPr>
          <p:cNvPr id="132" name="Google Shape;132;p4"/>
          <p:cNvGrpSpPr/>
          <p:nvPr/>
        </p:nvGrpSpPr>
        <p:grpSpPr>
          <a:xfrm>
            <a:off x="711200" y="917134"/>
            <a:ext cx="9265920" cy="5532712"/>
            <a:chOff x="2208962" y="800534"/>
            <a:chExt cx="7513983" cy="5855488"/>
          </a:xfrm>
        </p:grpSpPr>
        <p:graphicFrame>
          <p:nvGraphicFramePr>
            <p:cNvPr id="133" name="Google Shape;133;p4"/>
            <p:cNvGraphicFramePr/>
            <p:nvPr/>
          </p:nvGraphicFramePr>
          <p:xfrm>
            <a:off x="2349722" y="800534"/>
            <a:ext cx="7373223" cy="3794208"/>
          </p:xfrm>
          <a:graphic>
            <a:graphicData uri="http://schemas.openxmlformats.org/drawingml/2006/chart">
              <c:chart r:id="rId3"/>
            </a:graphicData>
          </a:graphic>
        </p:graphicFrame>
        <p:graphicFrame>
          <p:nvGraphicFramePr>
            <p:cNvPr id="134" name="Google Shape;134;p4"/>
            <p:cNvGraphicFramePr/>
            <p:nvPr/>
          </p:nvGraphicFramePr>
          <p:xfrm>
            <a:off x="2208962" y="3564952"/>
            <a:ext cx="7513983" cy="3091070"/>
          </p:xfrm>
          <a:graphic>
            <a:graphicData uri="http://schemas.openxmlformats.org/drawingml/2006/chart">
              <c:chart r:id="rId4"/>
            </a:graphicData>
          </a:graphic>
        </p:graphicFrame>
        <p:cxnSp>
          <p:nvCxnSpPr>
            <p:cNvPr id="135" name="Google Shape;135;p4"/>
            <p:cNvCxnSpPr/>
            <p:nvPr/>
          </p:nvCxnSpPr>
          <p:spPr>
            <a:xfrm>
              <a:off x="5913781" y="800534"/>
              <a:ext cx="0" cy="5380042"/>
            </a:xfrm>
            <a:prstGeom prst="straightConnector1">
              <a:avLst/>
            </a:prstGeom>
            <a:noFill/>
            <a:ln cap="flat" cmpd="sng" w="12700">
              <a:solidFill>
                <a:schemeClr val="accent1"/>
              </a:solidFill>
              <a:prstDash val="solid"/>
              <a:miter lim="800000"/>
              <a:headEnd len="sm" w="sm" type="none"/>
              <a:tailEnd len="sm" w="sm" type="none"/>
            </a:ln>
          </p:spPr>
        </p:cxnSp>
        <p:cxnSp>
          <p:nvCxnSpPr>
            <p:cNvPr id="136" name="Google Shape;136;p4"/>
            <p:cNvCxnSpPr/>
            <p:nvPr/>
          </p:nvCxnSpPr>
          <p:spPr>
            <a:xfrm>
              <a:off x="8481389" y="800534"/>
              <a:ext cx="0" cy="5380042"/>
            </a:xfrm>
            <a:prstGeom prst="straightConnector1">
              <a:avLst/>
            </a:prstGeom>
            <a:noFill/>
            <a:ln cap="flat" cmpd="sng" w="12700">
              <a:solidFill>
                <a:schemeClr val="accent1"/>
              </a:solidFill>
              <a:prstDash val="solid"/>
              <a:miter lim="800000"/>
              <a:headEnd len="sm" w="sm" type="none"/>
              <a:tailEnd len="sm" w="sm" type="none"/>
            </a:ln>
          </p:spPr>
        </p:cxnSp>
      </p:grpSp>
      <p:sp>
        <p:nvSpPr>
          <p:cNvPr id="137" name="Google Shape;137;p4"/>
          <p:cNvSpPr txBox="1"/>
          <p:nvPr/>
        </p:nvSpPr>
        <p:spPr>
          <a:xfrm>
            <a:off x="1623640" y="6309707"/>
            <a:ext cx="316064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Source: Bloomberg, accessed March 7</a:t>
            </a:r>
            <a:r>
              <a:rPr baseline="30000" lang="en-US" sz="1000">
                <a:solidFill>
                  <a:schemeClr val="dk1"/>
                </a:solidFill>
                <a:latin typeface="Calibri"/>
                <a:ea typeface="Calibri"/>
                <a:cs typeface="Calibri"/>
                <a:sym typeface="Calibri"/>
              </a:rPr>
              <a:t>th</a:t>
            </a:r>
            <a:r>
              <a:rPr lang="en-US" sz="10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p:txBody>
      </p:sp>
      <p:sp>
        <p:nvSpPr>
          <p:cNvPr id="138" name="Google Shape;138;p4"/>
          <p:cNvSpPr txBox="1"/>
          <p:nvPr/>
        </p:nvSpPr>
        <p:spPr>
          <a:xfrm>
            <a:off x="-202964" y="302072"/>
            <a:ext cx="7579121"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lt1"/>
                </a:solidFill>
                <a:latin typeface="Arial"/>
                <a:ea typeface="Arial"/>
                <a:cs typeface="Arial"/>
                <a:sym typeface="Arial"/>
              </a:rPr>
              <a:t>The crisis led to soaring global energy and food prices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5"/>
          <p:cNvSpPr txBox="1"/>
          <p:nvPr/>
        </p:nvSpPr>
        <p:spPr>
          <a:xfrm>
            <a:off x="348987" y="6203980"/>
            <a:ext cx="316064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Source: Bloomberg &amp; Marketwatch, accessed April 11</a:t>
            </a:r>
            <a:r>
              <a:rPr baseline="30000" lang="en-US" sz="1000">
                <a:solidFill>
                  <a:schemeClr val="dk1"/>
                </a:solidFill>
                <a:latin typeface="Calibri"/>
                <a:ea typeface="Calibri"/>
                <a:cs typeface="Calibri"/>
                <a:sym typeface="Calibri"/>
              </a:rPr>
              <a:t>th</a:t>
            </a:r>
            <a:r>
              <a:rPr lang="en-US" sz="10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p:txBody>
      </p:sp>
      <p:graphicFrame>
        <p:nvGraphicFramePr>
          <p:cNvPr id="145" name="Google Shape;145;p5"/>
          <p:cNvGraphicFramePr/>
          <p:nvPr/>
        </p:nvGraphicFramePr>
        <p:xfrm>
          <a:off x="457201" y="1151890"/>
          <a:ext cx="9215120" cy="4923790"/>
        </p:xfrm>
        <a:graphic>
          <a:graphicData uri="http://schemas.openxmlformats.org/drawingml/2006/chart">
            <c:chart r:id="rId3"/>
          </a:graphicData>
        </a:graphic>
      </p:graphicFrame>
      <p:sp>
        <p:nvSpPr>
          <p:cNvPr id="146" name="Google Shape;146;p5"/>
          <p:cNvSpPr txBox="1"/>
          <p:nvPr/>
        </p:nvSpPr>
        <p:spPr>
          <a:xfrm>
            <a:off x="213360" y="315704"/>
            <a:ext cx="60960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lt1"/>
                </a:solidFill>
                <a:latin typeface="Arial"/>
                <a:ea typeface="Arial"/>
                <a:cs typeface="Arial"/>
                <a:sym typeface="Arial"/>
              </a:rPr>
              <a:t>…and escalating fertilizer prices</a:t>
            </a:r>
            <a:endParaRPr sz="2400">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6"/>
          <p:cNvSpPr/>
          <p:nvPr/>
        </p:nvSpPr>
        <p:spPr>
          <a:xfrm>
            <a:off x="1" y="222597"/>
            <a:ext cx="9580880" cy="919401"/>
          </a:xfrm>
          <a:prstGeom prst="roundRect">
            <a:avLst>
              <a:gd fmla="val 16667" name="adj"/>
            </a:avLst>
          </a:prstGeom>
          <a:solidFill>
            <a:srgbClr val="1F3864"/>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lt1"/>
                </a:solidFill>
                <a:latin typeface="Arial"/>
                <a:ea typeface="Arial"/>
                <a:cs typeface="Arial"/>
                <a:sym typeface="Arial"/>
              </a:rPr>
              <a:t>…culminating in rising inflation and increased exchange rate volatility </a:t>
            </a:r>
            <a:endParaRPr b="1" sz="2400">
              <a:solidFill>
                <a:schemeClr val="lt1"/>
              </a:solidFill>
              <a:latin typeface="Arial"/>
              <a:ea typeface="Arial"/>
              <a:cs typeface="Arial"/>
              <a:sym typeface="Arial"/>
            </a:endParaRPr>
          </a:p>
        </p:txBody>
      </p:sp>
      <p:sp>
        <p:nvSpPr>
          <p:cNvPr id="152" name="Google Shape;152;p6"/>
          <p:cNvSpPr txBox="1"/>
          <p:nvPr/>
        </p:nvSpPr>
        <p:spPr>
          <a:xfrm>
            <a:off x="995680" y="1242399"/>
            <a:ext cx="9316720" cy="416204"/>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lang="en-US" sz="2000">
                <a:solidFill>
                  <a:schemeClr val="dk1"/>
                </a:solidFill>
                <a:latin typeface="Arial"/>
                <a:ea typeface="Arial"/>
                <a:cs typeface="Arial"/>
                <a:sym typeface="Arial"/>
              </a:rPr>
              <a:t>Inflation and exchange rates in selected African Countries (2020-2022)</a:t>
            </a:r>
            <a:endParaRPr/>
          </a:p>
        </p:txBody>
      </p:sp>
      <p:graphicFrame>
        <p:nvGraphicFramePr>
          <p:cNvPr id="153" name="Google Shape;153;p6"/>
          <p:cNvGraphicFramePr/>
          <p:nvPr/>
        </p:nvGraphicFramePr>
        <p:xfrm>
          <a:off x="91441" y="1712619"/>
          <a:ext cx="6004560" cy="3143861"/>
        </p:xfrm>
        <a:graphic>
          <a:graphicData uri="http://schemas.openxmlformats.org/drawingml/2006/chart">
            <c:chart r:id="rId3"/>
          </a:graphicData>
        </a:graphic>
      </p:graphicFrame>
      <p:graphicFrame>
        <p:nvGraphicFramePr>
          <p:cNvPr id="154" name="Google Shape;154;p6"/>
          <p:cNvGraphicFramePr/>
          <p:nvPr/>
        </p:nvGraphicFramePr>
        <p:xfrm>
          <a:off x="6217921" y="1712619"/>
          <a:ext cx="5793104" cy="3265566"/>
        </p:xfrm>
        <a:graphic>
          <a:graphicData uri="http://schemas.openxmlformats.org/drawingml/2006/chart">
            <c:chart r:id="rId4"/>
          </a:graphicData>
        </a:graphic>
      </p:graphicFrame>
      <p:sp>
        <p:nvSpPr>
          <p:cNvPr id="155" name="Google Shape;155;p6"/>
          <p:cNvSpPr/>
          <p:nvPr/>
        </p:nvSpPr>
        <p:spPr>
          <a:xfrm>
            <a:off x="180975" y="5032201"/>
            <a:ext cx="11830050" cy="1464231"/>
          </a:xfrm>
          <a:prstGeom prst="roundRect">
            <a:avLst>
              <a:gd fmla="val 16667" name="adj"/>
            </a:avLst>
          </a:prstGeom>
          <a:solidFill>
            <a:schemeClr val="lt2"/>
          </a:solidFill>
          <a:ln>
            <a:noFill/>
          </a:ln>
        </p:spPr>
        <p:txBody>
          <a:bodyPr anchorCtr="0" anchor="t" bIns="45700" lIns="91425" spcFirstLastPara="1" rIns="91425" wrap="square" tIns="45700">
            <a:spAutoFit/>
          </a:bodyPr>
          <a:lstStyle/>
          <a:p>
            <a:pPr indent="-252000" lvl="0" marL="25200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Inflation in Africa: </a:t>
            </a:r>
            <a:r>
              <a:rPr b="1" lang="en-US" sz="2000">
                <a:solidFill>
                  <a:srgbClr val="2F5496"/>
                </a:solidFill>
                <a:latin typeface="Arial"/>
                <a:ea typeface="Arial"/>
                <a:cs typeface="Arial"/>
                <a:sym typeface="Arial"/>
              </a:rPr>
              <a:t>11%</a:t>
            </a:r>
            <a:r>
              <a:rPr lang="en-US" sz="2000">
                <a:solidFill>
                  <a:srgbClr val="2F5496"/>
                </a:solidFill>
                <a:latin typeface="Arial"/>
                <a:ea typeface="Arial"/>
                <a:cs typeface="Arial"/>
                <a:sym typeface="Arial"/>
              </a:rPr>
              <a:t> </a:t>
            </a:r>
            <a:r>
              <a:rPr lang="en-US" sz="2000">
                <a:solidFill>
                  <a:schemeClr val="dk1"/>
                </a:solidFill>
                <a:latin typeface="Arial"/>
                <a:ea typeface="Arial"/>
                <a:cs typeface="Arial"/>
                <a:sym typeface="Arial"/>
              </a:rPr>
              <a:t>in 2019, </a:t>
            </a:r>
            <a:r>
              <a:rPr b="1" lang="en-US" sz="2000">
                <a:solidFill>
                  <a:srgbClr val="2F5496"/>
                </a:solidFill>
                <a:latin typeface="Arial"/>
                <a:ea typeface="Arial"/>
                <a:cs typeface="Arial"/>
                <a:sym typeface="Arial"/>
              </a:rPr>
              <a:t>14.5%</a:t>
            </a:r>
            <a:r>
              <a:rPr lang="en-US" sz="2000">
                <a:solidFill>
                  <a:srgbClr val="2F5496"/>
                </a:solidFill>
                <a:latin typeface="Arial"/>
                <a:ea typeface="Arial"/>
                <a:cs typeface="Arial"/>
                <a:sym typeface="Arial"/>
              </a:rPr>
              <a:t> </a:t>
            </a:r>
            <a:r>
              <a:rPr lang="en-US" sz="2000">
                <a:solidFill>
                  <a:schemeClr val="dk1"/>
                </a:solidFill>
                <a:latin typeface="Arial"/>
                <a:ea typeface="Arial"/>
                <a:cs typeface="Arial"/>
                <a:sym typeface="Arial"/>
              </a:rPr>
              <a:t>in 2020, </a:t>
            </a:r>
            <a:r>
              <a:rPr b="1" lang="en-US" sz="2000">
                <a:solidFill>
                  <a:srgbClr val="2F5496"/>
                </a:solidFill>
                <a:latin typeface="Arial"/>
                <a:ea typeface="Arial"/>
                <a:cs typeface="Arial"/>
                <a:sym typeface="Arial"/>
              </a:rPr>
              <a:t>9.0%</a:t>
            </a:r>
            <a:r>
              <a:rPr lang="en-US" sz="2000">
                <a:solidFill>
                  <a:srgbClr val="2F5496"/>
                </a:solidFill>
                <a:latin typeface="Arial"/>
                <a:ea typeface="Arial"/>
                <a:cs typeface="Arial"/>
                <a:sym typeface="Arial"/>
              </a:rPr>
              <a:t> </a:t>
            </a:r>
            <a:r>
              <a:rPr lang="en-US" sz="2000">
                <a:solidFill>
                  <a:schemeClr val="dk1"/>
                </a:solidFill>
                <a:latin typeface="Arial"/>
                <a:ea typeface="Arial"/>
                <a:cs typeface="Arial"/>
                <a:sym typeface="Arial"/>
              </a:rPr>
              <a:t>in 2021 and </a:t>
            </a:r>
            <a:r>
              <a:rPr b="1" lang="en-US" sz="2000">
                <a:solidFill>
                  <a:srgbClr val="2F5496"/>
                </a:solidFill>
                <a:latin typeface="Arial"/>
                <a:ea typeface="Arial"/>
                <a:cs typeface="Arial"/>
                <a:sym typeface="Arial"/>
              </a:rPr>
              <a:t>6.4%</a:t>
            </a:r>
            <a:r>
              <a:rPr lang="en-US" sz="2000">
                <a:solidFill>
                  <a:srgbClr val="2F5496"/>
                </a:solidFill>
                <a:latin typeface="Arial"/>
                <a:ea typeface="Arial"/>
                <a:cs typeface="Arial"/>
                <a:sym typeface="Arial"/>
              </a:rPr>
              <a:t> </a:t>
            </a:r>
            <a:r>
              <a:rPr lang="en-US" sz="2000">
                <a:solidFill>
                  <a:schemeClr val="dk1"/>
                </a:solidFill>
                <a:latin typeface="Arial"/>
                <a:ea typeface="Arial"/>
                <a:cs typeface="Arial"/>
                <a:sym typeface="Arial"/>
              </a:rPr>
              <a:t>in 2022, with double digits inflation in several countries. </a:t>
            </a:r>
            <a:endParaRPr/>
          </a:p>
          <a:p>
            <a:pPr indent="-252000" lvl="0" marL="252000" marR="0" rtl="0" algn="l">
              <a:spcBef>
                <a:spcPts val="0"/>
              </a:spcBef>
              <a:spcAft>
                <a:spcPts val="0"/>
              </a:spcAft>
              <a:buClr>
                <a:srgbClr val="000000"/>
              </a:buClr>
              <a:buSzPts val="2000"/>
              <a:buFont typeface="Arial"/>
              <a:buChar char="•"/>
            </a:pPr>
            <a:r>
              <a:rPr lang="en-US" sz="2000">
                <a:solidFill>
                  <a:srgbClr val="000000"/>
                </a:solidFill>
                <a:latin typeface="Arial"/>
                <a:ea typeface="Arial"/>
                <a:cs typeface="Arial"/>
                <a:sym typeface="Arial"/>
              </a:rPr>
              <a:t>Many</a:t>
            </a:r>
            <a:r>
              <a:rPr lang="en-US" sz="2000">
                <a:solidFill>
                  <a:schemeClr val="dk1"/>
                </a:solidFill>
                <a:latin typeface="Arial"/>
                <a:ea typeface="Arial"/>
                <a:cs typeface="Arial"/>
                <a:sym typeface="Arial"/>
              </a:rPr>
              <a:t> African countries continue to experience a depreciation of the exchange rate. Exchange rate volatility is severe in tourism-dependent and resource-intensive economies.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7"/>
          <p:cNvSpPr/>
          <p:nvPr/>
        </p:nvSpPr>
        <p:spPr>
          <a:xfrm>
            <a:off x="0" y="39805"/>
            <a:ext cx="9560560" cy="1021556"/>
          </a:xfrm>
          <a:prstGeom prst="roundRect">
            <a:avLst>
              <a:gd fmla="val 16667" name="adj"/>
            </a:avLst>
          </a:prstGeom>
          <a:solidFill>
            <a:srgbClr val="1F3864"/>
          </a:solidFill>
          <a:ln>
            <a:noFill/>
          </a:ln>
        </p:spPr>
        <p:txBody>
          <a:bodyPr anchorCtr="0" anchor="ctr" bIns="91425" lIns="91425" spcFirstLastPara="1" rIns="91425" wrap="square" tIns="91425">
            <a:spAutoFit/>
          </a:bodyPr>
          <a:lstStyle/>
          <a:p>
            <a:pPr indent="0" lvl="0" marL="0" marR="0" rtl="0" algn="ctr">
              <a:spcBef>
                <a:spcPts val="0"/>
              </a:spcBef>
              <a:spcAft>
                <a:spcPts val="0"/>
              </a:spcAft>
              <a:buNone/>
            </a:pPr>
            <a:r>
              <a:rPr b="1" i="0" lang="en-US" sz="2400" u="none" cap="none" strike="noStrike">
                <a:solidFill>
                  <a:schemeClr val="lt1"/>
                </a:solidFill>
                <a:latin typeface="Arial"/>
                <a:ea typeface="Arial"/>
                <a:cs typeface="Arial"/>
                <a:sym typeface="Arial"/>
              </a:rPr>
              <a:t>African households have been hard hit as food constitutes over 40% of expenditures in several countries</a:t>
            </a:r>
            <a:endParaRPr/>
          </a:p>
        </p:txBody>
      </p:sp>
      <p:sp>
        <p:nvSpPr>
          <p:cNvPr id="162" name="Google Shape;162;p7"/>
          <p:cNvSpPr txBox="1"/>
          <p:nvPr/>
        </p:nvSpPr>
        <p:spPr>
          <a:xfrm>
            <a:off x="1681535" y="4878503"/>
            <a:ext cx="8769259" cy="461665"/>
          </a:xfrm>
          <a:prstGeom prst="rect">
            <a:avLst/>
          </a:prstGeom>
          <a:noFill/>
          <a:ln>
            <a:noFill/>
          </a:ln>
        </p:spPr>
        <p:txBody>
          <a:bodyPr anchorCtr="0" anchor="t" bIns="45700" lIns="91425" spcFirstLastPara="1" rIns="91425" wrap="square" tIns="45700">
            <a:spAutoFit/>
          </a:bodyPr>
          <a:lstStyle/>
          <a:p>
            <a:pPr indent="-190500" lvl="0" marL="342900" marR="0" rtl="0" algn="l">
              <a:spcBef>
                <a:spcPts val="0"/>
              </a:spcBef>
              <a:spcAft>
                <a:spcPts val="0"/>
              </a:spcAft>
              <a:buClr>
                <a:srgbClr val="000000"/>
              </a:buClr>
              <a:buSzPts val="2400"/>
              <a:buFont typeface="Arial"/>
              <a:buNone/>
            </a:pPr>
            <a:r>
              <a:t/>
            </a:r>
            <a:endParaRPr sz="2400">
              <a:solidFill>
                <a:srgbClr val="000000"/>
              </a:solidFill>
              <a:latin typeface="Calibri"/>
              <a:ea typeface="Calibri"/>
              <a:cs typeface="Calibri"/>
              <a:sym typeface="Calibri"/>
            </a:endParaRPr>
          </a:p>
        </p:txBody>
      </p:sp>
      <p:sp>
        <p:nvSpPr>
          <p:cNvPr id="163" name="Google Shape;163;p7"/>
          <p:cNvSpPr txBox="1"/>
          <p:nvPr/>
        </p:nvSpPr>
        <p:spPr>
          <a:xfrm>
            <a:off x="843372" y="6289525"/>
            <a:ext cx="4680520"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a:solidFill>
                  <a:srgbClr val="000000"/>
                </a:solidFill>
                <a:latin typeface="Calibri"/>
                <a:ea typeface="Calibri"/>
                <a:cs typeface="Calibri"/>
                <a:sym typeface="Calibri"/>
              </a:rPr>
              <a:t>Source: UNECA, compiled from national and ILO data</a:t>
            </a:r>
            <a:endParaRPr/>
          </a:p>
        </p:txBody>
      </p:sp>
      <p:graphicFrame>
        <p:nvGraphicFramePr>
          <p:cNvPr id="164" name="Google Shape;164;p7"/>
          <p:cNvGraphicFramePr/>
          <p:nvPr/>
        </p:nvGraphicFramePr>
        <p:xfrm>
          <a:off x="497840" y="1203153"/>
          <a:ext cx="9174510" cy="5086372"/>
        </p:xfrm>
        <a:graphic>
          <a:graphicData uri="http://schemas.openxmlformats.org/drawingml/2006/chart">
            <c:chart r:id="rId3"/>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8"/>
          <p:cNvSpPr/>
          <p:nvPr/>
        </p:nvSpPr>
        <p:spPr>
          <a:xfrm>
            <a:off x="137160" y="5042896"/>
            <a:ext cx="11917680" cy="1354332"/>
          </a:xfrm>
          <a:prstGeom prst="roundRect">
            <a:avLst>
              <a:gd fmla="val 16667" name="adj"/>
            </a:avLst>
          </a:prstGeom>
          <a:solidFill>
            <a:schemeClr val="lt2"/>
          </a:solidFill>
          <a:ln>
            <a:noFill/>
          </a:ln>
        </p:spPr>
        <p:txBody>
          <a:bodyPr anchorCtr="0" anchor="t" bIns="45700" lIns="45700" spcFirstLastPara="1" rIns="45700" wrap="square" tIns="45700">
            <a:noAutofit/>
          </a:bodyPr>
          <a:lstStyle/>
          <a:p>
            <a:pPr indent="-171450" lvl="0" marL="171450" marR="0" rtl="0" algn="l">
              <a:spcBef>
                <a:spcPts val="0"/>
              </a:spcBef>
              <a:spcAft>
                <a:spcPts val="0"/>
              </a:spcAft>
              <a:buClr>
                <a:srgbClr val="2F5496"/>
              </a:buClr>
              <a:buSzPts val="1800"/>
              <a:buFont typeface="Arial"/>
              <a:buChar char="•"/>
            </a:pPr>
            <a:r>
              <a:rPr b="1" lang="en-US" sz="1800">
                <a:solidFill>
                  <a:srgbClr val="2F5496"/>
                </a:solidFill>
                <a:latin typeface="Arial"/>
                <a:ea typeface="Arial"/>
                <a:cs typeface="Arial"/>
                <a:sym typeface="Arial"/>
              </a:rPr>
              <a:t>Hunger</a:t>
            </a:r>
            <a:r>
              <a:rPr lang="en-US" sz="1800">
                <a:solidFill>
                  <a:schemeClr val="dk1"/>
                </a:solidFill>
                <a:latin typeface="Arial"/>
                <a:ea typeface="Arial"/>
                <a:cs typeface="Arial"/>
                <a:sym typeface="Arial"/>
              </a:rPr>
              <a:t> in Africa has worsened significantly since 2014 to reach </a:t>
            </a:r>
            <a:r>
              <a:rPr b="1" lang="en-US" sz="1800">
                <a:solidFill>
                  <a:srgbClr val="2F5496"/>
                </a:solidFill>
                <a:latin typeface="Arial"/>
                <a:ea typeface="Arial"/>
                <a:cs typeface="Arial"/>
                <a:sym typeface="Arial"/>
              </a:rPr>
              <a:t>21% of population</a:t>
            </a:r>
            <a:r>
              <a:rPr lang="en-US" sz="1800">
                <a:solidFill>
                  <a:schemeClr val="dk1"/>
                </a:solidFill>
                <a:latin typeface="Arial"/>
                <a:ea typeface="Arial"/>
                <a:cs typeface="Arial"/>
                <a:sym typeface="Arial"/>
              </a:rPr>
              <a:t>; 70% of the increase in undernourished population was due to COVID-19.</a:t>
            </a:r>
            <a:endParaRPr/>
          </a:p>
          <a:p>
            <a:pPr indent="-171450" lvl="0" marL="171450" marR="0" rtl="0" algn="l">
              <a:spcBef>
                <a:spcPts val="0"/>
              </a:spcBef>
              <a:spcAft>
                <a:spcPts val="0"/>
              </a:spcAft>
              <a:buClr>
                <a:srgbClr val="2F5496"/>
              </a:buClr>
              <a:buSzPts val="1800"/>
              <a:buFont typeface="Arial"/>
              <a:buChar char="•"/>
            </a:pPr>
            <a:r>
              <a:rPr b="1" lang="en-US" sz="1800">
                <a:solidFill>
                  <a:srgbClr val="2F5496"/>
                </a:solidFill>
                <a:latin typeface="Arial"/>
                <a:ea typeface="Arial"/>
                <a:cs typeface="Arial"/>
                <a:sym typeface="Arial"/>
              </a:rPr>
              <a:t>82%</a:t>
            </a:r>
            <a:r>
              <a:rPr lang="en-US" sz="1800">
                <a:solidFill>
                  <a:srgbClr val="2F5496"/>
                </a:solidFill>
                <a:latin typeface="Arial"/>
                <a:ea typeface="Arial"/>
                <a:cs typeface="Arial"/>
                <a:sym typeface="Arial"/>
              </a:rPr>
              <a:t> </a:t>
            </a:r>
            <a:r>
              <a:rPr lang="en-US" sz="1800">
                <a:solidFill>
                  <a:schemeClr val="dk1"/>
                </a:solidFill>
                <a:latin typeface="Arial"/>
                <a:ea typeface="Arial"/>
                <a:cs typeface="Arial"/>
                <a:sym typeface="Arial"/>
              </a:rPr>
              <a:t>of the change in number of undernourished in Africa between 2014 and 2020 originated from </a:t>
            </a:r>
            <a:r>
              <a:rPr b="1" lang="en-US" sz="1800">
                <a:solidFill>
                  <a:srgbClr val="2F5496"/>
                </a:solidFill>
                <a:latin typeface="Arial"/>
                <a:ea typeface="Arial"/>
                <a:cs typeface="Arial"/>
                <a:sym typeface="Arial"/>
              </a:rPr>
              <a:t>15 countries</a:t>
            </a:r>
            <a:r>
              <a:rPr b="1" lang="en-US" sz="1800">
                <a:solidFill>
                  <a:schemeClr val="dk1"/>
                </a:solidFill>
                <a:latin typeface="Arial"/>
                <a:ea typeface="Arial"/>
                <a:cs typeface="Arial"/>
                <a:sym typeface="Arial"/>
              </a:rPr>
              <a:t>. </a:t>
            </a:r>
            <a:endParaRPr/>
          </a:p>
          <a:p>
            <a:pPr indent="-171450" lvl="0" marL="1714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Some of the major hunger contributing countries are </a:t>
            </a:r>
            <a:r>
              <a:rPr b="1" lang="en-US" sz="1800">
                <a:solidFill>
                  <a:srgbClr val="2F5496"/>
                </a:solidFill>
                <a:latin typeface="Arial"/>
                <a:ea typeface="Arial"/>
                <a:cs typeface="Arial"/>
                <a:sym typeface="Arial"/>
              </a:rPr>
              <a:t>dependent on food-imports from R&amp;U</a:t>
            </a:r>
            <a:r>
              <a:rPr b="1" lang="en-US" sz="1800">
                <a:solidFill>
                  <a:srgbClr val="002060"/>
                </a:solidFill>
                <a:latin typeface="Arial"/>
                <a:ea typeface="Arial"/>
                <a:cs typeface="Arial"/>
                <a:sym typeface="Arial"/>
              </a:rPr>
              <a:t>.</a:t>
            </a:r>
            <a:endParaRPr/>
          </a:p>
        </p:txBody>
      </p:sp>
      <p:graphicFrame>
        <p:nvGraphicFramePr>
          <p:cNvPr id="171" name="Google Shape;171;p8"/>
          <p:cNvGraphicFramePr/>
          <p:nvPr/>
        </p:nvGraphicFramePr>
        <p:xfrm>
          <a:off x="648804" y="1454909"/>
          <a:ext cx="5757008" cy="3260054"/>
        </p:xfrm>
        <a:graphic>
          <a:graphicData uri="http://schemas.openxmlformats.org/drawingml/2006/chart">
            <c:chart r:id="rId3"/>
          </a:graphicData>
        </a:graphic>
      </p:graphicFrame>
      <p:sp>
        <p:nvSpPr>
          <p:cNvPr id="172" name="Google Shape;172;p8"/>
          <p:cNvSpPr/>
          <p:nvPr/>
        </p:nvSpPr>
        <p:spPr>
          <a:xfrm>
            <a:off x="535308" y="923863"/>
            <a:ext cx="5870504"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Number of people undernourished in Africa by subregion</a:t>
            </a:r>
            <a:endParaRPr/>
          </a:p>
        </p:txBody>
      </p:sp>
      <p:sp>
        <p:nvSpPr>
          <p:cNvPr id="173" name="Google Shape;173;p8"/>
          <p:cNvSpPr txBox="1"/>
          <p:nvPr/>
        </p:nvSpPr>
        <p:spPr>
          <a:xfrm>
            <a:off x="648804" y="4706961"/>
            <a:ext cx="3799405" cy="22421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chemeClr val="dk1"/>
                </a:solidFill>
                <a:latin typeface="Roboto"/>
                <a:ea typeface="Roboto"/>
                <a:cs typeface="Roboto"/>
                <a:sym typeface="Roboto"/>
              </a:rPr>
              <a:t>Source: 2021 Africa Regional Overview of Food Security and Nutrition</a:t>
            </a:r>
            <a:endParaRPr/>
          </a:p>
        </p:txBody>
      </p:sp>
      <p:graphicFrame>
        <p:nvGraphicFramePr>
          <p:cNvPr id="174" name="Google Shape;174;p8"/>
          <p:cNvGraphicFramePr/>
          <p:nvPr/>
        </p:nvGraphicFramePr>
        <p:xfrm>
          <a:off x="6604000" y="852405"/>
          <a:ext cx="3484880" cy="4023331"/>
        </p:xfrm>
        <a:graphic>
          <a:graphicData uri="http://schemas.openxmlformats.org/drawingml/2006/chart">
            <c:chart r:id="rId4"/>
          </a:graphicData>
        </a:graphic>
      </p:graphicFrame>
      <p:sp>
        <p:nvSpPr>
          <p:cNvPr id="175" name="Google Shape;175;p8"/>
          <p:cNvSpPr txBox="1"/>
          <p:nvPr/>
        </p:nvSpPr>
        <p:spPr>
          <a:xfrm>
            <a:off x="-115289" y="295038"/>
            <a:ext cx="916432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lt1"/>
                </a:solidFill>
                <a:latin typeface="Arial"/>
                <a:ea typeface="Arial"/>
                <a:cs typeface="Arial"/>
                <a:sym typeface="Arial"/>
              </a:rPr>
              <a:t>This has exacerbated risks of hunger and undernourishment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9"/>
          <p:cNvSpPr/>
          <p:nvPr/>
        </p:nvSpPr>
        <p:spPr>
          <a:xfrm>
            <a:off x="132711" y="1034596"/>
            <a:ext cx="6388608" cy="5005626"/>
          </a:xfrm>
          <a:prstGeom prst="roundRect">
            <a:avLst>
              <a:gd fmla="val 16667" name="adj"/>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2F5496"/>
                </a:solidFill>
                <a:latin typeface="Arial"/>
                <a:ea typeface="Arial"/>
                <a:cs typeface="Arial"/>
                <a:sym typeface="Arial"/>
              </a:rPr>
              <a:t>Africa’s Policy Challenge:</a:t>
            </a:r>
            <a:endParaRPr/>
          </a:p>
          <a:p>
            <a:pPr indent="0" lvl="0" marL="0" marR="0" rtl="0" algn="l">
              <a:spcBef>
                <a:spcPts val="0"/>
              </a:spcBef>
              <a:spcAft>
                <a:spcPts val="0"/>
              </a:spcAft>
              <a:buNone/>
            </a:pPr>
            <a:r>
              <a:t/>
            </a:r>
            <a:endParaRPr b="1" sz="1600">
              <a:solidFill>
                <a:srgbClr val="2F5496"/>
              </a:solidFill>
              <a:latin typeface="Arial"/>
              <a:ea typeface="Arial"/>
              <a:cs typeface="Arial"/>
              <a:sym typeface="Arial"/>
            </a:endParaRPr>
          </a:p>
          <a:p>
            <a:pPr indent="-285750" lvl="0" marL="285750" marR="0" rtl="0" algn="l">
              <a:spcBef>
                <a:spcPts val="0"/>
              </a:spcBef>
              <a:spcAft>
                <a:spcPts val="0"/>
              </a:spcAft>
              <a:buClr>
                <a:schemeClr val="dk1"/>
              </a:buClr>
              <a:buSzPts val="1600"/>
              <a:buFont typeface="Arial"/>
              <a:buChar char="•"/>
            </a:pPr>
            <a:r>
              <a:rPr b="1" lang="en-US" sz="1600">
                <a:solidFill>
                  <a:schemeClr val="dk1"/>
                </a:solidFill>
                <a:latin typeface="Calibri"/>
                <a:ea typeface="Calibri"/>
                <a:cs typeface="Calibri"/>
                <a:sym typeface="Calibri"/>
              </a:rPr>
              <a:t>Fiscal consolidation </a:t>
            </a:r>
            <a:r>
              <a:rPr lang="en-US" sz="1600">
                <a:solidFill>
                  <a:schemeClr val="dk1"/>
                </a:solidFill>
                <a:latin typeface="Calibri"/>
                <a:ea typeface="Calibri"/>
                <a:cs typeface="Calibri"/>
                <a:sym typeface="Calibri"/>
              </a:rPr>
              <a:t>with obvious adverse social consequences versus </a:t>
            </a:r>
            <a:r>
              <a:rPr b="1" lang="en-US" sz="1600">
                <a:solidFill>
                  <a:schemeClr val="dk1"/>
                </a:solidFill>
                <a:latin typeface="Calibri"/>
                <a:ea typeface="Calibri"/>
                <a:cs typeface="Calibri"/>
                <a:sym typeface="Calibri"/>
              </a:rPr>
              <a:t>expansionary fiscal policies</a:t>
            </a:r>
            <a:r>
              <a:rPr lang="en-US" sz="1600">
                <a:solidFill>
                  <a:schemeClr val="dk1"/>
                </a:solidFill>
                <a:latin typeface="Calibri"/>
                <a:ea typeface="Calibri"/>
                <a:cs typeface="Calibri"/>
                <a:sym typeface="Calibri"/>
              </a:rPr>
              <a:t> to save lives and livelihoods.</a:t>
            </a:r>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Participation </a:t>
            </a:r>
            <a:r>
              <a:rPr b="1" lang="en-US" sz="1600">
                <a:solidFill>
                  <a:schemeClr val="dk1"/>
                </a:solidFill>
                <a:latin typeface="Calibri"/>
                <a:ea typeface="Calibri"/>
                <a:cs typeface="Calibri"/>
                <a:sym typeface="Calibri"/>
              </a:rPr>
              <a:t>in global debt treatment programs </a:t>
            </a:r>
            <a:r>
              <a:rPr lang="en-US" sz="1600">
                <a:solidFill>
                  <a:schemeClr val="dk1"/>
                </a:solidFill>
                <a:latin typeface="Calibri"/>
                <a:ea typeface="Calibri"/>
                <a:cs typeface="Calibri"/>
                <a:sym typeface="Calibri"/>
              </a:rPr>
              <a:t>with the associated risk of credit rating downgrades versus abstaining and risking liquidity constraints and insolvency.</a:t>
            </a:r>
            <a:endParaRPr/>
          </a:p>
          <a:p>
            <a:pPr indent="-184150" lvl="0" marL="285750" marR="0" rtl="0" algn="l">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600"/>
              <a:buFont typeface="Arial"/>
              <a:buChar char="•"/>
            </a:pPr>
            <a:r>
              <a:rPr b="1" lang="en-US" sz="1600">
                <a:solidFill>
                  <a:schemeClr val="dk1"/>
                </a:solidFill>
                <a:latin typeface="Calibri"/>
                <a:ea typeface="Calibri"/>
                <a:cs typeface="Calibri"/>
                <a:sym typeface="Calibri"/>
              </a:rPr>
              <a:t>Paying debt service obligations </a:t>
            </a:r>
            <a:r>
              <a:rPr lang="en-US" sz="1600">
                <a:solidFill>
                  <a:schemeClr val="dk1"/>
                </a:solidFill>
                <a:latin typeface="Calibri"/>
                <a:ea typeface="Calibri"/>
                <a:cs typeface="Calibri"/>
                <a:sym typeface="Calibri"/>
              </a:rPr>
              <a:t>or financing </a:t>
            </a:r>
            <a:r>
              <a:rPr b="1" lang="en-US" sz="1600">
                <a:solidFill>
                  <a:schemeClr val="dk1"/>
                </a:solidFill>
                <a:latin typeface="Calibri"/>
                <a:ea typeface="Calibri"/>
                <a:cs typeface="Calibri"/>
                <a:sym typeface="Calibri"/>
              </a:rPr>
              <a:t>social spending</a:t>
            </a:r>
            <a:r>
              <a:rPr lang="en-US" sz="1600">
                <a:solidFill>
                  <a:schemeClr val="dk1"/>
                </a:solidFill>
                <a:latin typeface="Calibri"/>
                <a:ea typeface="Calibri"/>
                <a:cs typeface="Calibri"/>
                <a:sym typeface="Calibri"/>
              </a:rPr>
              <a:t>.</a:t>
            </a:r>
            <a:endParaRPr/>
          </a:p>
          <a:p>
            <a:pPr indent="-184150" lvl="0" marL="285750" marR="0" rtl="0" algn="l">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Middle-income countries with limited concessionary financing, have to take on </a:t>
            </a:r>
            <a:r>
              <a:rPr b="1" lang="en-US" sz="1600">
                <a:solidFill>
                  <a:schemeClr val="dk1"/>
                </a:solidFill>
                <a:latin typeface="Calibri"/>
                <a:ea typeface="Calibri"/>
                <a:cs typeface="Calibri"/>
                <a:sym typeface="Calibri"/>
              </a:rPr>
              <a:t>more commercial debt at a higher cost </a:t>
            </a:r>
            <a:r>
              <a:rPr lang="en-US" sz="1600">
                <a:solidFill>
                  <a:schemeClr val="dk1"/>
                </a:solidFill>
                <a:latin typeface="Calibri"/>
                <a:ea typeface="Calibri"/>
                <a:cs typeface="Calibri"/>
                <a:sym typeface="Calibri"/>
              </a:rPr>
              <a:t>with implications for heightened debt vulnerabilities.</a:t>
            </a:r>
            <a:endParaRPr/>
          </a:p>
          <a:p>
            <a:pPr indent="-184150" lvl="0" marL="285750" marR="0" rtl="0" algn="l">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Middle-income countries at high risk of debt distress are more constrained as both capital markets and concessionary financing may not be available.</a:t>
            </a:r>
            <a:endParaRPr sz="1600">
              <a:solidFill>
                <a:schemeClr val="dk1"/>
              </a:solidFill>
              <a:latin typeface="Calibri"/>
              <a:ea typeface="Calibri"/>
              <a:cs typeface="Calibri"/>
              <a:sym typeface="Calibri"/>
            </a:endParaRPr>
          </a:p>
        </p:txBody>
      </p:sp>
      <p:grpSp>
        <p:nvGrpSpPr>
          <p:cNvPr id="181" name="Google Shape;181;p9"/>
          <p:cNvGrpSpPr/>
          <p:nvPr/>
        </p:nvGrpSpPr>
        <p:grpSpPr>
          <a:xfrm>
            <a:off x="6510528" y="1666755"/>
            <a:ext cx="5288096" cy="4182857"/>
            <a:chOff x="6339840" y="1902868"/>
            <a:chExt cx="5288096" cy="4182857"/>
          </a:xfrm>
        </p:grpSpPr>
        <p:sp>
          <p:nvSpPr>
            <p:cNvPr id="182" name="Google Shape;182;p9"/>
            <p:cNvSpPr/>
            <p:nvPr/>
          </p:nvSpPr>
          <p:spPr>
            <a:xfrm>
              <a:off x="6535052" y="1902868"/>
              <a:ext cx="5092884"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Calibri"/>
                  <a:ea typeface="Calibri"/>
                  <a:cs typeface="Calibri"/>
                  <a:sym typeface="Calibri"/>
                </a:rPr>
                <a:t>Level of risk of being in debt distress, </a:t>
              </a:r>
              <a:endParaRPr/>
            </a:p>
            <a:p>
              <a:pPr indent="0" lvl="0" marL="0" marR="0" rtl="0" algn="ctr">
                <a:spcBef>
                  <a:spcPts val="0"/>
                </a:spcBef>
                <a:spcAft>
                  <a:spcPts val="0"/>
                </a:spcAft>
                <a:buNone/>
              </a:pPr>
              <a:r>
                <a:rPr b="1" lang="en-US" sz="1600">
                  <a:solidFill>
                    <a:schemeClr val="dk1"/>
                  </a:solidFill>
                  <a:latin typeface="Calibri"/>
                  <a:ea typeface="Calibri"/>
                  <a:cs typeface="Calibri"/>
                  <a:sym typeface="Calibri"/>
                </a:rPr>
                <a:t>2010–2021</a:t>
              </a:r>
              <a:r>
                <a:rPr lang="en-US" sz="1600">
                  <a:solidFill>
                    <a:schemeClr val="dk1"/>
                  </a:solidFill>
                  <a:latin typeface="Calibri"/>
                  <a:ea typeface="Calibri"/>
                  <a:cs typeface="Calibri"/>
                  <a:sym typeface="Calibri"/>
                </a:rPr>
                <a:t> </a:t>
              </a:r>
              <a:endParaRPr/>
            </a:p>
          </p:txBody>
        </p:sp>
        <p:sp>
          <p:nvSpPr>
            <p:cNvPr id="183" name="Google Shape;183;p9"/>
            <p:cNvSpPr/>
            <p:nvPr/>
          </p:nvSpPr>
          <p:spPr>
            <a:xfrm>
              <a:off x="6708682" y="5805712"/>
              <a:ext cx="4181475" cy="280013"/>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i="1" lang="en-US" sz="1200">
                  <a:solidFill>
                    <a:srgbClr val="000000"/>
                  </a:solidFill>
                  <a:latin typeface="Calibri"/>
                  <a:ea typeface="Calibri"/>
                  <a:cs typeface="Calibri"/>
                  <a:sym typeface="Calibri"/>
                </a:rPr>
                <a:t>Source: </a:t>
              </a:r>
              <a:r>
                <a:rPr lang="en-US" sz="1200">
                  <a:solidFill>
                    <a:srgbClr val="000000"/>
                  </a:solidFill>
                  <a:latin typeface="Calibri"/>
                  <a:ea typeface="Calibri"/>
                  <a:cs typeface="Calibri"/>
                  <a:sym typeface="Calibri"/>
                </a:rPr>
                <a:t>IMF-World Bank (2021), </a:t>
              </a:r>
              <a:r>
                <a:rPr lang="en-US" sz="1200">
                  <a:solidFill>
                    <a:schemeClr val="dk1"/>
                  </a:solidFill>
                  <a:latin typeface="Calibri"/>
                  <a:ea typeface="Calibri"/>
                  <a:cs typeface="Calibri"/>
                  <a:sym typeface="Calibri"/>
                </a:rPr>
                <a:t>As of September 30, 2021</a:t>
              </a:r>
              <a:endParaRPr sz="1200">
                <a:solidFill>
                  <a:srgbClr val="000000"/>
                </a:solidFill>
                <a:latin typeface="Calibri"/>
                <a:ea typeface="Calibri"/>
                <a:cs typeface="Calibri"/>
                <a:sym typeface="Calibri"/>
              </a:endParaRPr>
            </a:p>
          </p:txBody>
        </p:sp>
        <p:graphicFrame>
          <p:nvGraphicFramePr>
            <p:cNvPr id="184" name="Google Shape;184;p9"/>
            <p:cNvGraphicFramePr/>
            <p:nvPr/>
          </p:nvGraphicFramePr>
          <p:xfrm>
            <a:off x="6339840" y="2251610"/>
            <a:ext cx="5288096" cy="3618198"/>
          </p:xfrm>
          <a:graphic>
            <a:graphicData uri="http://schemas.openxmlformats.org/drawingml/2006/chart">
              <c:chart r:id="rId3"/>
            </a:graphicData>
          </a:graphic>
        </p:graphicFrame>
      </p:grpSp>
      <p:sp>
        <p:nvSpPr>
          <p:cNvPr id="185" name="Google Shape;185;p9"/>
          <p:cNvSpPr txBox="1"/>
          <p:nvPr/>
        </p:nvSpPr>
        <p:spPr>
          <a:xfrm>
            <a:off x="-670560" y="328702"/>
            <a:ext cx="10814304"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200">
                <a:solidFill>
                  <a:schemeClr val="lt1"/>
                </a:solidFill>
                <a:latin typeface="Calibri"/>
                <a:ea typeface="Calibri"/>
                <a:cs typeface="Calibri"/>
                <a:sym typeface="Calibri"/>
              </a:rPr>
              <a:t>…leaving African Finance Ministers to grapple with an impossible policy dilemma</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2022-04-01T08:16:12Z</dcterms:created>
  <dc:creator>Afework Temtime</dc:creator>
</cp:coreProperties>
</file>