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9" r:id="rId2"/>
    <p:sldId id="343" r:id="rId3"/>
    <p:sldId id="334" r:id="rId4"/>
    <p:sldId id="340" r:id="rId5"/>
    <p:sldId id="335" r:id="rId6"/>
    <p:sldId id="310" r:id="rId7"/>
    <p:sldId id="336" r:id="rId8"/>
    <p:sldId id="337" r:id="rId9"/>
    <p:sldId id="338" r:id="rId10"/>
    <p:sldId id="339" r:id="rId11"/>
    <p:sldId id="345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zwanele Griffiths Mfunwa" initials="MGM" lastIdx="3" clrIdx="0">
    <p:extLst>
      <p:ext uri="{19B8F6BF-5375-455C-9EA6-DF929625EA0E}">
        <p15:presenceInfo xmlns:p15="http://schemas.microsoft.com/office/powerpoint/2012/main" userId="S-1-5-21-3706463107-1129757542-2121548773-2160" providerId="AD"/>
      </p:ext>
    </p:extLst>
  </p:cmAuthor>
  <p:cmAuthor id="2" name="Namegabe Mastaki" initials="NM" lastIdx="1" clrIdx="1">
    <p:extLst>
      <p:ext uri="{19B8F6BF-5375-455C-9EA6-DF929625EA0E}">
        <p15:presenceInfo xmlns:p15="http://schemas.microsoft.com/office/powerpoint/2012/main" userId="S::namegabe@un.org::f565cc2b-b9e8-4987-8e94-2bceb34a42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DCC"/>
    <a:srgbClr val="0CB09B"/>
    <a:srgbClr val="F1D622"/>
    <a:srgbClr val="F58A00"/>
    <a:srgbClr val="03D5B9"/>
    <a:srgbClr val="F9D801"/>
    <a:srgbClr val="E61515"/>
    <a:srgbClr val="CE1A1A"/>
    <a:srgbClr val="03B59C"/>
    <a:srgbClr val="03D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4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07/relationships/hdphoto" Target="../media/hdphoto1.wdp"/><Relationship Id="rId1" Type="http://schemas.openxmlformats.org/officeDocument/2006/relationships/image" Target="../media/image10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07/relationships/hdphoto" Target="../media/hdphoto1.wdp"/><Relationship Id="rId1" Type="http://schemas.openxmlformats.org/officeDocument/2006/relationships/image" Target="../media/image10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4DFFE-B539-4A13-888C-8079F4C77DE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96EC02F9-96FE-48E5-AD15-8CA653323755}">
      <dgm:prSet phldrT="[Texte]" custT="1"/>
      <dgm:spPr/>
      <dgm:t>
        <a:bodyPr/>
        <a:lstStyle/>
        <a:p>
          <a:pPr algn="l"/>
          <a:r>
            <a:rPr lang="fr-FR" sz="1600" dirty="0"/>
            <a:t>A Physical session, Douala, </a:t>
          </a:r>
          <a:r>
            <a:rPr lang="fr-FR" sz="1600" b="1" dirty="0"/>
            <a:t>17 March 2022.</a:t>
          </a:r>
        </a:p>
        <a:p>
          <a:pPr algn="l"/>
          <a:r>
            <a:rPr lang="fr-FR" sz="1600" dirty="0"/>
            <a:t>A Virtual meeting on financing economic diversification, </a:t>
          </a:r>
          <a:r>
            <a:rPr lang="fr-FR" sz="1600" b="1" dirty="0"/>
            <a:t>27 April 2022.</a:t>
          </a:r>
        </a:p>
      </dgm:t>
    </dgm:pt>
    <dgm:pt modelId="{BDFA9FA8-436C-4ED2-B6A1-464AD997E167}" type="parTrans" cxnId="{3AC7C616-E743-4D84-8B92-20E5F5EB93A5}">
      <dgm:prSet/>
      <dgm:spPr/>
      <dgm:t>
        <a:bodyPr/>
        <a:lstStyle/>
        <a:p>
          <a:endParaRPr lang="fr-FR"/>
        </a:p>
      </dgm:t>
    </dgm:pt>
    <dgm:pt modelId="{B5C392F0-EBCD-48F1-A5DB-5AF0CFB06CF4}" type="sibTrans" cxnId="{3AC7C616-E743-4D84-8B92-20E5F5EB93A5}">
      <dgm:prSet/>
      <dgm:spPr/>
      <dgm:t>
        <a:bodyPr/>
        <a:lstStyle/>
        <a:p>
          <a:endParaRPr lang="fr-FR"/>
        </a:p>
      </dgm:t>
    </dgm:pt>
    <dgm:pt modelId="{07285172-822B-4B72-B14A-48463213FC37}">
      <dgm:prSet phldrT="[Texte]" custT="1"/>
      <dgm:spPr/>
      <dgm:t>
        <a:bodyPr/>
        <a:lstStyle/>
        <a:p>
          <a:pPr>
            <a:buNone/>
          </a:pPr>
          <a:r>
            <a:rPr lang="en-US" sz="1600" dirty="0"/>
            <a:t> </a:t>
          </a:r>
        </a:p>
        <a:p>
          <a:pPr>
            <a:buNone/>
          </a:pPr>
          <a:r>
            <a:rPr lang="en-US" sz="1600" dirty="0"/>
            <a:t> A physical  dialogue with the West African Economic Journalists Network, Lomé</a:t>
          </a:r>
          <a:r>
            <a:rPr lang="en-US" sz="1600" b="1" dirty="0"/>
            <a:t>, 15 – 16 February 2022</a:t>
          </a:r>
          <a:r>
            <a:rPr lang="en-US" sz="1600" dirty="0"/>
            <a:t>.</a:t>
          </a:r>
        </a:p>
        <a:p>
          <a:pPr>
            <a:buNone/>
          </a:pPr>
          <a:r>
            <a:rPr lang="en-US" sz="1600" dirty="0"/>
            <a:t> A virtual dialogue on </a:t>
          </a:r>
          <a:r>
            <a:rPr lang="en-US" sz="1600" b="1" i="0" baseline="0" dirty="0"/>
            <a:t>19 April 2022 </a:t>
          </a:r>
          <a:r>
            <a:rPr lang="en-US" sz="1600" dirty="0"/>
            <a:t>with high-level panel of experts.</a:t>
          </a:r>
          <a:r>
            <a:rPr lang="en-US" sz="1600" b="1" dirty="0"/>
            <a:t> </a:t>
          </a:r>
          <a:endParaRPr lang="fr-FR" sz="1600" dirty="0"/>
        </a:p>
      </dgm:t>
    </dgm:pt>
    <dgm:pt modelId="{C9B21052-0558-4E02-B168-DB5DA4CD9894}" type="parTrans" cxnId="{E812993D-462D-42EB-B932-72C8132D1D83}">
      <dgm:prSet/>
      <dgm:spPr/>
      <dgm:t>
        <a:bodyPr/>
        <a:lstStyle/>
        <a:p>
          <a:endParaRPr lang="fr-FR"/>
        </a:p>
      </dgm:t>
    </dgm:pt>
    <dgm:pt modelId="{F4690ABE-9C5A-4F7F-9A25-3138DD4FEEAC}" type="sibTrans" cxnId="{E812993D-462D-42EB-B932-72C8132D1D83}">
      <dgm:prSet/>
      <dgm:spPr/>
      <dgm:t>
        <a:bodyPr/>
        <a:lstStyle/>
        <a:p>
          <a:endParaRPr lang="fr-FR"/>
        </a:p>
      </dgm:t>
    </dgm:pt>
    <dgm:pt modelId="{1E94CB82-EF01-41BC-A0A4-936DDFBA5D82}">
      <dgm:prSet custT="1"/>
      <dgm:spPr/>
      <dgm:t>
        <a:bodyPr/>
        <a:lstStyle/>
        <a:p>
          <a:r>
            <a:rPr lang="en-US" sz="1600" dirty="0"/>
            <a:t> Webinars on Digital finance in post pandemic recovery, </a:t>
          </a:r>
          <a:r>
            <a:rPr lang="en-US" sz="1600" b="1" dirty="0"/>
            <a:t>14 April 2022 </a:t>
          </a:r>
          <a:r>
            <a:rPr lang="en-US" sz="1600" dirty="0"/>
            <a:t>and on Improving access to finance for SMEs in North Africa, </a:t>
          </a:r>
          <a:r>
            <a:rPr lang="en-US" sz="1600" b="1" dirty="0"/>
            <a:t>19 April 2022.</a:t>
          </a:r>
          <a:endParaRPr lang="fr-FR" sz="1600" dirty="0"/>
        </a:p>
      </dgm:t>
    </dgm:pt>
    <dgm:pt modelId="{C9E50412-A0CE-423A-97FE-DD8F5DD025C3}" type="parTrans" cxnId="{70491C28-C638-48F8-B5D7-BFA50EEBA3A3}">
      <dgm:prSet/>
      <dgm:spPr/>
      <dgm:t>
        <a:bodyPr/>
        <a:lstStyle/>
        <a:p>
          <a:endParaRPr lang="fr-FR"/>
        </a:p>
      </dgm:t>
    </dgm:pt>
    <dgm:pt modelId="{C172F137-8AB6-43B8-AC68-996CB38161FF}" type="sibTrans" cxnId="{70491C28-C638-48F8-B5D7-BFA50EEBA3A3}">
      <dgm:prSet/>
      <dgm:spPr/>
      <dgm:t>
        <a:bodyPr/>
        <a:lstStyle/>
        <a:p>
          <a:endParaRPr lang="fr-FR"/>
        </a:p>
      </dgm:t>
    </dgm:pt>
    <dgm:pt modelId="{35FFD4C7-62FA-4BA8-AE5C-8C4664228928}">
      <dgm:prSet custT="1"/>
      <dgm:spPr/>
      <dgm:t>
        <a:bodyPr/>
        <a:lstStyle/>
        <a:p>
          <a:pPr>
            <a:buNone/>
          </a:pPr>
          <a:endParaRPr lang="en-US" sz="1600" dirty="0">
            <a:solidFill>
              <a:schemeClr val="bg1"/>
            </a:solidFill>
          </a:endParaRPr>
        </a:p>
        <a:p>
          <a:pPr>
            <a:buNone/>
          </a:pPr>
          <a:r>
            <a:rPr lang="en-US" sz="1600" dirty="0">
              <a:solidFill>
                <a:schemeClr val="bg1"/>
              </a:solidFill>
            </a:rPr>
            <a:t>Physical session on the sidelines of SADC  National Planning Entities’ meeting, </a:t>
          </a:r>
          <a:r>
            <a:rPr lang="en-US" sz="1600" b="1" dirty="0">
              <a:solidFill>
                <a:schemeClr val="bg1"/>
              </a:solidFill>
            </a:rPr>
            <a:t>8 April 2022</a:t>
          </a:r>
          <a:r>
            <a:rPr lang="en-US" sz="1600" dirty="0">
              <a:solidFill>
                <a:schemeClr val="bg1"/>
              </a:solidFill>
            </a:rPr>
            <a:t>.</a:t>
          </a:r>
          <a:endParaRPr lang="en-US" sz="1600" dirty="0"/>
        </a:p>
        <a:p>
          <a:pPr>
            <a:buNone/>
          </a:pPr>
          <a:r>
            <a:rPr lang="en-US" sz="1600" dirty="0"/>
            <a:t> Virtual Dialogue on Financing Africa’s Recovery, </a:t>
          </a:r>
          <a:r>
            <a:rPr lang="en-US" sz="1600" b="1" dirty="0"/>
            <a:t>20 April 2022.</a:t>
          </a:r>
          <a:endParaRPr lang="fr-FR" sz="1600" b="1" dirty="0"/>
        </a:p>
      </dgm:t>
    </dgm:pt>
    <dgm:pt modelId="{DD665ED3-DCB7-4668-BF7B-6EC478F15AD0}" type="parTrans" cxnId="{B45C328E-C16B-4F98-A9CC-019DB0E29977}">
      <dgm:prSet/>
      <dgm:spPr/>
      <dgm:t>
        <a:bodyPr/>
        <a:lstStyle/>
        <a:p>
          <a:endParaRPr lang="fr-FR"/>
        </a:p>
      </dgm:t>
    </dgm:pt>
    <dgm:pt modelId="{18B3F5A8-66D7-4F7F-892B-42D3F28C0081}" type="sibTrans" cxnId="{B45C328E-C16B-4F98-A9CC-019DB0E29977}">
      <dgm:prSet/>
      <dgm:spPr/>
      <dgm:t>
        <a:bodyPr/>
        <a:lstStyle/>
        <a:p>
          <a:endParaRPr lang="fr-FR"/>
        </a:p>
      </dgm:t>
    </dgm:pt>
    <dgm:pt modelId="{85CCD326-9869-4420-B6BB-662FDC009DA6}">
      <dgm:prSet/>
      <dgm:spPr/>
      <dgm:t>
        <a:bodyPr/>
        <a:lstStyle/>
        <a:p>
          <a:pPr>
            <a:buNone/>
          </a:pPr>
          <a:endParaRPr lang="fr-FR" sz="1200" dirty="0"/>
        </a:p>
      </dgm:t>
    </dgm:pt>
    <dgm:pt modelId="{9EB78A2A-E492-416C-8654-00257B2FC36A}" type="parTrans" cxnId="{9D4406F8-CA98-4FB1-B5F5-85E527D3640F}">
      <dgm:prSet/>
      <dgm:spPr/>
      <dgm:t>
        <a:bodyPr/>
        <a:lstStyle/>
        <a:p>
          <a:endParaRPr lang="fr-FR"/>
        </a:p>
      </dgm:t>
    </dgm:pt>
    <dgm:pt modelId="{DECAFDBF-9456-44D7-BD68-11C341BB6797}" type="sibTrans" cxnId="{9D4406F8-CA98-4FB1-B5F5-85E527D3640F}">
      <dgm:prSet/>
      <dgm:spPr/>
      <dgm:t>
        <a:bodyPr/>
        <a:lstStyle/>
        <a:p>
          <a:endParaRPr lang="fr-FR"/>
        </a:p>
      </dgm:t>
    </dgm:pt>
    <dgm:pt modelId="{1AE2E7A7-4817-46F8-ABB4-B6DCE8D46F7D}">
      <dgm:prSet custT="1"/>
      <dgm:spPr/>
      <dgm:t>
        <a:bodyPr/>
        <a:lstStyle/>
        <a:p>
          <a:pPr>
            <a:buFont typeface="Symbol" panose="05050102010706020507" pitchFamily="18" charset="2"/>
            <a:buNone/>
          </a:pPr>
          <a:r>
            <a:rPr lang="en-US" sz="900" dirty="0"/>
            <a:t> </a:t>
          </a:r>
          <a:r>
            <a:rPr lang="en-US" sz="1600" dirty="0"/>
            <a:t>Webinar on </a:t>
          </a:r>
          <a:r>
            <a:rPr lang="en-US" sz="1600" b="1" dirty="0"/>
            <a:t>28 - 29 March 2022. </a:t>
          </a:r>
          <a:r>
            <a:rPr lang="en-US" sz="1600" dirty="0"/>
            <a:t>Engaging the private sector on </a:t>
          </a:r>
          <a:r>
            <a:rPr lang="en-US" sz="1600" b="1" dirty="0"/>
            <a:t>31 March 2022 </a:t>
          </a:r>
          <a:r>
            <a:rPr lang="en-US" sz="1600" dirty="0"/>
            <a:t>during the EATIW. Private sector dialogue with the EABC, </a:t>
          </a:r>
          <a:r>
            <a:rPr lang="en-US" sz="1600" b="1" dirty="0"/>
            <a:t>6 April 2022</a:t>
          </a:r>
          <a:r>
            <a:rPr lang="en-US" sz="1600" dirty="0"/>
            <a:t>. </a:t>
          </a:r>
          <a:endParaRPr lang="fr-FR" sz="1600" dirty="0"/>
        </a:p>
      </dgm:t>
    </dgm:pt>
    <dgm:pt modelId="{9ED0D890-CF71-490E-9AC4-7DCF3090FA59}" type="parTrans" cxnId="{34844EDA-17D3-407B-9B3F-6A94170F2570}">
      <dgm:prSet/>
      <dgm:spPr/>
      <dgm:t>
        <a:bodyPr/>
        <a:lstStyle/>
        <a:p>
          <a:endParaRPr lang="fr-FR"/>
        </a:p>
      </dgm:t>
    </dgm:pt>
    <dgm:pt modelId="{D6361A3D-6F78-4E2E-8999-AF1445372A9F}" type="sibTrans" cxnId="{34844EDA-17D3-407B-9B3F-6A94170F2570}">
      <dgm:prSet/>
      <dgm:spPr/>
      <dgm:t>
        <a:bodyPr/>
        <a:lstStyle/>
        <a:p>
          <a:endParaRPr lang="fr-FR"/>
        </a:p>
      </dgm:t>
    </dgm:pt>
    <dgm:pt modelId="{2115F7DD-A961-4FB5-9491-6551480DC86A}" type="pres">
      <dgm:prSet presAssocID="{E1E4DFFE-B539-4A13-888C-8079F4C77DEA}" presName="Name0" presStyleCnt="0">
        <dgm:presLayoutVars>
          <dgm:dir/>
          <dgm:resizeHandles val="exact"/>
        </dgm:presLayoutVars>
      </dgm:prSet>
      <dgm:spPr/>
    </dgm:pt>
    <dgm:pt modelId="{2BB63539-0736-47FF-B9F5-49B48384595A}" type="pres">
      <dgm:prSet presAssocID="{E1E4DFFE-B539-4A13-888C-8079F4C77DEA}" presName="fgShape" presStyleLbl="fgShp" presStyleIdx="0" presStyleCnt="1" custScaleY="66138" custLinFactNeighborX="696" custLinFactNeighborY="44229"/>
      <dgm:spPr/>
    </dgm:pt>
    <dgm:pt modelId="{2D6A7558-DC95-46D4-AA74-2274BCB8CFC3}" type="pres">
      <dgm:prSet presAssocID="{E1E4DFFE-B539-4A13-888C-8079F4C77DEA}" presName="linComp" presStyleCnt="0"/>
      <dgm:spPr/>
    </dgm:pt>
    <dgm:pt modelId="{50357640-973C-45C7-A17A-F4DABD1459C2}" type="pres">
      <dgm:prSet presAssocID="{96EC02F9-96FE-48E5-AD15-8CA653323755}" presName="compNode" presStyleCnt="0"/>
      <dgm:spPr/>
    </dgm:pt>
    <dgm:pt modelId="{A5D9EDB1-D75F-4020-BB69-53FB60E146BA}" type="pres">
      <dgm:prSet presAssocID="{96EC02F9-96FE-48E5-AD15-8CA653323755}" presName="bkgdShape" presStyleLbl="node1" presStyleIdx="0" presStyleCnt="5" custLinFactNeighborX="351" custLinFactNeighborY="422"/>
      <dgm:spPr/>
    </dgm:pt>
    <dgm:pt modelId="{674BF89D-1DE0-42F8-9971-252C23DC6BE1}" type="pres">
      <dgm:prSet presAssocID="{96EC02F9-96FE-48E5-AD15-8CA653323755}" presName="nodeTx" presStyleLbl="node1" presStyleIdx="0" presStyleCnt="5">
        <dgm:presLayoutVars>
          <dgm:bulletEnabled val="1"/>
        </dgm:presLayoutVars>
      </dgm:prSet>
      <dgm:spPr/>
    </dgm:pt>
    <dgm:pt modelId="{3737A83A-5DCD-4606-BE8D-8895F5719A7B}" type="pres">
      <dgm:prSet presAssocID="{96EC02F9-96FE-48E5-AD15-8CA653323755}" presName="invisiNode" presStyleLbl="node1" presStyleIdx="0" presStyleCnt="5"/>
      <dgm:spPr/>
    </dgm:pt>
    <dgm:pt modelId="{3F0CEC99-528C-4FBA-B801-95C36E3FBE2B}" type="pres">
      <dgm:prSet presAssocID="{96EC02F9-96FE-48E5-AD15-8CA653323755}" presName="imagNode" presStyleLbl="fgImgPlace1" presStyleIdx="0" presStyleCnt="5" custScaleX="96888" custScaleY="77770"/>
      <dgm:spPr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</dgm:spPr>
    </dgm:pt>
    <dgm:pt modelId="{58C0D244-CE74-4A88-B9F3-E55BD0C2C683}" type="pres">
      <dgm:prSet presAssocID="{B5C392F0-EBCD-48F1-A5DB-5AF0CFB06CF4}" presName="sibTrans" presStyleLbl="sibTrans2D1" presStyleIdx="0" presStyleCnt="0"/>
      <dgm:spPr/>
    </dgm:pt>
    <dgm:pt modelId="{BEC11DB7-E801-4AF7-AF55-658BD9105A35}" type="pres">
      <dgm:prSet presAssocID="{85CCD326-9869-4420-B6BB-662FDC009DA6}" presName="compNode" presStyleCnt="0"/>
      <dgm:spPr/>
    </dgm:pt>
    <dgm:pt modelId="{F6173A42-F3EE-4A4B-9D33-91CD4A74AAFD}" type="pres">
      <dgm:prSet presAssocID="{85CCD326-9869-4420-B6BB-662FDC009DA6}" presName="bkgdShape" presStyleLbl="node1" presStyleIdx="1" presStyleCnt="5"/>
      <dgm:spPr/>
    </dgm:pt>
    <dgm:pt modelId="{347CE02B-32BB-4FBD-A0D5-E21C25A59B01}" type="pres">
      <dgm:prSet presAssocID="{85CCD326-9869-4420-B6BB-662FDC009DA6}" presName="nodeTx" presStyleLbl="node1" presStyleIdx="1" presStyleCnt="5">
        <dgm:presLayoutVars>
          <dgm:bulletEnabled val="1"/>
        </dgm:presLayoutVars>
      </dgm:prSet>
      <dgm:spPr/>
    </dgm:pt>
    <dgm:pt modelId="{00A6DCEC-2EC6-477D-B80B-1286FE161724}" type="pres">
      <dgm:prSet presAssocID="{85CCD326-9869-4420-B6BB-662FDC009DA6}" presName="invisiNode" presStyleLbl="node1" presStyleIdx="1" presStyleCnt="5"/>
      <dgm:spPr/>
    </dgm:pt>
    <dgm:pt modelId="{E45A20D8-745C-4F68-8183-E7174D52D77B}" type="pres">
      <dgm:prSet presAssocID="{85CCD326-9869-4420-B6BB-662FDC009DA6}" presName="imagNode" presStyleLbl="fgImgPlace1" presStyleIdx="1" presStyleCnt="5" custScaleX="94121" custScaleY="81658"/>
      <dgm:spPr>
        <a:blipFill rotWithShape="1">
          <a:blip xmlns:r="http://schemas.openxmlformats.org/officeDocument/2006/relationships" r:embed="rId3"/>
          <a:srcRect/>
          <a:stretch>
            <a:fillRect l="-5000" r="-5000"/>
          </a:stretch>
        </a:blipFill>
      </dgm:spPr>
    </dgm:pt>
    <dgm:pt modelId="{43B7C8AE-1C2A-40F9-9650-53143E2F1BFA}" type="pres">
      <dgm:prSet presAssocID="{DECAFDBF-9456-44D7-BD68-11C341BB6797}" presName="sibTrans" presStyleLbl="sibTrans2D1" presStyleIdx="0" presStyleCnt="0"/>
      <dgm:spPr/>
    </dgm:pt>
    <dgm:pt modelId="{DBA551F6-E6AD-4657-B811-9B570679E78C}" type="pres">
      <dgm:prSet presAssocID="{1E94CB82-EF01-41BC-A0A4-936DDFBA5D82}" presName="compNode" presStyleCnt="0"/>
      <dgm:spPr/>
    </dgm:pt>
    <dgm:pt modelId="{3A2B3AB4-E0B1-44B6-8D97-77BE32D265D1}" type="pres">
      <dgm:prSet presAssocID="{1E94CB82-EF01-41BC-A0A4-936DDFBA5D82}" presName="bkgdShape" presStyleLbl="node1" presStyleIdx="2" presStyleCnt="5"/>
      <dgm:spPr/>
    </dgm:pt>
    <dgm:pt modelId="{58931B9A-14DD-44D1-B83D-8B32F0351E9E}" type="pres">
      <dgm:prSet presAssocID="{1E94CB82-EF01-41BC-A0A4-936DDFBA5D82}" presName="nodeTx" presStyleLbl="node1" presStyleIdx="2" presStyleCnt="5">
        <dgm:presLayoutVars>
          <dgm:bulletEnabled val="1"/>
        </dgm:presLayoutVars>
      </dgm:prSet>
      <dgm:spPr/>
    </dgm:pt>
    <dgm:pt modelId="{7D92207C-5234-4ED2-B148-2E8E283D035F}" type="pres">
      <dgm:prSet presAssocID="{1E94CB82-EF01-41BC-A0A4-936DDFBA5D82}" presName="invisiNode" presStyleLbl="node1" presStyleIdx="2" presStyleCnt="5"/>
      <dgm:spPr/>
    </dgm:pt>
    <dgm:pt modelId="{DC3F3E38-926A-4B4D-B8C3-A2C5E046CDF5}" type="pres">
      <dgm:prSet presAssocID="{1E94CB82-EF01-41BC-A0A4-936DDFBA5D82}" presName="imagNode" presStyleLbl="fgImgPlace1" presStyleIdx="2" presStyleCnt="5" custScaleX="90382" custScaleY="76798"/>
      <dgm:spPr>
        <a:blipFill rotWithShape="1">
          <a:blip xmlns:r="http://schemas.openxmlformats.org/officeDocument/2006/relationships" r:embed="rId4"/>
          <a:srcRect/>
          <a:stretch>
            <a:fillRect l="-6000" r="-6000"/>
          </a:stretch>
        </a:blipFill>
      </dgm:spPr>
    </dgm:pt>
    <dgm:pt modelId="{C9B997E1-7CD3-415D-BCEF-67BFD20CE389}" type="pres">
      <dgm:prSet presAssocID="{C172F137-8AB6-43B8-AC68-996CB38161FF}" presName="sibTrans" presStyleLbl="sibTrans2D1" presStyleIdx="0" presStyleCnt="0"/>
      <dgm:spPr/>
    </dgm:pt>
    <dgm:pt modelId="{39F700DB-05CD-409F-8640-41223701852C}" type="pres">
      <dgm:prSet presAssocID="{35FFD4C7-62FA-4BA8-AE5C-8C4664228928}" presName="compNode" presStyleCnt="0"/>
      <dgm:spPr/>
    </dgm:pt>
    <dgm:pt modelId="{77721EE2-DE04-4DAF-9720-7F26D4A3D992}" type="pres">
      <dgm:prSet presAssocID="{35FFD4C7-62FA-4BA8-AE5C-8C4664228928}" presName="bkgdShape" presStyleLbl="node1" presStyleIdx="3" presStyleCnt="5"/>
      <dgm:spPr/>
    </dgm:pt>
    <dgm:pt modelId="{87458664-E74A-49E6-894C-EADE928F4C80}" type="pres">
      <dgm:prSet presAssocID="{35FFD4C7-62FA-4BA8-AE5C-8C4664228928}" presName="nodeTx" presStyleLbl="node1" presStyleIdx="3" presStyleCnt="5">
        <dgm:presLayoutVars>
          <dgm:bulletEnabled val="1"/>
        </dgm:presLayoutVars>
      </dgm:prSet>
      <dgm:spPr/>
    </dgm:pt>
    <dgm:pt modelId="{BC8E357D-05D7-4E21-86A7-7F0D54742352}" type="pres">
      <dgm:prSet presAssocID="{35FFD4C7-62FA-4BA8-AE5C-8C4664228928}" presName="invisiNode" presStyleLbl="node1" presStyleIdx="3" presStyleCnt="5"/>
      <dgm:spPr/>
    </dgm:pt>
    <dgm:pt modelId="{CCCDDD7C-1DDD-4FB7-9F4E-B32E7CA7D77F}" type="pres">
      <dgm:prSet presAssocID="{35FFD4C7-62FA-4BA8-AE5C-8C4664228928}" presName="imagNode" presStyleLbl="fgImgPlace1" presStyleIdx="3" presStyleCnt="5" custScaleX="96361" custScaleY="83556"/>
      <dgm:spPr>
        <a:blipFill rotWithShape="1">
          <a:blip xmlns:r="http://schemas.openxmlformats.org/officeDocument/2006/relationships" r:embed="rId5"/>
          <a:srcRect/>
          <a:stretch>
            <a:fillRect l="-5000" r="-5000"/>
          </a:stretch>
        </a:blipFill>
      </dgm:spPr>
    </dgm:pt>
    <dgm:pt modelId="{AF6F12E7-DE61-4C53-AC27-805C4EF59088}" type="pres">
      <dgm:prSet presAssocID="{18B3F5A8-66D7-4F7F-892B-42D3F28C0081}" presName="sibTrans" presStyleLbl="sibTrans2D1" presStyleIdx="0" presStyleCnt="0"/>
      <dgm:spPr/>
    </dgm:pt>
    <dgm:pt modelId="{9577C3CB-EA32-45DA-A6F9-48F6B689CB83}" type="pres">
      <dgm:prSet presAssocID="{07285172-822B-4B72-B14A-48463213FC37}" presName="compNode" presStyleCnt="0"/>
      <dgm:spPr/>
    </dgm:pt>
    <dgm:pt modelId="{28A53246-0FB1-49B3-8A94-AFCDE9492B9E}" type="pres">
      <dgm:prSet presAssocID="{07285172-822B-4B72-B14A-48463213FC37}" presName="bkgdShape" presStyleLbl="node1" presStyleIdx="4" presStyleCnt="5"/>
      <dgm:spPr/>
    </dgm:pt>
    <dgm:pt modelId="{1AB51D84-C43A-41AB-8910-592B0A67D24F}" type="pres">
      <dgm:prSet presAssocID="{07285172-822B-4B72-B14A-48463213FC37}" presName="nodeTx" presStyleLbl="node1" presStyleIdx="4" presStyleCnt="5">
        <dgm:presLayoutVars>
          <dgm:bulletEnabled val="1"/>
        </dgm:presLayoutVars>
      </dgm:prSet>
      <dgm:spPr/>
    </dgm:pt>
    <dgm:pt modelId="{57380928-E19F-45E4-9EEA-68DDD4DDDE68}" type="pres">
      <dgm:prSet presAssocID="{07285172-822B-4B72-B14A-48463213FC37}" presName="invisiNode" presStyleLbl="node1" presStyleIdx="4" presStyleCnt="5"/>
      <dgm:spPr/>
    </dgm:pt>
    <dgm:pt modelId="{C21E21DC-C3BA-45CF-9F8F-1EE20582F8D8}" type="pres">
      <dgm:prSet presAssocID="{07285172-822B-4B72-B14A-48463213FC37}" presName="imagNode" presStyleLbl="fgImgPlace1" presStyleIdx="4" presStyleCnt="5" custScaleX="97860" custScaleY="82629"/>
      <dgm:spPr>
        <a:blipFill rotWithShape="1">
          <a:blip xmlns:r="http://schemas.openxmlformats.org/officeDocument/2006/relationships" r:embed="rId6"/>
          <a:srcRect/>
          <a:stretch>
            <a:fillRect l="-6000" r="-6000"/>
          </a:stretch>
        </a:blipFill>
      </dgm:spPr>
    </dgm:pt>
  </dgm:ptLst>
  <dgm:cxnLst>
    <dgm:cxn modelId="{2DBF9300-ABC6-4A4F-8246-0430E8D3A0D8}" type="presOf" srcId="{96EC02F9-96FE-48E5-AD15-8CA653323755}" destId="{674BF89D-1DE0-42F8-9971-252C23DC6BE1}" srcOrd="1" destOrd="0" presId="urn:microsoft.com/office/officeart/2005/8/layout/hList7"/>
    <dgm:cxn modelId="{1CD7DE08-E3FB-4E06-9E40-D4CA1F7F8AA0}" type="presOf" srcId="{1E94CB82-EF01-41BC-A0A4-936DDFBA5D82}" destId="{3A2B3AB4-E0B1-44B6-8D97-77BE32D265D1}" srcOrd="0" destOrd="0" presId="urn:microsoft.com/office/officeart/2005/8/layout/hList7"/>
    <dgm:cxn modelId="{3AC7C616-E743-4D84-8B92-20E5F5EB93A5}" srcId="{E1E4DFFE-B539-4A13-888C-8079F4C77DEA}" destId="{96EC02F9-96FE-48E5-AD15-8CA653323755}" srcOrd="0" destOrd="0" parTransId="{BDFA9FA8-436C-4ED2-B6A1-464AD997E167}" sibTransId="{B5C392F0-EBCD-48F1-A5DB-5AF0CFB06CF4}"/>
    <dgm:cxn modelId="{A1351D25-AB7F-4B16-A62B-6B2DA46767C5}" type="presOf" srcId="{18B3F5A8-66D7-4F7F-892B-42D3F28C0081}" destId="{AF6F12E7-DE61-4C53-AC27-805C4EF59088}" srcOrd="0" destOrd="0" presId="urn:microsoft.com/office/officeart/2005/8/layout/hList7"/>
    <dgm:cxn modelId="{70491C28-C638-48F8-B5D7-BFA50EEBA3A3}" srcId="{E1E4DFFE-B539-4A13-888C-8079F4C77DEA}" destId="{1E94CB82-EF01-41BC-A0A4-936DDFBA5D82}" srcOrd="2" destOrd="0" parTransId="{C9E50412-A0CE-423A-97FE-DD8F5DD025C3}" sibTransId="{C172F137-8AB6-43B8-AC68-996CB38161FF}"/>
    <dgm:cxn modelId="{A4CE2729-FC21-4ACA-A2EC-605EBD3C56B9}" type="presOf" srcId="{07285172-822B-4B72-B14A-48463213FC37}" destId="{28A53246-0FB1-49B3-8A94-AFCDE9492B9E}" srcOrd="0" destOrd="0" presId="urn:microsoft.com/office/officeart/2005/8/layout/hList7"/>
    <dgm:cxn modelId="{AFBFCF34-7E4B-4099-A994-0F9CBA4DF078}" type="presOf" srcId="{35FFD4C7-62FA-4BA8-AE5C-8C4664228928}" destId="{77721EE2-DE04-4DAF-9720-7F26D4A3D992}" srcOrd="0" destOrd="0" presId="urn:microsoft.com/office/officeart/2005/8/layout/hList7"/>
    <dgm:cxn modelId="{39B60936-C952-4E86-83E9-B7BE70D7C246}" type="presOf" srcId="{DECAFDBF-9456-44D7-BD68-11C341BB6797}" destId="{43B7C8AE-1C2A-40F9-9650-53143E2F1BFA}" srcOrd="0" destOrd="0" presId="urn:microsoft.com/office/officeart/2005/8/layout/hList7"/>
    <dgm:cxn modelId="{E812993D-462D-42EB-B932-72C8132D1D83}" srcId="{E1E4DFFE-B539-4A13-888C-8079F4C77DEA}" destId="{07285172-822B-4B72-B14A-48463213FC37}" srcOrd="4" destOrd="0" parTransId="{C9B21052-0558-4E02-B168-DB5DA4CD9894}" sibTransId="{F4690ABE-9C5A-4F7F-9A25-3138DD4FEEAC}"/>
    <dgm:cxn modelId="{D99C053F-293D-4B38-8A61-EBAE2B4F5799}" type="presOf" srcId="{1AE2E7A7-4817-46F8-ABB4-B6DCE8D46F7D}" destId="{F6173A42-F3EE-4A4B-9D33-91CD4A74AAFD}" srcOrd="0" destOrd="1" presId="urn:microsoft.com/office/officeart/2005/8/layout/hList7"/>
    <dgm:cxn modelId="{B1652C62-8143-41A2-A25B-0E307F7E62EF}" type="presOf" srcId="{35FFD4C7-62FA-4BA8-AE5C-8C4664228928}" destId="{87458664-E74A-49E6-894C-EADE928F4C80}" srcOrd="1" destOrd="0" presId="urn:microsoft.com/office/officeart/2005/8/layout/hList7"/>
    <dgm:cxn modelId="{46B7B655-5E38-4C7E-A061-7EE381BC41A8}" type="presOf" srcId="{B5C392F0-EBCD-48F1-A5DB-5AF0CFB06CF4}" destId="{58C0D244-CE74-4A88-B9F3-E55BD0C2C683}" srcOrd="0" destOrd="0" presId="urn:microsoft.com/office/officeart/2005/8/layout/hList7"/>
    <dgm:cxn modelId="{2FC45781-C59B-4C31-9E84-1B92E7508F61}" type="presOf" srcId="{07285172-822B-4B72-B14A-48463213FC37}" destId="{1AB51D84-C43A-41AB-8910-592B0A67D24F}" srcOrd="1" destOrd="0" presId="urn:microsoft.com/office/officeart/2005/8/layout/hList7"/>
    <dgm:cxn modelId="{B45C328E-C16B-4F98-A9CC-019DB0E29977}" srcId="{E1E4DFFE-B539-4A13-888C-8079F4C77DEA}" destId="{35FFD4C7-62FA-4BA8-AE5C-8C4664228928}" srcOrd="3" destOrd="0" parTransId="{DD665ED3-DCB7-4668-BF7B-6EC478F15AD0}" sibTransId="{18B3F5A8-66D7-4F7F-892B-42D3F28C0081}"/>
    <dgm:cxn modelId="{0B7541A8-1DA5-4A9A-AD46-E94F77B4D653}" type="presOf" srcId="{85CCD326-9869-4420-B6BB-662FDC009DA6}" destId="{F6173A42-F3EE-4A4B-9D33-91CD4A74AAFD}" srcOrd="0" destOrd="0" presId="urn:microsoft.com/office/officeart/2005/8/layout/hList7"/>
    <dgm:cxn modelId="{96A8CBB2-6EDA-4486-8893-6A96F82345F1}" type="presOf" srcId="{1AE2E7A7-4817-46F8-ABB4-B6DCE8D46F7D}" destId="{347CE02B-32BB-4FBD-A0D5-E21C25A59B01}" srcOrd="1" destOrd="1" presId="urn:microsoft.com/office/officeart/2005/8/layout/hList7"/>
    <dgm:cxn modelId="{B63523BC-522F-46EB-A537-A34A20FC3EF1}" type="presOf" srcId="{C172F137-8AB6-43B8-AC68-996CB38161FF}" destId="{C9B997E1-7CD3-415D-BCEF-67BFD20CE389}" srcOrd="0" destOrd="0" presId="urn:microsoft.com/office/officeart/2005/8/layout/hList7"/>
    <dgm:cxn modelId="{3DF9F1C9-A77F-4E72-BAEB-8BEBED6A35F1}" type="presOf" srcId="{85CCD326-9869-4420-B6BB-662FDC009DA6}" destId="{347CE02B-32BB-4FBD-A0D5-E21C25A59B01}" srcOrd="1" destOrd="0" presId="urn:microsoft.com/office/officeart/2005/8/layout/hList7"/>
    <dgm:cxn modelId="{34844EDA-17D3-407B-9B3F-6A94170F2570}" srcId="{85CCD326-9869-4420-B6BB-662FDC009DA6}" destId="{1AE2E7A7-4817-46F8-ABB4-B6DCE8D46F7D}" srcOrd="0" destOrd="0" parTransId="{9ED0D890-CF71-490E-9AC4-7DCF3090FA59}" sibTransId="{D6361A3D-6F78-4E2E-8999-AF1445372A9F}"/>
    <dgm:cxn modelId="{99D09AE6-7C02-4207-A4CE-3DCDC40C52B1}" type="presOf" srcId="{E1E4DFFE-B539-4A13-888C-8079F4C77DEA}" destId="{2115F7DD-A961-4FB5-9491-6551480DC86A}" srcOrd="0" destOrd="0" presId="urn:microsoft.com/office/officeart/2005/8/layout/hList7"/>
    <dgm:cxn modelId="{D4D6BDED-73DE-4A5A-A277-7EB5100A6E31}" type="presOf" srcId="{96EC02F9-96FE-48E5-AD15-8CA653323755}" destId="{A5D9EDB1-D75F-4020-BB69-53FB60E146BA}" srcOrd="0" destOrd="0" presId="urn:microsoft.com/office/officeart/2005/8/layout/hList7"/>
    <dgm:cxn modelId="{9D4406F8-CA98-4FB1-B5F5-85E527D3640F}" srcId="{E1E4DFFE-B539-4A13-888C-8079F4C77DEA}" destId="{85CCD326-9869-4420-B6BB-662FDC009DA6}" srcOrd="1" destOrd="0" parTransId="{9EB78A2A-E492-416C-8654-00257B2FC36A}" sibTransId="{DECAFDBF-9456-44D7-BD68-11C341BB6797}"/>
    <dgm:cxn modelId="{94FF3CFD-C8A3-4AD2-A935-02355A7984FA}" type="presOf" srcId="{1E94CB82-EF01-41BC-A0A4-936DDFBA5D82}" destId="{58931B9A-14DD-44D1-B83D-8B32F0351E9E}" srcOrd="1" destOrd="0" presId="urn:microsoft.com/office/officeart/2005/8/layout/hList7"/>
    <dgm:cxn modelId="{84FAC865-C4AF-4453-BBC9-58D802BAD502}" type="presParOf" srcId="{2115F7DD-A961-4FB5-9491-6551480DC86A}" destId="{2BB63539-0736-47FF-B9F5-49B48384595A}" srcOrd="0" destOrd="0" presId="urn:microsoft.com/office/officeart/2005/8/layout/hList7"/>
    <dgm:cxn modelId="{24571349-40ED-43CC-8E51-6A0E9D422C36}" type="presParOf" srcId="{2115F7DD-A961-4FB5-9491-6551480DC86A}" destId="{2D6A7558-DC95-46D4-AA74-2274BCB8CFC3}" srcOrd="1" destOrd="0" presId="urn:microsoft.com/office/officeart/2005/8/layout/hList7"/>
    <dgm:cxn modelId="{F5324425-1464-436A-B270-52F103883C3D}" type="presParOf" srcId="{2D6A7558-DC95-46D4-AA74-2274BCB8CFC3}" destId="{50357640-973C-45C7-A17A-F4DABD1459C2}" srcOrd="0" destOrd="0" presId="urn:microsoft.com/office/officeart/2005/8/layout/hList7"/>
    <dgm:cxn modelId="{6EBC434D-4B20-4F17-B7D2-206B6644CE67}" type="presParOf" srcId="{50357640-973C-45C7-A17A-F4DABD1459C2}" destId="{A5D9EDB1-D75F-4020-BB69-53FB60E146BA}" srcOrd="0" destOrd="0" presId="urn:microsoft.com/office/officeart/2005/8/layout/hList7"/>
    <dgm:cxn modelId="{C95A276B-7F53-4117-BC83-027A3AAA72FF}" type="presParOf" srcId="{50357640-973C-45C7-A17A-F4DABD1459C2}" destId="{674BF89D-1DE0-42F8-9971-252C23DC6BE1}" srcOrd="1" destOrd="0" presId="urn:microsoft.com/office/officeart/2005/8/layout/hList7"/>
    <dgm:cxn modelId="{11E2886F-D83B-4CD5-92C9-BAE9D9DC2E33}" type="presParOf" srcId="{50357640-973C-45C7-A17A-F4DABD1459C2}" destId="{3737A83A-5DCD-4606-BE8D-8895F5719A7B}" srcOrd="2" destOrd="0" presId="urn:microsoft.com/office/officeart/2005/8/layout/hList7"/>
    <dgm:cxn modelId="{0A41C2D2-1028-4659-B05E-236FD2901EF4}" type="presParOf" srcId="{50357640-973C-45C7-A17A-F4DABD1459C2}" destId="{3F0CEC99-528C-4FBA-B801-95C36E3FBE2B}" srcOrd="3" destOrd="0" presId="urn:microsoft.com/office/officeart/2005/8/layout/hList7"/>
    <dgm:cxn modelId="{1659FE7B-668F-4BFD-AD22-52EB2D2F4EFD}" type="presParOf" srcId="{2D6A7558-DC95-46D4-AA74-2274BCB8CFC3}" destId="{58C0D244-CE74-4A88-B9F3-E55BD0C2C683}" srcOrd="1" destOrd="0" presId="urn:microsoft.com/office/officeart/2005/8/layout/hList7"/>
    <dgm:cxn modelId="{2921F496-3371-4DB9-9F86-EE8CA1720194}" type="presParOf" srcId="{2D6A7558-DC95-46D4-AA74-2274BCB8CFC3}" destId="{BEC11DB7-E801-4AF7-AF55-658BD9105A35}" srcOrd="2" destOrd="0" presId="urn:microsoft.com/office/officeart/2005/8/layout/hList7"/>
    <dgm:cxn modelId="{E94F84B9-2CFC-44A4-86A1-7AE38759E49E}" type="presParOf" srcId="{BEC11DB7-E801-4AF7-AF55-658BD9105A35}" destId="{F6173A42-F3EE-4A4B-9D33-91CD4A74AAFD}" srcOrd="0" destOrd="0" presId="urn:microsoft.com/office/officeart/2005/8/layout/hList7"/>
    <dgm:cxn modelId="{395D0C63-CD17-4557-974A-C7A1C9014992}" type="presParOf" srcId="{BEC11DB7-E801-4AF7-AF55-658BD9105A35}" destId="{347CE02B-32BB-4FBD-A0D5-E21C25A59B01}" srcOrd="1" destOrd="0" presId="urn:microsoft.com/office/officeart/2005/8/layout/hList7"/>
    <dgm:cxn modelId="{FA8841E8-E6FE-45D4-979B-3BF761069DC1}" type="presParOf" srcId="{BEC11DB7-E801-4AF7-AF55-658BD9105A35}" destId="{00A6DCEC-2EC6-477D-B80B-1286FE161724}" srcOrd="2" destOrd="0" presId="urn:microsoft.com/office/officeart/2005/8/layout/hList7"/>
    <dgm:cxn modelId="{DEAD52BE-1D43-4345-99E9-C20BD42216E9}" type="presParOf" srcId="{BEC11DB7-E801-4AF7-AF55-658BD9105A35}" destId="{E45A20D8-745C-4F68-8183-E7174D52D77B}" srcOrd="3" destOrd="0" presId="urn:microsoft.com/office/officeart/2005/8/layout/hList7"/>
    <dgm:cxn modelId="{6F38CC7A-7E60-41C1-B5B4-EC02A6D5FD60}" type="presParOf" srcId="{2D6A7558-DC95-46D4-AA74-2274BCB8CFC3}" destId="{43B7C8AE-1C2A-40F9-9650-53143E2F1BFA}" srcOrd="3" destOrd="0" presId="urn:microsoft.com/office/officeart/2005/8/layout/hList7"/>
    <dgm:cxn modelId="{E0ED4386-FB83-47C5-9C6A-93DC138DD3B9}" type="presParOf" srcId="{2D6A7558-DC95-46D4-AA74-2274BCB8CFC3}" destId="{DBA551F6-E6AD-4657-B811-9B570679E78C}" srcOrd="4" destOrd="0" presId="urn:microsoft.com/office/officeart/2005/8/layout/hList7"/>
    <dgm:cxn modelId="{34D972EF-0055-400F-8C47-F6874D9729E4}" type="presParOf" srcId="{DBA551F6-E6AD-4657-B811-9B570679E78C}" destId="{3A2B3AB4-E0B1-44B6-8D97-77BE32D265D1}" srcOrd="0" destOrd="0" presId="urn:microsoft.com/office/officeart/2005/8/layout/hList7"/>
    <dgm:cxn modelId="{16113CF1-07E6-4D48-8246-1A9361AC1DA2}" type="presParOf" srcId="{DBA551F6-E6AD-4657-B811-9B570679E78C}" destId="{58931B9A-14DD-44D1-B83D-8B32F0351E9E}" srcOrd="1" destOrd="0" presId="urn:microsoft.com/office/officeart/2005/8/layout/hList7"/>
    <dgm:cxn modelId="{CE4719DD-A1AB-443A-8B13-EDE7637F0B67}" type="presParOf" srcId="{DBA551F6-E6AD-4657-B811-9B570679E78C}" destId="{7D92207C-5234-4ED2-B148-2E8E283D035F}" srcOrd="2" destOrd="0" presId="urn:microsoft.com/office/officeart/2005/8/layout/hList7"/>
    <dgm:cxn modelId="{62A17C6C-49E5-49C1-8FA9-5888E9497059}" type="presParOf" srcId="{DBA551F6-E6AD-4657-B811-9B570679E78C}" destId="{DC3F3E38-926A-4B4D-B8C3-A2C5E046CDF5}" srcOrd="3" destOrd="0" presId="urn:microsoft.com/office/officeart/2005/8/layout/hList7"/>
    <dgm:cxn modelId="{0A833781-5F90-4211-B486-8A968DC10236}" type="presParOf" srcId="{2D6A7558-DC95-46D4-AA74-2274BCB8CFC3}" destId="{C9B997E1-7CD3-415D-BCEF-67BFD20CE389}" srcOrd="5" destOrd="0" presId="urn:microsoft.com/office/officeart/2005/8/layout/hList7"/>
    <dgm:cxn modelId="{261DE2EC-5A4E-415E-A533-163E9F579350}" type="presParOf" srcId="{2D6A7558-DC95-46D4-AA74-2274BCB8CFC3}" destId="{39F700DB-05CD-409F-8640-41223701852C}" srcOrd="6" destOrd="0" presId="urn:microsoft.com/office/officeart/2005/8/layout/hList7"/>
    <dgm:cxn modelId="{F506040B-A906-470F-B289-8A3B71F11787}" type="presParOf" srcId="{39F700DB-05CD-409F-8640-41223701852C}" destId="{77721EE2-DE04-4DAF-9720-7F26D4A3D992}" srcOrd="0" destOrd="0" presId="urn:microsoft.com/office/officeart/2005/8/layout/hList7"/>
    <dgm:cxn modelId="{0186DA5C-C23E-4E91-8A73-330A9EE49F77}" type="presParOf" srcId="{39F700DB-05CD-409F-8640-41223701852C}" destId="{87458664-E74A-49E6-894C-EADE928F4C80}" srcOrd="1" destOrd="0" presId="urn:microsoft.com/office/officeart/2005/8/layout/hList7"/>
    <dgm:cxn modelId="{98D0514B-2EAE-429D-B9DE-2A639C2EE3A5}" type="presParOf" srcId="{39F700DB-05CD-409F-8640-41223701852C}" destId="{BC8E357D-05D7-4E21-86A7-7F0D54742352}" srcOrd="2" destOrd="0" presId="urn:microsoft.com/office/officeart/2005/8/layout/hList7"/>
    <dgm:cxn modelId="{3EEF17CF-D31B-4DB8-99A6-E5CC0DE6FE1B}" type="presParOf" srcId="{39F700DB-05CD-409F-8640-41223701852C}" destId="{CCCDDD7C-1DDD-4FB7-9F4E-B32E7CA7D77F}" srcOrd="3" destOrd="0" presId="urn:microsoft.com/office/officeart/2005/8/layout/hList7"/>
    <dgm:cxn modelId="{46EE8994-D3E5-48A7-814C-09F98F84CC8E}" type="presParOf" srcId="{2D6A7558-DC95-46D4-AA74-2274BCB8CFC3}" destId="{AF6F12E7-DE61-4C53-AC27-805C4EF59088}" srcOrd="7" destOrd="0" presId="urn:microsoft.com/office/officeart/2005/8/layout/hList7"/>
    <dgm:cxn modelId="{D0610E2E-2672-4A28-A035-314A17D11C74}" type="presParOf" srcId="{2D6A7558-DC95-46D4-AA74-2274BCB8CFC3}" destId="{9577C3CB-EA32-45DA-A6F9-48F6B689CB83}" srcOrd="8" destOrd="0" presId="urn:microsoft.com/office/officeart/2005/8/layout/hList7"/>
    <dgm:cxn modelId="{C42A3DC2-1254-4083-B864-CED209005C45}" type="presParOf" srcId="{9577C3CB-EA32-45DA-A6F9-48F6B689CB83}" destId="{28A53246-0FB1-49B3-8A94-AFCDE9492B9E}" srcOrd="0" destOrd="0" presId="urn:microsoft.com/office/officeart/2005/8/layout/hList7"/>
    <dgm:cxn modelId="{F9D47B22-D813-406F-A602-E19645664DCF}" type="presParOf" srcId="{9577C3CB-EA32-45DA-A6F9-48F6B689CB83}" destId="{1AB51D84-C43A-41AB-8910-592B0A67D24F}" srcOrd="1" destOrd="0" presId="urn:microsoft.com/office/officeart/2005/8/layout/hList7"/>
    <dgm:cxn modelId="{6F1AD239-E8E5-4136-B8F0-22C723781ADD}" type="presParOf" srcId="{9577C3CB-EA32-45DA-A6F9-48F6B689CB83}" destId="{57380928-E19F-45E4-9EEA-68DDD4DDDE68}" srcOrd="2" destOrd="0" presId="urn:microsoft.com/office/officeart/2005/8/layout/hList7"/>
    <dgm:cxn modelId="{566BC238-F3DC-4A96-A817-964F86362EFD}" type="presParOf" srcId="{9577C3CB-EA32-45DA-A6F9-48F6B689CB83}" destId="{C21E21DC-C3BA-45CF-9F8F-1EE20582F8D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19D109-371F-43AA-B97D-571F3F73E6A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548191A-6A51-45FE-BE14-59F3FE9587A5}">
      <dgm:prSet custT="1"/>
      <dgm:spPr/>
      <dgm:t>
        <a:bodyPr/>
        <a:lstStyle/>
        <a:p>
          <a:r>
            <a:rPr lang="en-US" sz="2000" dirty="0">
              <a:latin typeface="Arial "/>
            </a:rPr>
            <a:t>Huge SDG financing needs and post-pandemic gaps widening. </a:t>
          </a:r>
          <a:endParaRPr lang="fr-FR" sz="2000" dirty="0">
            <a:latin typeface="Arial "/>
          </a:endParaRPr>
        </a:p>
      </dgm:t>
    </dgm:pt>
    <dgm:pt modelId="{59E6D202-BAE4-407D-BDA3-930B014761AB}" type="parTrans" cxnId="{8C82EAC9-E1CC-446F-901A-B01EABEDE339}">
      <dgm:prSet/>
      <dgm:spPr/>
      <dgm:t>
        <a:bodyPr/>
        <a:lstStyle/>
        <a:p>
          <a:endParaRPr lang="fr-FR"/>
        </a:p>
      </dgm:t>
    </dgm:pt>
    <dgm:pt modelId="{DD4EA3BA-B5D0-417A-AD68-79A431425FCD}" type="sibTrans" cxnId="{8C82EAC9-E1CC-446F-901A-B01EABEDE339}">
      <dgm:prSet/>
      <dgm:spPr/>
      <dgm:t>
        <a:bodyPr/>
        <a:lstStyle/>
        <a:p>
          <a:endParaRPr lang="fr-FR"/>
        </a:p>
      </dgm:t>
    </dgm:pt>
    <dgm:pt modelId="{47DD7EF2-0095-4B4C-A9CC-1D2EA851D4F0}">
      <dgm:prSet custT="1"/>
      <dgm:spPr/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Public debt  evolving towards commercial borrowing. </a:t>
          </a:r>
          <a:endParaRPr lang="fr-F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24F9E0-0516-4D2F-AA87-C737EC4C1521}" type="parTrans" cxnId="{6B561623-6B23-4E27-937E-B7BB22FD0514}">
      <dgm:prSet/>
      <dgm:spPr/>
      <dgm:t>
        <a:bodyPr/>
        <a:lstStyle/>
        <a:p>
          <a:endParaRPr lang="fr-FR"/>
        </a:p>
      </dgm:t>
    </dgm:pt>
    <dgm:pt modelId="{F2B3DBDA-0E3D-4ACE-A07A-7483A0E84EDA}" type="sibTrans" cxnId="{6B561623-6B23-4E27-937E-B7BB22FD0514}">
      <dgm:prSet/>
      <dgm:spPr/>
      <dgm:t>
        <a:bodyPr/>
        <a:lstStyle/>
        <a:p>
          <a:endParaRPr lang="fr-FR"/>
        </a:p>
      </dgm:t>
    </dgm:pt>
    <dgm:pt modelId="{A87B8DF8-1801-4B57-93DB-B4CAED075BB6}">
      <dgm:prSet custT="1"/>
      <dgm:spPr/>
      <dgm:t>
        <a:bodyPr/>
        <a:lstStyle/>
        <a:p>
          <a:r>
            <a:rPr lang="en-US" sz="2000" dirty="0">
              <a:latin typeface="Arial "/>
              <a:cs typeface="Arial" panose="020B0604020202020204" pitchFamily="34" charset="0"/>
            </a:rPr>
            <a:t>Rising debt crisis exacerbated by pandemic</a:t>
          </a:r>
          <a:r>
            <a:rPr lang="en-US" sz="2000" dirty="0">
              <a:latin typeface="Arial "/>
              <a:cs typeface="Arabic Typesetting" panose="03020402040406030203" pitchFamily="66" charset="-78"/>
            </a:rPr>
            <a:t>. </a:t>
          </a:r>
          <a:endParaRPr lang="fr-FR" sz="2000" dirty="0">
            <a:latin typeface="Arial "/>
            <a:cs typeface="Arabic Typesetting" panose="03020402040406030203" pitchFamily="66" charset="-78"/>
          </a:endParaRPr>
        </a:p>
      </dgm:t>
    </dgm:pt>
    <dgm:pt modelId="{1CDBF5BA-BCDF-4F81-8604-05F863279CBB}" type="parTrans" cxnId="{9C1478F8-FE22-44E4-ADF5-84B325D40862}">
      <dgm:prSet/>
      <dgm:spPr/>
      <dgm:t>
        <a:bodyPr/>
        <a:lstStyle/>
        <a:p>
          <a:endParaRPr lang="fr-FR"/>
        </a:p>
      </dgm:t>
    </dgm:pt>
    <dgm:pt modelId="{9719304A-A5B7-4F96-B004-963203435446}" type="sibTrans" cxnId="{9C1478F8-FE22-44E4-ADF5-84B325D40862}">
      <dgm:prSet/>
      <dgm:spPr/>
      <dgm:t>
        <a:bodyPr/>
        <a:lstStyle/>
        <a:p>
          <a:endParaRPr lang="fr-FR"/>
        </a:p>
      </dgm:t>
    </dgm:pt>
    <dgm:pt modelId="{0324A9CD-EB48-402B-8415-68AD8DBC1DCB}">
      <dgm:prSet custT="1"/>
      <dgm:spPr/>
      <dgm:t>
        <a:bodyPr/>
        <a:lstStyle/>
        <a:p>
          <a:r>
            <a:rPr lang="en-US" sz="2000" dirty="0">
              <a:latin typeface="Arial "/>
            </a:rPr>
            <a:t>Ukraine Crisis to worsen fiscal challenges might  lead to debt burden. </a:t>
          </a:r>
          <a:endParaRPr lang="fr-FR" sz="2000" dirty="0">
            <a:latin typeface="Arial "/>
          </a:endParaRPr>
        </a:p>
      </dgm:t>
    </dgm:pt>
    <dgm:pt modelId="{1A0B5D20-9EE4-4E43-BDF2-DB766A4A3779}" type="parTrans" cxnId="{6D723DC6-6ED5-4447-AF92-0561D6CCE412}">
      <dgm:prSet/>
      <dgm:spPr/>
      <dgm:t>
        <a:bodyPr/>
        <a:lstStyle/>
        <a:p>
          <a:endParaRPr lang="fr-FR"/>
        </a:p>
      </dgm:t>
    </dgm:pt>
    <dgm:pt modelId="{398F1560-2162-47C9-8A04-B4FEBA9299A5}" type="sibTrans" cxnId="{6D723DC6-6ED5-4447-AF92-0561D6CCE412}">
      <dgm:prSet/>
      <dgm:spPr/>
      <dgm:t>
        <a:bodyPr/>
        <a:lstStyle/>
        <a:p>
          <a:endParaRPr lang="fr-FR"/>
        </a:p>
      </dgm:t>
    </dgm:pt>
    <dgm:pt modelId="{3A80E62E-A8C5-4559-BC20-C05EDAA8B58B}">
      <dgm:prSet custT="1"/>
      <dgm:spPr/>
      <dgm:t>
        <a:bodyPr/>
        <a:lstStyle/>
        <a:p>
          <a:r>
            <a:rPr lang="en-US" sz="2000">
              <a:latin typeface="Arial" panose="020B0604020202020204" pitchFamily="34" charset="0"/>
              <a:cs typeface="Arial" panose="020B0604020202020204" pitchFamily="34" charset="0"/>
            </a:rPr>
            <a:t>Low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DRM capacity, underdeveloped capital markets and limited external financing.</a:t>
          </a:r>
          <a:endParaRPr lang="fr-F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1EEB56-E0E1-4EC4-8A13-67F5EF67160D}" type="parTrans" cxnId="{B9B12AFA-2192-4B89-BB2D-3A3FD6E4BE7D}">
      <dgm:prSet/>
      <dgm:spPr/>
      <dgm:t>
        <a:bodyPr/>
        <a:lstStyle/>
        <a:p>
          <a:endParaRPr lang="fr-FR"/>
        </a:p>
      </dgm:t>
    </dgm:pt>
    <dgm:pt modelId="{11BBA185-DDF4-41A5-990C-39FBB76E50F2}" type="sibTrans" cxnId="{B9B12AFA-2192-4B89-BB2D-3A3FD6E4BE7D}">
      <dgm:prSet/>
      <dgm:spPr/>
      <dgm:t>
        <a:bodyPr/>
        <a:lstStyle/>
        <a:p>
          <a:endParaRPr lang="fr-FR"/>
        </a:p>
      </dgm:t>
    </dgm:pt>
    <dgm:pt modelId="{34254392-FDD0-4636-82FD-B66AE44BC421}">
      <dgm:prSet custT="1"/>
      <dgm:spPr/>
      <dgm:t>
        <a:bodyPr/>
        <a:lstStyle/>
        <a:p>
          <a:r>
            <a:rPr lang="en-US" sz="2000" dirty="0">
              <a:latin typeface="Arial "/>
            </a:rPr>
            <a:t>Private sector credit to GDP ratio is quite low.</a:t>
          </a:r>
          <a:endParaRPr lang="fr-FR" sz="2000" dirty="0">
            <a:latin typeface="Arial "/>
          </a:endParaRPr>
        </a:p>
      </dgm:t>
    </dgm:pt>
    <dgm:pt modelId="{F2E6A30A-1D94-423D-9542-26DCA7FB67B7}" type="parTrans" cxnId="{D869DE23-AB41-4A5A-AAF8-8E1CF194C5C2}">
      <dgm:prSet/>
      <dgm:spPr/>
      <dgm:t>
        <a:bodyPr/>
        <a:lstStyle/>
        <a:p>
          <a:endParaRPr lang="fr-FR"/>
        </a:p>
      </dgm:t>
    </dgm:pt>
    <dgm:pt modelId="{6F6ACA4F-863C-4FDA-A634-9AAA093CACA1}" type="sibTrans" cxnId="{D869DE23-AB41-4A5A-AAF8-8E1CF194C5C2}">
      <dgm:prSet/>
      <dgm:spPr/>
      <dgm:t>
        <a:bodyPr/>
        <a:lstStyle/>
        <a:p>
          <a:endParaRPr lang="fr-FR"/>
        </a:p>
      </dgm:t>
    </dgm:pt>
    <dgm:pt modelId="{ADF57430-900B-47D8-924D-AEF0F69172BE}">
      <dgm:prSet custT="1"/>
      <dgm:spPr/>
      <dgm:t>
        <a:bodyPr/>
        <a:lstStyle/>
        <a:p>
          <a:r>
            <a:rPr lang="en-US" sz="2000" dirty="0">
              <a:latin typeface="Arial "/>
            </a:rPr>
            <a:t>High interest rates and risk profiles, lack of trade finance instruments, high default rates.</a:t>
          </a:r>
          <a:endParaRPr lang="fr-FR" sz="2000" dirty="0">
            <a:latin typeface="Arial "/>
          </a:endParaRPr>
        </a:p>
      </dgm:t>
    </dgm:pt>
    <dgm:pt modelId="{8810407C-C070-4E96-8803-2DBC1929EA67}" type="parTrans" cxnId="{DEACB4B9-A3D1-47D3-9E5F-18170F8B1456}">
      <dgm:prSet/>
      <dgm:spPr/>
      <dgm:t>
        <a:bodyPr/>
        <a:lstStyle/>
        <a:p>
          <a:endParaRPr lang="fr-FR"/>
        </a:p>
      </dgm:t>
    </dgm:pt>
    <dgm:pt modelId="{8D3A385A-E93A-4368-8C18-DEC423AE6F4C}" type="sibTrans" cxnId="{DEACB4B9-A3D1-47D3-9E5F-18170F8B1456}">
      <dgm:prSet/>
      <dgm:spPr/>
      <dgm:t>
        <a:bodyPr/>
        <a:lstStyle/>
        <a:p>
          <a:endParaRPr lang="fr-FR"/>
        </a:p>
      </dgm:t>
    </dgm:pt>
    <dgm:pt modelId="{60D92397-1E70-45B8-9AB0-0E864C580A21}" type="pres">
      <dgm:prSet presAssocID="{C519D109-371F-43AA-B97D-571F3F73E6AA}" presName="diagram" presStyleCnt="0">
        <dgm:presLayoutVars>
          <dgm:dir/>
          <dgm:resizeHandles val="exact"/>
        </dgm:presLayoutVars>
      </dgm:prSet>
      <dgm:spPr/>
    </dgm:pt>
    <dgm:pt modelId="{BE070CC1-668C-4964-B3C3-3985E1CD5107}" type="pres">
      <dgm:prSet presAssocID="{3A80E62E-A8C5-4559-BC20-C05EDAA8B58B}" presName="node" presStyleLbl="node1" presStyleIdx="0" presStyleCnt="7" custScaleX="106309" custScaleY="124336" custLinFactY="56408" custLinFactNeighborX="-40333" custLinFactNeighborY="100000">
        <dgm:presLayoutVars>
          <dgm:bulletEnabled val="1"/>
        </dgm:presLayoutVars>
      </dgm:prSet>
      <dgm:spPr/>
    </dgm:pt>
    <dgm:pt modelId="{BF48B0B9-6ACE-4B2F-A9DE-D6CDC84B929F}" type="pres">
      <dgm:prSet presAssocID="{11BBA185-DDF4-41A5-990C-39FBB76E50F2}" presName="sibTrans" presStyleCnt="0"/>
      <dgm:spPr/>
    </dgm:pt>
    <dgm:pt modelId="{5B20069A-D1DB-4E9F-8F1A-6B5045E35E7F}" type="pres">
      <dgm:prSet presAssocID="{A87B8DF8-1801-4B57-93DB-B4CAED075BB6}" presName="node" presStyleLbl="node1" presStyleIdx="1" presStyleCnt="7" custScaleX="118121" custScaleY="115295" custLinFactNeighborX="152" custLinFactNeighborY="-1000">
        <dgm:presLayoutVars>
          <dgm:bulletEnabled val="1"/>
        </dgm:presLayoutVars>
      </dgm:prSet>
      <dgm:spPr/>
    </dgm:pt>
    <dgm:pt modelId="{392D1E4F-07FC-4722-A5C5-70BA747B3AB5}" type="pres">
      <dgm:prSet presAssocID="{9719304A-A5B7-4F96-B004-963203435446}" presName="sibTrans" presStyleCnt="0"/>
      <dgm:spPr/>
    </dgm:pt>
    <dgm:pt modelId="{12470FF6-8BB0-4058-B455-9D4133B9D156}" type="pres">
      <dgm:prSet presAssocID="{47DD7EF2-0095-4B4C-A9CC-1D2EA851D4F0}" presName="node" presStyleLbl="node1" presStyleIdx="2" presStyleCnt="7" custScaleY="113295">
        <dgm:presLayoutVars>
          <dgm:bulletEnabled val="1"/>
        </dgm:presLayoutVars>
      </dgm:prSet>
      <dgm:spPr/>
    </dgm:pt>
    <dgm:pt modelId="{87458DE5-49DD-40DF-BE78-FA08D1D34B01}" type="pres">
      <dgm:prSet presAssocID="{F2B3DBDA-0E3D-4ACE-A07A-7483A0E84EDA}" presName="sibTrans" presStyleCnt="0"/>
      <dgm:spPr/>
    </dgm:pt>
    <dgm:pt modelId="{2B7C4A94-0BDA-43DD-8E3E-7AD3CCC8E5CA}" type="pres">
      <dgm:prSet presAssocID="{1548191A-6A51-45FE-BE14-59F3FE9587A5}" presName="node" presStyleLbl="node1" presStyleIdx="3" presStyleCnt="7" custScaleX="130665" custScaleY="114381" custLinFactY="-48578" custLinFactNeighborX="36113" custLinFactNeighborY="-100000">
        <dgm:presLayoutVars>
          <dgm:bulletEnabled val="1"/>
        </dgm:presLayoutVars>
      </dgm:prSet>
      <dgm:spPr/>
    </dgm:pt>
    <dgm:pt modelId="{75A6EB06-F5E3-41F9-A5D5-E2581EF24871}" type="pres">
      <dgm:prSet presAssocID="{DD4EA3BA-B5D0-417A-AD68-79A431425FCD}" presName="sibTrans" presStyleCnt="0"/>
      <dgm:spPr/>
    </dgm:pt>
    <dgm:pt modelId="{B915E5EC-FFCE-4970-9C3F-4058CC3EA848}" type="pres">
      <dgm:prSet presAssocID="{ADF57430-900B-47D8-924D-AEF0F69172BE}" presName="node" presStyleLbl="node1" presStyleIdx="4" presStyleCnt="7" custScaleY="125620" custLinFactNeighborY="9637">
        <dgm:presLayoutVars>
          <dgm:bulletEnabled val="1"/>
        </dgm:presLayoutVars>
      </dgm:prSet>
      <dgm:spPr/>
    </dgm:pt>
    <dgm:pt modelId="{1598EECA-D501-4E87-82B2-46D3B548BE91}" type="pres">
      <dgm:prSet presAssocID="{8D3A385A-E93A-4368-8C18-DEC423AE6F4C}" presName="sibTrans" presStyleCnt="0"/>
      <dgm:spPr/>
    </dgm:pt>
    <dgm:pt modelId="{17905A08-5254-4C8A-B421-1B5D431AA5C7}" type="pres">
      <dgm:prSet presAssocID="{34254392-FDD0-4636-82FD-B66AE44BC421}" presName="node" presStyleLbl="node1" presStyleIdx="5" presStyleCnt="7" custScaleY="129223" custLinFactNeighborX="964" custLinFactNeighborY="11778">
        <dgm:presLayoutVars>
          <dgm:bulletEnabled val="1"/>
        </dgm:presLayoutVars>
      </dgm:prSet>
      <dgm:spPr/>
    </dgm:pt>
    <dgm:pt modelId="{1A04C5BC-C81C-4B19-AF73-3E02EC2DE07B}" type="pres">
      <dgm:prSet presAssocID="{6F6ACA4F-863C-4FDA-A634-9AAA093CACA1}" presName="sibTrans" presStyleCnt="0"/>
      <dgm:spPr/>
    </dgm:pt>
    <dgm:pt modelId="{280432AF-0B4E-4472-BF7E-88C2D3A4F19C}" type="pres">
      <dgm:prSet presAssocID="{0324A9CD-EB48-402B-8415-68AD8DBC1DCB}" presName="node" presStyleLbl="node1" presStyleIdx="6" presStyleCnt="7" custScaleY="132448" custLinFactNeighborX="-2249" custLinFactNeighborY="11779">
        <dgm:presLayoutVars>
          <dgm:bulletEnabled val="1"/>
        </dgm:presLayoutVars>
      </dgm:prSet>
      <dgm:spPr/>
    </dgm:pt>
  </dgm:ptLst>
  <dgm:cxnLst>
    <dgm:cxn modelId="{A42E890A-247C-4420-A130-8E926CDCD6BD}" type="presOf" srcId="{1548191A-6A51-45FE-BE14-59F3FE9587A5}" destId="{2B7C4A94-0BDA-43DD-8E3E-7AD3CCC8E5CA}" srcOrd="0" destOrd="0" presId="urn:microsoft.com/office/officeart/2005/8/layout/default"/>
    <dgm:cxn modelId="{5531011A-19EE-4B49-A202-DEEE2EFAD926}" type="presOf" srcId="{C519D109-371F-43AA-B97D-571F3F73E6AA}" destId="{60D92397-1E70-45B8-9AB0-0E864C580A21}" srcOrd="0" destOrd="0" presId="urn:microsoft.com/office/officeart/2005/8/layout/default"/>
    <dgm:cxn modelId="{6B561623-6B23-4E27-937E-B7BB22FD0514}" srcId="{C519D109-371F-43AA-B97D-571F3F73E6AA}" destId="{47DD7EF2-0095-4B4C-A9CC-1D2EA851D4F0}" srcOrd="2" destOrd="0" parTransId="{DB24F9E0-0516-4D2F-AA87-C737EC4C1521}" sibTransId="{F2B3DBDA-0E3D-4ACE-A07A-7483A0E84EDA}"/>
    <dgm:cxn modelId="{D869DE23-AB41-4A5A-AAF8-8E1CF194C5C2}" srcId="{C519D109-371F-43AA-B97D-571F3F73E6AA}" destId="{34254392-FDD0-4636-82FD-B66AE44BC421}" srcOrd="5" destOrd="0" parTransId="{F2E6A30A-1D94-423D-9542-26DCA7FB67B7}" sibTransId="{6F6ACA4F-863C-4FDA-A634-9AAA093CACA1}"/>
    <dgm:cxn modelId="{7105AC34-6BA6-4EB2-8549-070CFC1605FE}" type="presOf" srcId="{A87B8DF8-1801-4B57-93DB-B4CAED075BB6}" destId="{5B20069A-D1DB-4E9F-8F1A-6B5045E35E7F}" srcOrd="0" destOrd="0" presId="urn:microsoft.com/office/officeart/2005/8/layout/default"/>
    <dgm:cxn modelId="{5FC7D139-802A-4613-A515-091989A48FD8}" type="presOf" srcId="{3A80E62E-A8C5-4559-BC20-C05EDAA8B58B}" destId="{BE070CC1-668C-4964-B3C3-3985E1CD5107}" srcOrd="0" destOrd="0" presId="urn:microsoft.com/office/officeart/2005/8/layout/default"/>
    <dgm:cxn modelId="{63D9DB52-9640-4AA5-85A0-5F99E533E4EB}" type="presOf" srcId="{47DD7EF2-0095-4B4C-A9CC-1D2EA851D4F0}" destId="{12470FF6-8BB0-4058-B455-9D4133B9D156}" srcOrd="0" destOrd="0" presId="urn:microsoft.com/office/officeart/2005/8/layout/default"/>
    <dgm:cxn modelId="{6E291289-5EAA-4A3C-B0DB-CC338FAFF576}" type="presOf" srcId="{ADF57430-900B-47D8-924D-AEF0F69172BE}" destId="{B915E5EC-FFCE-4970-9C3F-4058CC3EA848}" srcOrd="0" destOrd="0" presId="urn:microsoft.com/office/officeart/2005/8/layout/default"/>
    <dgm:cxn modelId="{DEACB4B9-A3D1-47D3-9E5F-18170F8B1456}" srcId="{C519D109-371F-43AA-B97D-571F3F73E6AA}" destId="{ADF57430-900B-47D8-924D-AEF0F69172BE}" srcOrd="4" destOrd="0" parTransId="{8810407C-C070-4E96-8803-2DBC1929EA67}" sibTransId="{8D3A385A-E93A-4368-8C18-DEC423AE6F4C}"/>
    <dgm:cxn modelId="{6D723DC6-6ED5-4447-AF92-0561D6CCE412}" srcId="{C519D109-371F-43AA-B97D-571F3F73E6AA}" destId="{0324A9CD-EB48-402B-8415-68AD8DBC1DCB}" srcOrd="6" destOrd="0" parTransId="{1A0B5D20-9EE4-4E43-BDF2-DB766A4A3779}" sibTransId="{398F1560-2162-47C9-8A04-B4FEBA9299A5}"/>
    <dgm:cxn modelId="{8C82EAC9-E1CC-446F-901A-B01EABEDE339}" srcId="{C519D109-371F-43AA-B97D-571F3F73E6AA}" destId="{1548191A-6A51-45FE-BE14-59F3FE9587A5}" srcOrd="3" destOrd="0" parTransId="{59E6D202-BAE4-407D-BDA3-930B014761AB}" sibTransId="{DD4EA3BA-B5D0-417A-AD68-79A431425FCD}"/>
    <dgm:cxn modelId="{3DE089CC-6F1F-466E-9B2E-7F03F85D7855}" type="presOf" srcId="{34254392-FDD0-4636-82FD-B66AE44BC421}" destId="{17905A08-5254-4C8A-B421-1B5D431AA5C7}" srcOrd="0" destOrd="0" presId="urn:microsoft.com/office/officeart/2005/8/layout/default"/>
    <dgm:cxn modelId="{07EDC7DE-51AA-48A6-9051-9D151230E368}" type="presOf" srcId="{0324A9CD-EB48-402B-8415-68AD8DBC1DCB}" destId="{280432AF-0B4E-4472-BF7E-88C2D3A4F19C}" srcOrd="0" destOrd="0" presId="urn:microsoft.com/office/officeart/2005/8/layout/default"/>
    <dgm:cxn modelId="{9C1478F8-FE22-44E4-ADF5-84B325D40862}" srcId="{C519D109-371F-43AA-B97D-571F3F73E6AA}" destId="{A87B8DF8-1801-4B57-93DB-B4CAED075BB6}" srcOrd="1" destOrd="0" parTransId="{1CDBF5BA-BCDF-4F81-8604-05F863279CBB}" sibTransId="{9719304A-A5B7-4F96-B004-963203435446}"/>
    <dgm:cxn modelId="{B9B12AFA-2192-4B89-BB2D-3A3FD6E4BE7D}" srcId="{C519D109-371F-43AA-B97D-571F3F73E6AA}" destId="{3A80E62E-A8C5-4559-BC20-C05EDAA8B58B}" srcOrd="0" destOrd="0" parTransId="{A41EEB56-E0E1-4EC4-8A13-67F5EF67160D}" sibTransId="{11BBA185-DDF4-41A5-990C-39FBB76E50F2}"/>
    <dgm:cxn modelId="{E9EB2255-EFBC-4802-B2FB-79962610FD12}" type="presParOf" srcId="{60D92397-1E70-45B8-9AB0-0E864C580A21}" destId="{BE070CC1-668C-4964-B3C3-3985E1CD5107}" srcOrd="0" destOrd="0" presId="urn:microsoft.com/office/officeart/2005/8/layout/default"/>
    <dgm:cxn modelId="{B9921FF4-10B5-4223-BB56-313C1B9DB6CD}" type="presParOf" srcId="{60D92397-1E70-45B8-9AB0-0E864C580A21}" destId="{BF48B0B9-6ACE-4B2F-A9DE-D6CDC84B929F}" srcOrd="1" destOrd="0" presId="urn:microsoft.com/office/officeart/2005/8/layout/default"/>
    <dgm:cxn modelId="{D828EA20-BEA0-4C0D-BD28-DC1F724EA272}" type="presParOf" srcId="{60D92397-1E70-45B8-9AB0-0E864C580A21}" destId="{5B20069A-D1DB-4E9F-8F1A-6B5045E35E7F}" srcOrd="2" destOrd="0" presId="urn:microsoft.com/office/officeart/2005/8/layout/default"/>
    <dgm:cxn modelId="{BE2F1F76-0484-4808-BEA8-100E22A0BD35}" type="presParOf" srcId="{60D92397-1E70-45B8-9AB0-0E864C580A21}" destId="{392D1E4F-07FC-4722-A5C5-70BA747B3AB5}" srcOrd="3" destOrd="0" presId="urn:microsoft.com/office/officeart/2005/8/layout/default"/>
    <dgm:cxn modelId="{6EB5C0FF-5B1E-49B1-8CA8-D2987D759BAB}" type="presParOf" srcId="{60D92397-1E70-45B8-9AB0-0E864C580A21}" destId="{12470FF6-8BB0-4058-B455-9D4133B9D156}" srcOrd="4" destOrd="0" presId="urn:microsoft.com/office/officeart/2005/8/layout/default"/>
    <dgm:cxn modelId="{BD136D26-CA36-4B90-B08B-44B2E4F6D81F}" type="presParOf" srcId="{60D92397-1E70-45B8-9AB0-0E864C580A21}" destId="{87458DE5-49DD-40DF-BE78-FA08D1D34B01}" srcOrd="5" destOrd="0" presId="urn:microsoft.com/office/officeart/2005/8/layout/default"/>
    <dgm:cxn modelId="{58144939-09D2-42D2-A70D-B36D9957C88D}" type="presParOf" srcId="{60D92397-1E70-45B8-9AB0-0E864C580A21}" destId="{2B7C4A94-0BDA-43DD-8E3E-7AD3CCC8E5CA}" srcOrd="6" destOrd="0" presId="urn:microsoft.com/office/officeart/2005/8/layout/default"/>
    <dgm:cxn modelId="{C3C73A46-8B9C-470B-A66B-E06FDB12308B}" type="presParOf" srcId="{60D92397-1E70-45B8-9AB0-0E864C580A21}" destId="{75A6EB06-F5E3-41F9-A5D5-E2581EF24871}" srcOrd="7" destOrd="0" presId="urn:microsoft.com/office/officeart/2005/8/layout/default"/>
    <dgm:cxn modelId="{DD2E149C-B477-4096-BE54-3B61F5FCA76C}" type="presParOf" srcId="{60D92397-1E70-45B8-9AB0-0E864C580A21}" destId="{B915E5EC-FFCE-4970-9C3F-4058CC3EA848}" srcOrd="8" destOrd="0" presId="urn:microsoft.com/office/officeart/2005/8/layout/default"/>
    <dgm:cxn modelId="{D717A2BC-C4B5-401E-B616-24B13E243918}" type="presParOf" srcId="{60D92397-1E70-45B8-9AB0-0E864C580A21}" destId="{1598EECA-D501-4E87-82B2-46D3B548BE91}" srcOrd="9" destOrd="0" presId="urn:microsoft.com/office/officeart/2005/8/layout/default"/>
    <dgm:cxn modelId="{DD09C022-14E0-49AF-A47D-9913DCD20ED2}" type="presParOf" srcId="{60D92397-1E70-45B8-9AB0-0E864C580A21}" destId="{17905A08-5254-4C8A-B421-1B5D431AA5C7}" srcOrd="10" destOrd="0" presId="urn:microsoft.com/office/officeart/2005/8/layout/default"/>
    <dgm:cxn modelId="{843EC564-7DAE-4907-A5E5-23496FF4FB64}" type="presParOf" srcId="{60D92397-1E70-45B8-9AB0-0E864C580A21}" destId="{1A04C5BC-C81C-4B19-AF73-3E02EC2DE07B}" srcOrd="11" destOrd="0" presId="urn:microsoft.com/office/officeart/2005/8/layout/default"/>
    <dgm:cxn modelId="{6BA3330C-1FAB-4682-9E94-F270670966D3}" type="presParOf" srcId="{60D92397-1E70-45B8-9AB0-0E864C580A21}" destId="{280432AF-0B4E-4472-BF7E-88C2D3A4F19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9EDB1-D75F-4020-BB69-53FB60E146BA}">
      <dsp:nvSpPr>
        <dsp:cNvPr id="0" name=""/>
        <dsp:cNvSpPr/>
      </dsp:nvSpPr>
      <dsp:spPr>
        <a:xfrm>
          <a:off x="7664" y="0"/>
          <a:ext cx="2183502" cy="4913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 Physical session, Douala, </a:t>
          </a:r>
          <a:r>
            <a:rPr lang="fr-FR" sz="1600" b="1" kern="1200" dirty="0"/>
            <a:t>17 March 2022.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 Virtual meeting on financing economic diversification, </a:t>
          </a:r>
          <a:r>
            <a:rPr lang="fr-FR" sz="1600" b="1" kern="1200" dirty="0"/>
            <a:t>27 April 2022.</a:t>
          </a:r>
        </a:p>
      </dsp:txBody>
      <dsp:txXfrm>
        <a:off x="7664" y="1965562"/>
        <a:ext cx="2183502" cy="1965562"/>
      </dsp:txXfrm>
    </dsp:sp>
    <dsp:sp modelId="{3F0CEC99-528C-4FBA-B801-95C36E3FBE2B}">
      <dsp:nvSpPr>
        <dsp:cNvPr id="0" name=""/>
        <dsp:cNvSpPr/>
      </dsp:nvSpPr>
      <dsp:spPr>
        <a:xfrm>
          <a:off x="299047" y="476712"/>
          <a:ext cx="1585408" cy="1272574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73A42-F3EE-4A4B-9D33-91CD4A74AAFD}">
      <dsp:nvSpPr>
        <dsp:cNvPr id="0" name=""/>
        <dsp:cNvSpPr/>
      </dsp:nvSpPr>
      <dsp:spPr>
        <a:xfrm>
          <a:off x="2249007" y="0"/>
          <a:ext cx="2183502" cy="4913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1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None/>
          </a:pPr>
          <a:r>
            <a:rPr lang="en-US" sz="900" kern="1200" dirty="0"/>
            <a:t> </a:t>
          </a:r>
          <a:r>
            <a:rPr lang="en-US" sz="1600" kern="1200" dirty="0"/>
            <a:t>Webinar on </a:t>
          </a:r>
          <a:r>
            <a:rPr lang="en-US" sz="1600" b="1" kern="1200" dirty="0"/>
            <a:t>28 - 29 March 2022. </a:t>
          </a:r>
          <a:r>
            <a:rPr lang="en-US" sz="1600" kern="1200" dirty="0"/>
            <a:t>Engaging the private sector on </a:t>
          </a:r>
          <a:r>
            <a:rPr lang="en-US" sz="1600" b="1" kern="1200" dirty="0"/>
            <a:t>31 March 2022 </a:t>
          </a:r>
          <a:r>
            <a:rPr lang="en-US" sz="1600" kern="1200" dirty="0"/>
            <a:t>during the EATIW. Private sector dialogue with the EABC, </a:t>
          </a:r>
          <a:r>
            <a:rPr lang="en-US" sz="1600" b="1" kern="1200" dirty="0"/>
            <a:t>6 April 2022</a:t>
          </a:r>
          <a:r>
            <a:rPr lang="en-US" sz="1600" kern="1200" dirty="0"/>
            <a:t>. </a:t>
          </a:r>
          <a:endParaRPr lang="fr-FR" sz="1600" kern="1200" dirty="0"/>
        </a:p>
      </dsp:txBody>
      <dsp:txXfrm>
        <a:off x="2249007" y="1965562"/>
        <a:ext cx="2183502" cy="1965562"/>
      </dsp:txXfrm>
    </dsp:sp>
    <dsp:sp modelId="{E45A20D8-745C-4F68-8183-E7174D52D77B}">
      <dsp:nvSpPr>
        <dsp:cNvPr id="0" name=""/>
        <dsp:cNvSpPr/>
      </dsp:nvSpPr>
      <dsp:spPr>
        <a:xfrm>
          <a:off x="2570693" y="444902"/>
          <a:ext cx="1540130" cy="1336194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B3AB4-E0B1-44B6-8D97-77BE32D265D1}">
      <dsp:nvSpPr>
        <dsp:cNvPr id="0" name=""/>
        <dsp:cNvSpPr/>
      </dsp:nvSpPr>
      <dsp:spPr>
        <a:xfrm>
          <a:off x="4498015" y="0"/>
          <a:ext cx="2183502" cy="4913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Webinars on Digital finance in post pandemic recovery, </a:t>
          </a:r>
          <a:r>
            <a:rPr lang="en-US" sz="1600" b="1" kern="1200" dirty="0"/>
            <a:t>14 April 2022 </a:t>
          </a:r>
          <a:r>
            <a:rPr lang="en-US" sz="1600" kern="1200" dirty="0"/>
            <a:t>and on Improving access to finance for SMEs in North Africa, </a:t>
          </a:r>
          <a:r>
            <a:rPr lang="en-US" sz="1600" b="1" kern="1200" dirty="0"/>
            <a:t>19 April 2022.</a:t>
          </a:r>
          <a:endParaRPr lang="fr-FR" sz="1600" kern="1200" dirty="0"/>
        </a:p>
      </dsp:txBody>
      <dsp:txXfrm>
        <a:off x="4498015" y="1965562"/>
        <a:ext cx="2183502" cy="1965562"/>
      </dsp:txXfrm>
    </dsp:sp>
    <dsp:sp modelId="{DC3F3E38-926A-4B4D-B8C3-A2C5E046CDF5}">
      <dsp:nvSpPr>
        <dsp:cNvPr id="0" name=""/>
        <dsp:cNvSpPr/>
      </dsp:nvSpPr>
      <dsp:spPr>
        <a:xfrm>
          <a:off x="4850292" y="484665"/>
          <a:ext cx="1478948" cy="1256669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21EE2-DE04-4DAF-9720-7F26D4A3D992}">
      <dsp:nvSpPr>
        <dsp:cNvPr id="0" name=""/>
        <dsp:cNvSpPr/>
      </dsp:nvSpPr>
      <dsp:spPr>
        <a:xfrm>
          <a:off x="6747022" y="0"/>
          <a:ext cx="2183502" cy="4913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bg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Physical session on the sidelines of SADC  National Planning Entities’ meeting, </a:t>
          </a:r>
          <a:r>
            <a:rPr lang="en-US" sz="1600" b="1" kern="1200" dirty="0">
              <a:solidFill>
                <a:schemeClr val="bg1"/>
              </a:solidFill>
            </a:rPr>
            <a:t>8 April 2022</a:t>
          </a:r>
          <a:r>
            <a:rPr lang="en-US" sz="1600" kern="1200" dirty="0">
              <a:solidFill>
                <a:schemeClr val="bg1"/>
              </a:solidFill>
            </a:rPr>
            <a:t>.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Virtual Dialogue on Financing Africa’s Recovery, </a:t>
          </a:r>
          <a:r>
            <a:rPr lang="en-US" sz="1600" b="1" kern="1200" dirty="0"/>
            <a:t>20 April 2022.</a:t>
          </a:r>
          <a:endParaRPr lang="fr-FR" sz="1600" b="1" kern="1200" dirty="0"/>
        </a:p>
      </dsp:txBody>
      <dsp:txXfrm>
        <a:off x="6747022" y="1965562"/>
        <a:ext cx="2183502" cy="1965562"/>
      </dsp:txXfrm>
    </dsp:sp>
    <dsp:sp modelId="{CCCDDD7C-1DDD-4FB7-9F4E-B32E7CA7D77F}">
      <dsp:nvSpPr>
        <dsp:cNvPr id="0" name=""/>
        <dsp:cNvSpPr/>
      </dsp:nvSpPr>
      <dsp:spPr>
        <a:xfrm>
          <a:off x="7050381" y="429373"/>
          <a:ext cx="1576784" cy="1367252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53246-0FB1-49B3-8A94-AFCDE9492B9E}">
      <dsp:nvSpPr>
        <dsp:cNvPr id="0" name=""/>
        <dsp:cNvSpPr/>
      </dsp:nvSpPr>
      <dsp:spPr>
        <a:xfrm>
          <a:off x="8996030" y="0"/>
          <a:ext cx="2183502" cy="4913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A physical  dialogue with the West African Economic Journalists Network, Lomé</a:t>
          </a:r>
          <a:r>
            <a:rPr lang="en-US" sz="1600" b="1" kern="1200" dirty="0"/>
            <a:t>, 15 – 16 February 2022</a:t>
          </a:r>
          <a:r>
            <a:rPr lang="en-US" sz="1600" kern="1200" dirty="0"/>
            <a:t>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A virtual dialogue on </a:t>
          </a:r>
          <a:r>
            <a:rPr lang="en-US" sz="1600" b="1" i="0" kern="1200" baseline="0" dirty="0"/>
            <a:t>19 April 2022 </a:t>
          </a:r>
          <a:r>
            <a:rPr lang="en-US" sz="1600" kern="1200" dirty="0"/>
            <a:t>with high-level panel of experts.</a:t>
          </a:r>
          <a:r>
            <a:rPr lang="en-US" sz="1600" b="1" kern="1200" dirty="0"/>
            <a:t> </a:t>
          </a:r>
          <a:endParaRPr lang="fr-FR" sz="1600" kern="1200" dirty="0"/>
        </a:p>
      </dsp:txBody>
      <dsp:txXfrm>
        <a:off x="8996030" y="1965562"/>
        <a:ext cx="2183502" cy="1965562"/>
      </dsp:txXfrm>
    </dsp:sp>
    <dsp:sp modelId="{C21E21DC-C3BA-45CF-9F8F-1EE20582F8D8}">
      <dsp:nvSpPr>
        <dsp:cNvPr id="0" name=""/>
        <dsp:cNvSpPr/>
      </dsp:nvSpPr>
      <dsp:spPr>
        <a:xfrm>
          <a:off x="9287125" y="436957"/>
          <a:ext cx="1601313" cy="1352083"/>
        </a:xfrm>
        <a:prstGeom prst="ellipse">
          <a:avLst/>
        </a:prstGeom>
        <a:blipFill rotWithShape="1">
          <a:blip xmlns:r="http://schemas.openxmlformats.org/officeDocument/2006/relationships" r:embed="rId6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63539-0736-47FF-B9F5-49B48384595A}">
      <dsp:nvSpPr>
        <dsp:cNvPr id="0" name=""/>
        <dsp:cNvSpPr/>
      </dsp:nvSpPr>
      <dsp:spPr>
        <a:xfrm>
          <a:off x="518766" y="4381926"/>
          <a:ext cx="10285170" cy="48749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70CC1-668C-4964-B3C3-3985E1CD5107}">
      <dsp:nvSpPr>
        <dsp:cNvPr id="0" name=""/>
        <dsp:cNvSpPr/>
      </dsp:nvSpPr>
      <dsp:spPr>
        <a:xfrm>
          <a:off x="441169" y="2995761"/>
          <a:ext cx="2631417" cy="1846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" panose="020B0604020202020204" pitchFamily="34" charset="0"/>
              <a:cs typeface="Arial" panose="020B0604020202020204" pitchFamily="34" charset="0"/>
            </a:rPr>
            <a:t>Low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DRM capacity, underdeveloped capital markets and limited external financing.</a:t>
          </a:r>
          <a:endParaRPr lang="fr-F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1169" y="2995761"/>
        <a:ext cx="2631417" cy="1846579"/>
      </dsp:txXfrm>
    </dsp:sp>
    <dsp:sp modelId="{5B20069A-D1DB-4E9F-8F1A-6B5045E35E7F}">
      <dsp:nvSpPr>
        <dsp:cNvPr id="0" name=""/>
        <dsp:cNvSpPr/>
      </dsp:nvSpPr>
      <dsp:spPr>
        <a:xfrm>
          <a:off x="4322219" y="725148"/>
          <a:ext cx="2923794" cy="1712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 "/>
              <a:cs typeface="Arial" panose="020B0604020202020204" pitchFamily="34" charset="0"/>
            </a:rPr>
            <a:t>Rising debt crisis exacerbated by pandemic</a:t>
          </a:r>
          <a:r>
            <a:rPr lang="en-US" sz="2000" kern="1200" dirty="0">
              <a:latin typeface="Arial "/>
              <a:cs typeface="Arabic Typesetting" panose="03020402040406030203" pitchFamily="66" charset="-78"/>
            </a:rPr>
            <a:t>. </a:t>
          </a:r>
          <a:endParaRPr lang="fr-FR" sz="2000" kern="1200" dirty="0">
            <a:latin typeface="Arial "/>
            <a:cs typeface="Arabic Typesetting" panose="03020402040406030203" pitchFamily="66" charset="-78"/>
          </a:endParaRPr>
        </a:p>
      </dsp:txBody>
      <dsp:txXfrm>
        <a:off x="4322219" y="725148"/>
        <a:ext cx="2923794" cy="1712306"/>
      </dsp:txXfrm>
    </dsp:sp>
    <dsp:sp modelId="{12470FF6-8BB0-4058-B455-9D4133B9D156}">
      <dsp:nvSpPr>
        <dsp:cNvPr id="0" name=""/>
        <dsp:cNvSpPr/>
      </dsp:nvSpPr>
      <dsp:spPr>
        <a:xfrm>
          <a:off x="7489777" y="754851"/>
          <a:ext cx="2475254" cy="1682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Public debt  evolving towards commercial borrowing. </a:t>
          </a:r>
          <a:endParaRPr lang="fr-F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89777" y="754851"/>
        <a:ext cx="2475254" cy="1682603"/>
      </dsp:txXfrm>
    </dsp:sp>
    <dsp:sp modelId="{2B7C4A94-0BDA-43DD-8E3E-7AD3CCC8E5CA}">
      <dsp:nvSpPr>
        <dsp:cNvPr id="0" name=""/>
        <dsp:cNvSpPr/>
      </dsp:nvSpPr>
      <dsp:spPr>
        <a:xfrm>
          <a:off x="894846" y="694519"/>
          <a:ext cx="3234290" cy="16987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 "/>
            </a:rPr>
            <a:t>Huge SDG financing needs and post-pandemic gaps widening. </a:t>
          </a:r>
          <a:endParaRPr lang="fr-FR" sz="2000" kern="1200" dirty="0">
            <a:latin typeface="Arial "/>
          </a:endParaRPr>
        </a:p>
      </dsp:txBody>
      <dsp:txXfrm>
        <a:off x="894846" y="694519"/>
        <a:ext cx="3234290" cy="1698732"/>
      </dsp:txXfrm>
    </dsp:sp>
    <dsp:sp modelId="{B915E5EC-FFCE-4970-9C3F-4058CC3EA848}">
      <dsp:nvSpPr>
        <dsp:cNvPr id="0" name=""/>
        <dsp:cNvSpPr/>
      </dsp:nvSpPr>
      <dsp:spPr>
        <a:xfrm>
          <a:off x="3482774" y="2960795"/>
          <a:ext cx="2475254" cy="1865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 "/>
            </a:rPr>
            <a:t>High interest rates and risk profiles, lack of trade finance instruments, high default rates.</a:t>
          </a:r>
          <a:endParaRPr lang="fr-FR" sz="2000" kern="1200" dirty="0">
            <a:latin typeface="Arial "/>
          </a:endParaRPr>
        </a:p>
      </dsp:txBody>
      <dsp:txXfrm>
        <a:off x="3482774" y="2960795"/>
        <a:ext cx="2475254" cy="1865648"/>
      </dsp:txXfrm>
    </dsp:sp>
    <dsp:sp modelId="{17905A08-5254-4C8A-B421-1B5D431AA5C7}">
      <dsp:nvSpPr>
        <dsp:cNvPr id="0" name=""/>
        <dsp:cNvSpPr/>
      </dsp:nvSpPr>
      <dsp:spPr>
        <a:xfrm>
          <a:off x="6229414" y="2965837"/>
          <a:ext cx="2475254" cy="1919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 "/>
            </a:rPr>
            <a:t>Private sector credit to GDP ratio is quite low.</a:t>
          </a:r>
          <a:endParaRPr lang="fr-FR" sz="2000" kern="1200" dirty="0">
            <a:latin typeface="Arial "/>
          </a:endParaRPr>
        </a:p>
      </dsp:txBody>
      <dsp:txXfrm>
        <a:off x="6229414" y="2965837"/>
        <a:ext cx="2475254" cy="1919158"/>
      </dsp:txXfrm>
    </dsp:sp>
    <dsp:sp modelId="{280432AF-0B4E-4472-BF7E-88C2D3A4F19C}">
      <dsp:nvSpPr>
        <dsp:cNvPr id="0" name=""/>
        <dsp:cNvSpPr/>
      </dsp:nvSpPr>
      <dsp:spPr>
        <a:xfrm>
          <a:off x="8872664" y="2941904"/>
          <a:ext cx="2475254" cy="1967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 "/>
            </a:rPr>
            <a:t>Ukraine Crisis to worsen fiscal challenges might  lead to debt burden. </a:t>
          </a:r>
          <a:endParaRPr lang="fr-FR" sz="2000" kern="1200" dirty="0">
            <a:latin typeface="Arial "/>
          </a:endParaRPr>
        </a:p>
      </dsp:txBody>
      <dsp:txXfrm>
        <a:off x="8872664" y="2941904"/>
        <a:ext cx="2475254" cy="1967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C558E5-C243-48EC-8F1F-C8CDA35B02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5C77F-D026-4485-A8CF-5E181AFDB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C8950-F0E8-402C-99FF-A70C5BAF2177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7E6D0-095F-418B-8684-B3916C932C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9D64B-1AD3-4D89-930D-FE601A74CB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01CCE-F214-4827-9D72-FF4F8B82E86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135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30A1F-898D-4843-BAEC-69506D237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3CB3B-8CED-4790-9E83-3DE550744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9E845-ECCF-42CF-8E3A-60A2C42C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3939-AB74-4120-AAA9-25CD8F7CFFCE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23EEF-FDAE-46B5-87BC-7D075D9F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EA4FF-9D6C-4CE7-B9BA-0F0DAB7D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136A-8963-42EE-A718-8BD5ECE06C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99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88B64-92CF-4128-BBBA-E2E4CE4C0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721FD-A041-459C-81B1-AF0349666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22FB6-E46C-4E1B-9427-FFF5AE41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3939-AB74-4120-AAA9-25CD8F7CFFCE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10C3-19B6-4B2B-9F42-56876F232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F6C57-612D-4CC0-A9A0-64326E10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136A-8963-42EE-A718-8BD5ECE06C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6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503751-A345-4DC6-9606-B98DFD1D8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44092-608F-40BC-9A3E-1D1320198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8C9B9-CAD0-4023-B519-13C3AF35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3939-AB74-4120-AAA9-25CD8F7CFFCE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8C4A6-7E50-475C-B9C5-F1EFBA8E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82EA-87ED-47C6-AE88-150B3494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136A-8963-42EE-A718-8BD5ECE06C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457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6D54DF-72D2-FE49-A5B9-714BC5CD17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66674"/>
            <a:ext cx="12192000" cy="25125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2DDD-2812-9742-BE95-02C91D568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300" y="3425472"/>
            <a:ext cx="11171400" cy="2175228"/>
          </a:xfrm>
        </p:spPr>
        <p:txBody>
          <a:bodyPr>
            <a:normAutofit/>
          </a:bodyPr>
          <a:lstStyle>
            <a:lvl1pPr algn="ctr">
              <a:defRPr sz="2400" b="1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Name of presenter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Title, Division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[Exact delivery date]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B5E21-FDD3-CF44-B7FC-A065DB644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20"/>
          <a:stretch/>
        </p:blipFill>
        <p:spPr>
          <a:xfrm>
            <a:off x="639339" y="5863711"/>
            <a:ext cx="1103197" cy="70043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6492DEB6-C0F2-8C48-A6E7-B6D175F0CD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02" y="433953"/>
            <a:ext cx="3464528" cy="378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140" y="6074837"/>
            <a:ext cx="781858" cy="4893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731BB0-F652-4D1F-897B-6FC52C5B535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243" y="5659281"/>
            <a:ext cx="1277014" cy="1145985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0012A4C-B21F-4D47-B1F2-507C74D4463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911" y="1477514"/>
            <a:ext cx="3429389" cy="157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3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DDA9F8FC-2744-4881-999E-7765D228CD2F}"/>
              </a:ext>
            </a:extLst>
          </p:cNvPr>
          <p:cNvSpPr/>
          <p:nvPr userDrawn="1"/>
        </p:nvSpPr>
        <p:spPr>
          <a:xfrm rot="16200000" flipV="1">
            <a:off x="4507348" y="-4340094"/>
            <a:ext cx="741776" cy="9756476"/>
          </a:xfrm>
          <a:prstGeom prst="round2SameRect">
            <a:avLst/>
          </a:prstGeom>
          <a:gradFill flip="none" rotWithShape="1">
            <a:gsLst>
              <a:gs pos="100000">
                <a:schemeClr val="accent1">
                  <a:lumMod val="50000"/>
                  <a:alpha val="43000"/>
                </a:schemeClr>
              </a:gs>
              <a:gs pos="0">
                <a:schemeClr val="accent1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4CB754-A687-4F7F-97EC-F71E4E0460B2}"/>
              </a:ext>
            </a:extLst>
          </p:cNvPr>
          <p:cNvSpPr/>
          <p:nvPr userDrawn="1"/>
        </p:nvSpPr>
        <p:spPr>
          <a:xfrm>
            <a:off x="0" y="6548688"/>
            <a:ext cx="5572001" cy="305253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7540" y="6492876"/>
            <a:ext cx="9664460" cy="365127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6C4D887-1323-4F6C-AF59-507BD684FE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461" y="167256"/>
            <a:ext cx="2234279" cy="10275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3312FC9-DCE5-47E4-A9A4-3722FD54D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8" y="266190"/>
            <a:ext cx="9445924" cy="54390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2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701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87900"/>
            <a:ext cx="12192000" cy="207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CB5E21-FDD3-CF44-B7FC-A065DB6444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20"/>
          <a:stretch/>
        </p:blipFill>
        <p:spPr>
          <a:xfrm>
            <a:off x="1001809" y="443328"/>
            <a:ext cx="1277014" cy="759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0B4BC4-4FF2-42FC-9DCC-8642F79076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685" y="250033"/>
            <a:ext cx="1277014" cy="1145985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CEB5823-411C-40A2-A704-168B96E392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911" y="1477514"/>
            <a:ext cx="3429389" cy="157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1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DCCE2-4229-4A5C-9F69-42E29EE37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7FD85-5B90-4215-BD6C-3D2C3A913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FC892-BDFD-4D27-8E1A-202FD980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3939-AB74-4120-AAA9-25CD8F7CFFCE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69776-B6FF-4D9F-8010-BA1E915B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87DDB-3529-4501-9A45-368F565E9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136A-8963-42EE-A718-8BD5ECE06C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0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A148-4562-4153-A701-4BABDB71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1D623-64E8-4301-91A7-7B733C203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27E43-FEAE-4B28-B3AA-9A50BE226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3939-AB74-4120-AAA9-25CD8F7CFFCE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32E51-BECB-41D8-8CE4-854702896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64247-8796-448B-AEDC-95201A14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136A-8963-42EE-A718-8BD5ECE06C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33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BC8AC-62EC-4470-B003-70D7DF37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B9CB7-BA85-4936-A005-AF245C4CD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FC4DF-AAB1-4A45-BE9F-50BA746BB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981F9-C896-49EA-AD7B-64A7FEE64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3939-AB74-4120-AAA9-25CD8F7CFFCE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95FA9-38B0-4ED3-A142-862DA6F8E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31F5D-FCF5-48CB-8AA6-4488265C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136A-8963-42EE-A718-8BD5ECE06C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76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3B7B5-1975-4C2F-B8B0-821C59AF5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1FA7-7C30-4360-946B-58EB7D35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845DA-B931-40FD-AB40-F79A9CD2E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DB7373-F120-48F6-95C9-E2B03C3F8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3D8F9-2884-4E8A-9984-C0EC43A65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67F1B1-6AC8-43F9-9449-111610C32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3939-AB74-4120-AAA9-25CD8F7CFFCE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4AD181-34C6-474C-9F8E-A2FF555D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9098F9-6B78-4BCF-8258-F49DD6DB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136A-8963-42EE-A718-8BD5ECE06C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9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ED4B-F5B9-49D0-B5C8-7565A741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0806A6-5122-44D9-B819-CCDF66803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3939-AB74-4120-AAA9-25CD8F7CFFCE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162F2-A23E-48D0-95CE-0170E3E3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48FAA-21A1-4391-9423-CA8A5F1C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136A-8963-42EE-A718-8BD5ECE06C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11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1755EC-804E-4D7F-904A-25E03F39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3939-AB74-4120-AAA9-25CD8F7CFFCE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6525CB-04F7-40EC-9E5C-C1683AE7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E466B-EDE1-4557-A17E-11E36AAA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136A-8963-42EE-A718-8BD5ECE06C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4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E8ED-DDF4-4BF7-9655-883969D9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A53DE-302D-433D-BF58-A8CD4538C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B9990-A4BC-40A0-A81B-79F0D0CBA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519B4-71BD-49C0-BC79-F6E119BD7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3939-AB74-4120-AAA9-25CD8F7CFFCE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BDB76-D2FA-43B5-9C08-32402455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12CD5-D380-49C4-AD8A-FD617E82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136A-8963-42EE-A718-8BD5ECE06C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23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D752-EB97-449D-8032-5FB7B9E00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A2CA80-F0E2-4643-90CE-9600BD530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19D3B-A289-416D-8C57-4E42949DC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9C53D-9211-43A2-9197-96B4DA0B1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3939-AB74-4120-AAA9-25CD8F7CFFCE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73509-D48A-41C6-BDEC-25BD2A03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618B8-A4BF-45E1-813A-E6839FC0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136A-8963-42EE-A718-8BD5ECE06C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98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8C62B-ED7B-41E2-AC75-105D4358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4A01C-FF61-4FDB-81BB-7BEBCBDEC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33691-6792-4D28-8C55-69BA264B7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53939-AB74-4120-AAA9-25CD8F7CFFCE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03680-F076-4800-A995-B5D66E621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3B8DF-B036-4F88-BB74-6400C7303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136A-8963-42EE-A718-8BD5ECE06C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75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3143" y="3620888"/>
            <a:ext cx="77916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Subregional Policy dialogue on CoM22 Theme: the uptake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Jean Luc Mastaki Namegabe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Officer-in-Charge, Subregional Office – Central Africa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11 May 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393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F9A692B-C664-44DD-AAC5-8ADF16AF3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00" y="1296063"/>
            <a:ext cx="11289600" cy="48809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000" dirty="0"/>
              <a:t>African countries should go into the digital space and mobilize domestic resources from e-commerce.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Build sovereign wealth funds and harness financial benefits related to the natural capital.</a:t>
            </a:r>
          </a:p>
          <a:p>
            <a:pPr marL="0" lvl="0" indent="0">
              <a:buNone/>
            </a:pPr>
            <a:endParaRPr lang="fr-FR" sz="2000" dirty="0"/>
          </a:p>
          <a:p>
            <a:pPr lvl="0"/>
            <a:r>
              <a:rPr lang="en-US" sz="2000" dirty="0"/>
              <a:t>Reduce on inefficiencies in govt expenditure, plug the financial holes, reinforce the scope of DRM. </a:t>
            </a:r>
          </a:p>
          <a:p>
            <a:pPr marL="0" lvl="0" indent="0">
              <a:buNone/>
            </a:pPr>
            <a:endParaRPr lang="fr-FR" sz="2000" dirty="0"/>
          </a:p>
          <a:p>
            <a:pPr lvl="0"/>
            <a:r>
              <a:rPr lang="en-US" sz="2000" dirty="0"/>
              <a:t>Need to tap into existing opportunities on climate change e.g. debt for nature swaps.</a:t>
            </a:r>
          </a:p>
          <a:p>
            <a:pPr marL="0" lvl="0" indent="0">
              <a:buNone/>
            </a:pPr>
            <a:endParaRPr lang="fr-FR" sz="2000" dirty="0"/>
          </a:p>
          <a:p>
            <a:pPr lvl="0"/>
            <a:r>
              <a:rPr lang="en-US" sz="2000" dirty="0"/>
              <a:t>Use of SDRs as additional resources to address developmental needs of Africa.</a:t>
            </a:r>
          </a:p>
          <a:p>
            <a:pPr marL="0" lvl="0" indent="0">
              <a:buNone/>
            </a:pPr>
            <a:endParaRPr lang="en-US" sz="2000" dirty="0"/>
          </a:p>
          <a:p>
            <a:pPr lvl="0"/>
            <a:r>
              <a:rPr lang="en-US" sz="2000" dirty="0"/>
              <a:t>Bring subregional perspective to the bigger financing questions to shape policies.</a:t>
            </a:r>
            <a:endParaRPr lang="fr-FR" sz="20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F2F399D-38AB-46BF-B393-970F97FD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/>
              <a:t>New grounds and niches for recovery financing </a:t>
            </a:r>
          </a:p>
        </p:txBody>
      </p:sp>
    </p:spTree>
    <p:extLst>
      <p:ext uri="{BB962C8B-B14F-4D97-AF65-F5344CB8AC3E}">
        <p14:creationId xmlns:p14="http://schemas.microsoft.com/office/powerpoint/2010/main" val="3247979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EA2D888-E6D7-4A19-BFCF-174238AC8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00" y="1232452"/>
            <a:ext cx="11388292" cy="4944511"/>
          </a:xfrm>
        </p:spPr>
        <p:txBody>
          <a:bodyPr/>
          <a:lstStyle/>
          <a:p>
            <a:r>
              <a:rPr lang="en-US" sz="2000" dirty="0"/>
              <a:t>Promote inclusive industrialization, modern services development and economic diversification for resilience.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Fasten continental integration to promote resilience drawing lessons from the two recent crises.</a:t>
            </a:r>
          </a:p>
          <a:p>
            <a:pPr marL="0" lvl="0" indent="0">
              <a:buNone/>
            </a:pPr>
            <a:endParaRPr lang="fr-FR" sz="2000" dirty="0"/>
          </a:p>
          <a:p>
            <a:pPr lvl="0"/>
            <a:r>
              <a:rPr lang="en-US" sz="2000" dirty="0"/>
              <a:t>Promote financing for regional value chains systems to take advantage of the AfCFTA.</a:t>
            </a:r>
          </a:p>
          <a:p>
            <a:pPr marL="0" lvl="0" indent="0">
              <a:buNone/>
            </a:pPr>
            <a:endParaRPr lang="fr-FR" sz="2000" dirty="0"/>
          </a:p>
          <a:p>
            <a:pPr lvl="0"/>
            <a:r>
              <a:rPr lang="en-US" sz="2000" dirty="0"/>
              <a:t>Strengthen regional payment systems towards promoting intra-Africa trade. </a:t>
            </a:r>
          </a:p>
          <a:p>
            <a:pPr marL="0" lvl="0" indent="0">
              <a:buNone/>
            </a:pPr>
            <a:endParaRPr lang="fr-FR" sz="2000" dirty="0"/>
          </a:p>
          <a:p>
            <a:pPr lvl="0"/>
            <a:r>
              <a:rPr lang="en-US" sz="2000" dirty="0"/>
              <a:t>Explore and leverage on digital finance and economy to drive trade and investment.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Reinforce internal capacity to prepare SMEs to benefit from trading under the AfCFTA.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68AA5F2-3638-485E-BAE4-4AD51AE57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8" y="532737"/>
            <a:ext cx="9445924" cy="277360"/>
          </a:xfrm>
        </p:spPr>
        <p:txBody>
          <a:bodyPr/>
          <a:lstStyle/>
          <a:p>
            <a:pPr algn="ctr"/>
            <a:r>
              <a:rPr lang="en-US" sz="2400" dirty="0"/>
              <a:t>Structural transformation and market integration for a resilient Africa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145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576E76DD-03E3-9B40-BB4C-70018833582E}"/>
              </a:ext>
            </a:extLst>
          </p:cNvPr>
          <p:cNvSpPr>
            <a:spLocks/>
          </p:cNvSpPr>
          <p:nvPr/>
        </p:nvSpPr>
        <p:spPr bwMode="auto">
          <a:xfrm>
            <a:off x="4851501" y="3481821"/>
            <a:ext cx="2487811" cy="47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buFontTx/>
              <a:buNone/>
            </a:pPr>
            <a:r>
              <a:rPr lang="en-US" altLang="en-US" sz="3094" b="1" dirty="0">
                <a:solidFill>
                  <a:schemeClr val="tx1"/>
                </a:solidFill>
                <a:latin typeface="Lato" panose="020F0502020204030203" pitchFamily="34" charset="77"/>
                <a:sym typeface="Lato" panose="020F0502020204030203" pitchFamily="34" charset="77"/>
              </a:rPr>
              <a:t>THANK YOU!</a:t>
            </a:r>
          </a:p>
        </p:txBody>
      </p:sp>
      <p:sp>
        <p:nvSpPr>
          <p:cNvPr id="3" name="Rectangle 6"/>
          <p:cNvSpPr>
            <a:spLocks/>
          </p:cNvSpPr>
          <p:nvPr/>
        </p:nvSpPr>
        <p:spPr bwMode="auto">
          <a:xfrm>
            <a:off x="3584975" y="4148414"/>
            <a:ext cx="5020865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/>
            <a:r>
              <a:rPr lang="en-US" altLang="en-US" sz="1425" dirty="0">
                <a:solidFill>
                  <a:schemeClr val="accent1">
                    <a:lumMod val="75000"/>
                  </a:schemeClr>
                </a:solidFill>
                <a:latin typeface="Lato" pitchFamily="34" charset="0"/>
                <a:cs typeface="Lato" pitchFamily="34" charset="0"/>
                <a:sym typeface="Lato" pitchFamily="34" charset="0"/>
              </a:rPr>
              <a:t>Follow the conversation: #COM2022</a:t>
            </a:r>
          </a:p>
        </p:txBody>
      </p:sp>
      <p:sp>
        <p:nvSpPr>
          <p:cNvPr id="4" name="Rectangle 7"/>
          <p:cNvSpPr>
            <a:spLocks/>
          </p:cNvSpPr>
          <p:nvPr/>
        </p:nvSpPr>
        <p:spPr bwMode="auto">
          <a:xfrm>
            <a:off x="4937521" y="4477273"/>
            <a:ext cx="23157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indent="127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en-US" altLang="en-US" sz="1200" b="1" dirty="0">
                <a:solidFill>
                  <a:schemeClr val="accent1">
                    <a:lumMod val="75000"/>
                  </a:schemeClr>
                </a:solidFill>
                <a:latin typeface="Avenir Book"/>
              </a:rPr>
              <a:t>More: www.uneca.org/</a:t>
            </a:r>
            <a:r>
              <a:rPr lang="en-US" altLang="en-US" sz="1600" b="1" dirty="0">
                <a:solidFill>
                  <a:schemeClr val="accent1">
                    <a:lumMod val="75000"/>
                  </a:schemeClr>
                </a:solidFill>
                <a:latin typeface="Avenir Book"/>
              </a:rPr>
              <a:t>cfm2022</a:t>
            </a:r>
          </a:p>
        </p:txBody>
      </p:sp>
    </p:spTree>
    <p:extLst>
      <p:ext uri="{BB962C8B-B14F-4D97-AF65-F5344CB8AC3E}">
        <p14:creationId xmlns:p14="http://schemas.microsoft.com/office/powerpoint/2010/main" val="412671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ED2E361-D40B-4358-907D-0F8E90EB9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00" y="1478943"/>
            <a:ext cx="11289600" cy="4603805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Objectives and ambitions of the discussion series and policy dialogues.</a:t>
            </a:r>
          </a:p>
          <a:p>
            <a:endParaRPr lang="en-US" sz="2600" dirty="0"/>
          </a:p>
          <a:p>
            <a:r>
              <a:rPr lang="fr-FR" sz="2600" dirty="0"/>
              <a:t>A financing landscape facing many challenges.</a:t>
            </a:r>
          </a:p>
          <a:p>
            <a:pPr marL="0" indent="0">
              <a:buNone/>
            </a:pPr>
            <a:endParaRPr lang="fr-FR" sz="2600" dirty="0"/>
          </a:p>
          <a:p>
            <a:r>
              <a:rPr lang="en-US" sz="2600" dirty="0"/>
              <a:t>Five sub-regional offices: key messages from the policy dialogues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fr-FR" sz="2600" dirty="0"/>
              <a:t>Harnessing opportunities arising from the SDRs.</a:t>
            </a:r>
          </a:p>
          <a:p>
            <a:pPr marL="0" indent="0">
              <a:buNone/>
            </a:pPr>
            <a:endParaRPr lang="fr-FR" sz="2600" dirty="0"/>
          </a:p>
          <a:p>
            <a:r>
              <a:rPr lang="en-US" sz="2600" dirty="0"/>
              <a:t>Mobilizing Climate Financing : which technical Support ?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Making an optimal use of the abundant </a:t>
            </a:r>
            <a:r>
              <a:rPr lang="en-US" sz="2600" i="1" dirty="0"/>
              <a:t>“old money”.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Structural transformation and market integration for a resilient Africa.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F78F663-6F1B-41D4-9A7F-1D8E7EC68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000" dirty="0">
                <a:latin typeface="Arial "/>
              </a:rPr>
              <a:t> </a:t>
            </a:r>
            <a:r>
              <a:rPr lang="fr-FR" sz="2400" dirty="0">
                <a:latin typeface="Arial "/>
              </a:rPr>
              <a:t>Table of content </a:t>
            </a:r>
          </a:p>
        </p:txBody>
      </p:sp>
    </p:spTree>
    <p:extLst>
      <p:ext uri="{BB962C8B-B14F-4D97-AF65-F5344CB8AC3E}">
        <p14:creationId xmlns:p14="http://schemas.microsoft.com/office/powerpoint/2010/main" val="406253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48D4B34-45A3-4D11-9D66-36952CAA3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00" y="1049572"/>
            <a:ext cx="11289600" cy="512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   </a:t>
            </a:r>
            <a:endParaRPr lang="fr-FR" sz="2000" dirty="0"/>
          </a:p>
          <a:p>
            <a:pPr lvl="0"/>
            <a:r>
              <a:rPr lang="en-US" sz="2000" dirty="0">
                <a:latin typeface="Arial "/>
              </a:rPr>
              <a:t>Discuss the theme of the CoM2022 and socialize the Issues Paper at subregional level.</a:t>
            </a:r>
            <a:endParaRPr lang="fr-FR" sz="2000" dirty="0">
              <a:latin typeface="Arial "/>
            </a:endParaRPr>
          </a:p>
          <a:p>
            <a:pPr lvl="0"/>
            <a:endParaRPr lang="fr-FR" sz="2000" dirty="0">
              <a:latin typeface="Arial "/>
            </a:endParaRPr>
          </a:p>
          <a:p>
            <a:pPr lvl="0"/>
            <a:r>
              <a:rPr lang="en-US" sz="2000" dirty="0">
                <a:latin typeface="Arial "/>
              </a:rPr>
              <a:t>Understand subregional financing landscape, challenges and opportunities for financing recovery.</a:t>
            </a:r>
            <a:endParaRPr lang="fr-FR" sz="2000" dirty="0">
              <a:latin typeface="Arial "/>
            </a:endParaRPr>
          </a:p>
          <a:p>
            <a:pPr lvl="0"/>
            <a:endParaRPr lang="fr-FR" sz="2000" dirty="0">
              <a:latin typeface="Arial "/>
            </a:endParaRPr>
          </a:p>
          <a:p>
            <a:pPr lvl="0"/>
            <a:r>
              <a:rPr lang="en-US" sz="2000" dirty="0">
                <a:latin typeface="Arial "/>
              </a:rPr>
              <a:t>Identify measures to crowd-in private sector financing, utilize SDRs, mobilize climate financing. </a:t>
            </a:r>
            <a:endParaRPr lang="fr-FR" sz="2000" dirty="0">
              <a:latin typeface="Arial "/>
            </a:endParaRPr>
          </a:p>
          <a:p>
            <a:pPr lvl="0"/>
            <a:endParaRPr lang="fr-FR" sz="2000" dirty="0">
              <a:latin typeface="Arial "/>
            </a:endParaRPr>
          </a:p>
          <a:p>
            <a:pPr lvl="0"/>
            <a:r>
              <a:rPr lang="en-US" sz="2000" dirty="0">
                <a:latin typeface="Arial "/>
              </a:rPr>
              <a:t>Enable stakeholders to go to CoM2022 with a fresh assessment of the financing issue</a:t>
            </a:r>
          </a:p>
          <a:p>
            <a:pPr marL="0" lvl="0" indent="0">
              <a:buNone/>
            </a:pPr>
            <a:endParaRPr lang="fr-FR" sz="2000" dirty="0">
              <a:latin typeface="Arial "/>
            </a:endParaRPr>
          </a:p>
          <a:p>
            <a:pPr lvl="0"/>
            <a:r>
              <a:rPr lang="en-US" sz="2000" dirty="0">
                <a:latin typeface="Arial "/>
              </a:rPr>
              <a:t>Multi-stakeholder’s engagement : public and private sectors, academia, CSOs, media, UNCTs. </a:t>
            </a:r>
            <a:endParaRPr lang="fr-FR" sz="2000" dirty="0">
              <a:latin typeface="Arial 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D741BC4-A9A1-45CE-850E-54BAAC6D0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08" y="604299"/>
            <a:ext cx="9445924" cy="205798"/>
          </a:xfrm>
        </p:spPr>
        <p:txBody>
          <a:bodyPr/>
          <a:lstStyle/>
          <a:p>
            <a:pPr algn="ctr"/>
            <a:r>
              <a:rPr lang="en-US" sz="2400" dirty="0"/>
              <a:t>Objectives and ambitions of the discussion series and policy dialogues</a:t>
            </a:r>
          </a:p>
        </p:txBody>
      </p:sp>
    </p:spTree>
    <p:extLst>
      <p:ext uri="{BB962C8B-B14F-4D97-AF65-F5344CB8AC3E}">
        <p14:creationId xmlns:p14="http://schemas.microsoft.com/office/powerpoint/2010/main" val="27022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08EE4F2D-86AF-404C-BE08-309EF0D2E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154079"/>
              </p:ext>
            </p:extLst>
          </p:nvPr>
        </p:nvGraphicFramePr>
        <p:xfrm>
          <a:off x="500932" y="1184744"/>
          <a:ext cx="11179533" cy="4913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8B4F947F-9746-4B50-AF67-8F1D4623F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>
                <a:latin typeface="Arial "/>
              </a:rPr>
              <a:t>Dates, participants and nature of sessions per subregion</a:t>
            </a:r>
          </a:p>
        </p:txBody>
      </p:sp>
    </p:spTree>
    <p:extLst>
      <p:ext uri="{BB962C8B-B14F-4D97-AF65-F5344CB8AC3E}">
        <p14:creationId xmlns:p14="http://schemas.microsoft.com/office/powerpoint/2010/main" val="207308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13BFAD0-462B-493C-84ED-99C7FC37DE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244827"/>
              </p:ext>
            </p:extLst>
          </p:nvPr>
        </p:nvGraphicFramePr>
        <p:xfrm>
          <a:off x="450849" y="993913"/>
          <a:ext cx="11404545" cy="5406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886451AB-2D24-4E21-825C-5DC94883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>
                <a:latin typeface="Arial "/>
              </a:rPr>
              <a:t>A financing landscape  facing many challenges </a:t>
            </a:r>
          </a:p>
        </p:txBody>
      </p:sp>
    </p:spTree>
    <p:extLst>
      <p:ext uri="{BB962C8B-B14F-4D97-AF65-F5344CB8AC3E}">
        <p14:creationId xmlns:p14="http://schemas.microsoft.com/office/powerpoint/2010/main" val="3040719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D539F8-195C-4BFB-A6D3-7062F524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Five sub-regional offices: key messages from the policy dialogues</a:t>
            </a:r>
            <a:endParaRPr lang="en-GB" sz="2400" dirty="0"/>
          </a:p>
        </p:txBody>
      </p: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516BCD2F-04F9-446C-BABD-3538009D8FA4}"/>
              </a:ext>
            </a:extLst>
          </p:cNvPr>
          <p:cNvGrpSpPr/>
          <p:nvPr/>
        </p:nvGrpSpPr>
        <p:grpSpPr>
          <a:xfrm>
            <a:off x="99433" y="1286612"/>
            <a:ext cx="11993134" cy="4924696"/>
            <a:chOff x="112368" y="1444947"/>
            <a:chExt cx="11993134" cy="49246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BE8C2BC-F5A8-4C7D-B36B-DED6B2560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5080"/>
            <a:stretch/>
          </p:blipFill>
          <p:spPr>
            <a:xfrm>
              <a:off x="2635329" y="1444947"/>
              <a:ext cx="5470577" cy="492469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CB53F6-01A2-4305-A2E1-9BF8D54CDDDC}"/>
                </a:ext>
              </a:extLst>
            </p:cNvPr>
            <p:cNvSpPr/>
            <p:nvPr/>
          </p:nvSpPr>
          <p:spPr>
            <a:xfrm>
              <a:off x="1367643" y="1452193"/>
              <a:ext cx="2170778" cy="400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E61515"/>
                  </a:solidFill>
                </a:rPr>
                <a:t>NORTH AFRICA</a:t>
              </a:r>
              <a:endParaRPr lang="en-GB" sz="2400" b="1" dirty="0">
                <a:solidFill>
                  <a:srgbClr val="E61515"/>
                </a:solidFill>
              </a:endParaRPr>
            </a:p>
          </p:txBody>
        </p:sp>
        <p:sp>
          <p:nvSpPr>
            <p:cNvPr id="9" name="Teardrop 8">
              <a:extLst>
                <a:ext uri="{FF2B5EF4-FFF2-40B4-BE49-F238E27FC236}">
                  <a16:creationId xmlns:a16="http://schemas.microsoft.com/office/drawing/2014/main" id="{5EFCBC54-568D-4471-9D83-27C8BD50CF80}"/>
                </a:ext>
              </a:extLst>
            </p:cNvPr>
            <p:cNvSpPr/>
            <p:nvPr/>
          </p:nvSpPr>
          <p:spPr>
            <a:xfrm rot="8100000">
              <a:off x="6237298" y="4122741"/>
              <a:ext cx="196285" cy="196285"/>
            </a:xfrm>
            <a:prstGeom prst="teardrop">
              <a:avLst>
                <a:gd name="adj" fmla="val 137554"/>
              </a:avLst>
            </a:prstGeom>
            <a:solidFill>
              <a:srgbClr val="0CB09B"/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CE69E16-193F-482D-ACC3-D01A77FF1101}"/>
                </a:ext>
              </a:extLst>
            </p:cNvPr>
            <p:cNvSpPr/>
            <p:nvPr/>
          </p:nvSpPr>
          <p:spPr>
            <a:xfrm>
              <a:off x="8545277" y="1677441"/>
              <a:ext cx="2462151" cy="400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CB09B"/>
                  </a:solidFill>
                </a:rPr>
                <a:t>EASTERN AFRICA</a:t>
              </a:r>
              <a:endParaRPr lang="en-GB" sz="2400" b="1" dirty="0">
                <a:solidFill>
                  <a:srgbClr val="0CB09B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4732DD3-90D3-4575-8773-9E6DD62F0B21}"/>
                </a:ext>
              </a:extLst>
            </p:cNvPr>
            <p:cNvSpPr/>
            <p:nvPr/>
          </p:nvSpPr>
          <p:spPr>
            <a:xfrm>
              <a:off x="7447203" y="2078036"/>
              <a:ext cx="4658299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endParaRPr lang="en-RW" sz="15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026" name="Picture 2" descr="Icon Focus #103818 - Free Icons Library">
              <a:extLst>
                <a:ext uri="{FF2B5EF4-FFF2-40B4-BE49-F238E27FC236}">
                  <a16:creationId xmlns:a16="http://schemas.microsoft.com/office/drawing/2014/main" id="{51F35443-D37C-4F17-8E4A-74B54D20D2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953" y="2184726"/>
              <a:ext cx="361734" cy="293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CB4A21-F963-4BB0-BF43-83D166C469FE}"/>
                </a:ext>
              </a:extLst>
            </p:cNvPr>
            <p:cNvSpPr/>
            <p:nvPr/>
          </p:nvSpPr>
          <p:spPr>
            <a:xfrm>
              <a:off x="8304235" y="2271790"/>
              <a:ext cx="3501783" cy="5989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CB09B"/>
                  </a:solidFill>
                </a:rPr>
                <a:t>Mobilizing innovative financing, digital instruments, deepening financial markets  and private sector involvement in support of the AfCFTA.</a:t>
              </a:r>
            </a:p>
          </p:txBody>
        </p: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94EEC7B1-FF73-4215-970F-CA4CC7BDCB0F}"/>
                </a:ext>
              </a:extLst>
            </p:cNvPr>
            <p:cNvCxnSpPr>
              <a:cxnSpLocks/>
              <a:stCxn id="9" idx="3"/>
              <a:endCxn id="13" idx="1"/>
            </p:cNvCxnSpPr>
            <p:nvPr/>
          </p:nvCxnSpPr>
          <p:spPr>
            <a:xfrm rot="5400000" flipH="1" flipV="1">
              <a:off x="6317858" y="1895322"/>
              <a:ext cx="2245002" cy="2209836"/>
            </a:xfrm>
            <a:prstGeom prst="bentConnector2">
              <a:avLst/>
            </a:prstGeom>
            <a:ln w="28575">
              <a:solidFill>
                <a:srgbClr val="03D5B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D488E9A5-869F-416D-85D9-6766426DF72A}"/>
                </a:ext>
              </a:extLst>
            </p:cNvPr>
            <p:cNvSpPr/>
            <p:nvPr/>
          </p:nvSpPr>
          <p:spPr>
            <a:xfrm rot="8100000">
              <a:off x="4761357" y="1896472"/>
              <a:ext cx="196285" cy="196285"/>
            </a:xfrm>
            <a:prstGeom prst="teardrop">
              <a:avLst>
                <a:gd name="adj" fmla="val 137554"/>
              </a:avLst>
            </a:prstGeom>
            <a:solidFill>
              <a:srgbClr val="CE1A1A"/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7A6DCCBD-1A39-45C0-B560-6E30CB123C6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476551" y="1852788"/>
              <a:ext cx="1037795" cy="222820"/>
            </a:xfrm>
            <a:prstGeom prst="bentConnector2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" descr="Icon Focus #103818 - Free Icons Library">
              <a:extLst>
                <a:ext uri="{FF2B5EF4-FFF2-40B4-BE49-F238E27FC236}">
                  <a16:creationId xmlns:a16="http://schemas.microsoft.com/office/drawing/2014/main" id="{08A96C1A-3A33-46FA-A745-AD4DA6DC8E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68" y="1941680"/>
              <a:ext cx="361734" cy="293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25F00D1-EE74-471C-BE8D-27379FB64F67}"/>
                </a:ext>
              </a:extLst>
            </p:cNvPr>
            <p:cNvSpPr/>
            <p:nvPr/>
          </p:nvSpPr>
          <p:spPr>
            <a:xfrm>
              <a:off x="217317" y="2141971"/>
              <a:ext cx="3203158" cy="1132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E61515"/>
                  </a:solidFill>
                </a:rPr>
                <a:t>  Harnessing digital finance and support to SMEs and youth employment.</a:t>
              </a:r>
            </a:p>
          </p:txBody>
        </p:sp>
        <p:sp>
          <p:nvSpPr>
            <p:cNvPr id="32" name="Teardrop 31">
              <a:extLst>
                <a:ext uri="{FF2B5EF4-FFF2-40B4-BE49-F238E27FC236}">
                  <a16:creationId xmlns:a16="http://schemas.microsoft.com/office/drawing/2014/main" id="{8793FD43-3951-4FA3-B311-96E4098F8E4B}"/>
                </a:ext>
              </a:extLst>
            </p:cNvPr>
            <p:cNvSpPr/>
            <p:nvPr/>
          </p:nvSpPr>
          <p:spPr>
            <a:xfrm rot="8100000">
              <a:off x="4368711" y="3015514"/>
              <a:ext cx="196285" cy="196285"/>
            </a:xfrm>
            <a:prstGeom prst="teardrop">
              <a:avLst>
                <a:gd name="adj" fmla="val 137554"/>
              </a:avLst>
            </a:prstGeom>
            <a:solidFill>
              <a:srgbClr val="1C9DCC"/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348354A9-9A96-4F99-9DDA-B02A17DA2093}"/>
                </a:ext>
              </a:extLst>
            </p:cNvPr>
            <p:cNvCxnSpPr>
              <a:cxnSpLocks/>
              <a:stCxn id="32" idx="0"/>
              <a:endCxn id="38" idx="3"/>
            </p:cNvCxnSpPr>
            <p:nvPr/>
          </p:nvCxnSpPr>
          <p:spPr>
            <a:xfrm rot="10800000">
              <a:off x="3125166" y="2935465"/>
              <a:ext cx="1272290" cy="247589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276DAC4-0D13-49AD-AB04-6698A286610F}"/>
                </a:ext>
              </a:extLst>
            </p:cNvPr>
            <p:cNvSpPr/>
            <p:nvPr/>
          </p:nvSpPr>
          <p:spPr>
            <a:xfrm>
              <a:off x="716119" y="2706050"/>
              <a:ext cx="2462151" cy="400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1C9DCC"/>
                  </a:solidFill>
                </a:rPr>
                <a:t>WEST AFRICA</a:t>
              </a:r>
              <a:endParaRPr lang="en-GB" sz="2400" b="1" dirty="0">
                <a:solidFill>
                  <a:srgbClr val="1C9DCC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530E30F-8538-45AF-B7E8-02038CEE779B}"/>
                </a:ext>
              </a:extLst>
            </p:cNvPr>
            <p:cNvSpPr/>
            <p:nvPr/>
          </p:nvSpPr>
          <p:spPr>
            <a:xfrm>
              <a:off x="242975" y="2773881"/>
              <a:ext cx="2882191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RW" sz="15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39" name="Picture 2" descr="Icon Focus #103818 - Free Icons Library">
              <a:extLst>
                <a:ext uri="{FF2B5EF4-FFF2-40B4-BE49-F238E27FC236}">
                  <a16:creationId xmlns:a16="http://schemas.microsoft.com/office/drawing/2014/main" id="{555E2D1D-2EA1-4F2B-8E52-1F7066008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00" y="3252451"/>
              <a:ext cx="361734" cy="293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9684ADF-8A79-4707-8C79-DE8AC7D6EA4F}"/>
                </a:ext>
              </a:extLst>
            </p:cNvPr>
            <p:cNvSpPr/>
            <p:nvPr/>
          </p:nvSpPr>
          <p:spPr>
            <a:xfrm>
              <a:off x="166623" y="3289732"/>
              <a:ext cx="3552976" cy="5989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1C9DCC"/>
                  </a:solidFill>
                </a:rPr>
                <a:t>  Mobilizing global partnership for sustainable development and special needs of the Sahel.</a:t>
              </a:r>
            </a:p>
          </p:txBody>
        </p:sp>
        <p:sp>
          <p:nvSpPr>
            <p:cNvPr id="45" name="Teardrop 44">
              <a:extLst>
                <a:ext uri="{FF2B5EF4-FFF2-40B4-BE49-F238E27FC236}">
                  <a16:creationId xmlns:a16="http://schemas.microsoft.com/office/drawing/2014/main" id="{1CD40D39-7EAA-43FC-9223-DD6C047A76D8}"/>
                </a:ext>
              </a:extLst>
            </p:cNvPr>
            <p:cNvSpPr/>
            <p:nvPr/>
          </p:nvSpPr>
          <p:spPr>
            <a:xfrm rot="8100000">
              <a:off x="4946106" y="3698855"/>
              <a:ext cx="196285" cy="196285"/>
            </a:xfrm>
            <a:prstGeom prst="teardrop">
              <a:avLst>
                <a:gd name="adj" fmla="val 137554"/>
              </a:avLst>
            </a:prstGeom>
            <a:solidFill>
              <a:srgbClr val="F9D801"/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BA07A7D1-C3D9-42FB-9623-68B9C330E406}"/>
                </a:ext>
              </a:extLst>
            </p:cNvPr>
            <p:cNvCxnSpPr>
              <a:cxnSpLocks/>
              <a:stCxn id="45" idx="7"/>
              <a:endCxn id="47" idx="3"/>
            </p:cNvCxnSpPr>
            <p:nvPr/>
          </p:nvCxnSpPr>
          <p:spPr>
            <a:xfrm rot="5400000">
              <a:off x="3624998" y="3747551"/>
              <a:ext cx="1178888" cy="1659614"/>
            </a:xfrm>
            <a:prstGeom prst="bentConnector2">
              <a:avLst/>
            </a:prstGeom>
            <a:ln w="28575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F499A07-B8D9-4928-9C09-0507B065DC1E}"/>
                </a:ext>
              </a:extLst>
            </p:cNvPr>
            <p:cNvSpPr/>
            <p:nvPr/>
          </p:nvSpPr>
          <p:spPr>
            <a:xfrm>
              <a:off x="922484" y="4966504"/>
              <a:ext cx="2462151" cy="400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CENTRAL AFRICA</a:t>
              </a:r>
              <a:endParaRPr lang="en-GB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49" name="Picture 2" descr="Icon Focus #103818 - Free Icons Library">
              <a:extLst>
                <a:ext uri="{FF2B5EF4-FFF2-40B4-BE49-F238E27FC236}">
                  <a16:creationId xmlns:a16="http://schemas.microsoft.com/office/drawing/2014/main" id="{5A5C1EBD-3A76-49C6-B54B-A4F0CB2322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887" y="5599254"/>
              <a:ext cx="361734" cy="293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9AC506B-ED45-4974-A612-2A1CFED878AF}"/>
                </a:ext>
              </a:extLst>
            </p:cNvPr>
            <p:cNvSpPr/>
            <p:nvPr/>
          </p:nvSpPr>
          <p:spPr>
            <a:xfrm>
              <a:off x="594887" y="5585702"/>
              <a:ext cx="4709929" cy="339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6"/>
                  </a:solidFill>
                </a:rPr>
                <a:t>Harnessing natural capital and green financing towards expanding fiscal space for economic diversification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101A2D1-2DCD-420B-9134-B60D58D9826A}"/>
                </a:ext>
              </a:extLst>
            </p:cNvPr>
            <p:cNvSpPr/>
            <p:nvPr/>
          </p:nvSpPr>
          <p:spPr>
            <a:xfrm>
              <a:off x="8175727" y="4317067"/>
              <a:ext cx="2708366" cy="400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</a:rPr>
                <a:t>SOUTHERN AFRICA</a:t>
              </a:r>
              <a:endParaRPr lang="en-GB" sz="2400" b="1" dirty="0">
                <a:solidFill>
                  <a:schemeClr val="accent2"/>
                </a:solidFill>
              </a:endParaRPr>
            </a:p>
          </p:txBody>
        </p:sp>
        <p:pic>
          <p:nvPicPr>
            <p:cNvPr id="61" name="Picture 2" descr="Icon Focus #103818 - Free Icons Library">
              <a:extLst>
                <a:ext uri="{FF2B5EF4-FFF2-40B4-BE49-F238E27FC236}">
                  <a16:creationId xmlns:a16="http://schemas.microsoft.com/office/drawing/2014/main" id="{0E1E8A25-781A-4C14-818E-B3611FF60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5548" y="4966504"/>
              <a:ext cx="361734" cy="293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2B12673-A701-4EBA-9A7E-D84553DF8043}"/>
                </a:ext>
              </a:extLst>
            </p:cNvPr>
            <p:cNvSpPr/>
            <p:nvPr/>
          </p:nvSpPr>
          <p:spPr>
            <a:xfrm>
              <a:off x="8390194" y="4914973"/>
              <a:ext cx="3624981" cy="6188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</a:rPr>
                <a:t>Accessing affordable financing for SMEs, mobilizing SDRs  and financing regional value chains towards Inclusive Industrialization.</a:t>
              </a:r>
            </a:p>
          </p:txBody>
        </p:sp>
        <p:sp>
          <p:nvSpPr>
            <p:cNvPr id="78" name="Teardrop 77">
              <a:extLst>
                <a:ext uri="{FF2B5EF4-FFF2-40B4-BE49-F238E27FC236}">
                  <a16:creationId xmlns:a16="http://schemas.microsoft.com/office/drawing/2014/main" id="{62CD0E52-22CB-4866-98AA-5E035E115CDE}"/>
                </a:ext>
              </a:extLst>
            </p:cNvPr>
            <p:cNvSpPr/>
            <p:nvPr/>
          </p:nvSpPr>
          <p:spPr>
            <a:xfrm rot="8100000">
              <a:off x="6071340" y="5065034"/>
              <a:ext cx="196285" cy="196285"/>
            </a:xfrm>
            <a:prstGeom prst="teardrop">
              <a:avLst>
                <a:gd name="adj" fmla="val 137554"/>
              </a:avLst>
            </a:prstGeom>
            <a:solidFill>
              <a:srgbClr val="F58A00"/>
            </a:solidFill>
            <a:ln w="28575">
              <a:solidFill>
                <a:schemeClr val="bg2">
                  <a:lumMod val="2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79" name="Connector: Elbow 78">
              <a:extLst>
                <a:ext uri="{FF2B5EF4-FFF2-40B4-BE49-F238E27FC236}">
                  <a16:creationId xmlns:a16="http://schemas.microsoft.com/office/drawing/2014/main" id="{EE399F4F-32A1-41B7-817F-9B3E72EC92A4}"/>
                </a:ext>
              </a:extLst>
            </p:cNvPr>
            <p:cNvCxnSpPr>
              <a:cxnSpLocks/>
              <a:stCxn id="78" idx="4"/>
              <a:endCxn id="59" idx="1"/>
            </p:cNvCxnSpPr>
            <p:nvPr/>
          </p:nvCxnSpPr>
          <p:spPr>
            <a:xfrm flipV="1">
              <a:off x="6238879" y="4517365"/>
              <a:ext cx="1936848" cy="576414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568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D520C3-453F-4DD2-870A-67A64ACC7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00" y="1796995"/>
            <a:ext cx="11289600" cy="3856382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DengXian" panose="02010600030101010101" pitchFamily="2" charset="-122"/>
              </a:rPr>
              <a:t>The IMF SDRs when properly managed and deployed will positively impact on long term economic growth and resilience.</a:t>
            </a:r>
            <a:endParaRPr lang="fr-FR" sz="2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indent="0" algn="just">
              <a:lnSpc>
                <a:spcPct val="107000"/>
              </a:lnSpc>
              <a:buNone/>
            </a:pPr>
            <a:endParaRPr lang="fr-FR" sz="2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DengXian" panose="02010600030101010101" pitchFamily="2" charset="-122"/>
              </a:rPr>
              <a:t>SDRs are meant to provide short term liquidity and are not suitable for equity financing for Africa’s long-term needs. SDRs should be readily available to lenders on short notice.</a:t>
            </a:r>
            <a:endParaRPr lang="fr-FR" sz="2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indent="0">
              <a:lnSpc>
                <a:spcPct val="107000"/>
              </a:lnSpc>
              <a:buNone/>
            </a:pPr>
            <a:r>
              <a:rPr lang="en-GB" sz="2400" dirty="0">
                <a:latin typeface="Calibri" panose="020F0502020204030204" pitchFamily="34" charset="0"/>
                <a:ea typeface="DengXian" panose="02010600030101010101" pitchFamily="2" charset="-122"/>
              </a:rPr>
              <a:t> </a:t>
            </a:r>
            <a:endParaRPr lang="fr-FR" sz="2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DengXian" panose="02010600030101010101" pitchFamily="2" charset="-122"/>
              </a:rPr>
              <a:t>Encourage developed countries to lend their SDRs to African countries or to African development financial institutions.</a:t>
            </a:r>
            <a:endParaRPr lang="fr-FR" sz="2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fr-FR" sz="2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 dirty="0">
                <a:latin typeface="Calibri" panose="020F0502020204030204" pitchFamily="34" charset="0"/>
                <a:ea typeface="DengXian" panose="02010600030101010101" pitchFamily="2" charset="-122"/>
              </a:rPr>
              <a:t>P</a:t>
            </a:r>
            <a:r>
              <a:rPr lang="en-GB" sz="2400" dirty="0">
                <a:latin typeface="Calibri" panose="020F0502020204030204" pitchFamily="34" charset="0"/>
                <a:ea typeface="DengXian" panose="02010600030101010101" pitchFamily="2" charset="-122"/>
              </a:rPr>
              <a:t>redominant African young population requires huge investments in health, education. Need ways to channel some of these SDRs toward these ends. </a:t>
            </a:r>
            <a:endParaRPr lang="fr-FR" sz="24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6209BBC-6640-447D-99D1-5F89C0F5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400" dirty="0"/>
              <a:t>Harnessing opportunities arising from the SDRs</a:t>
            </a:r>
          </a:p>
        </p:txBody>
      </p:sp>
    </p:spTree>
    <p:extLst>
      <p:ext uri="{BB962C8B-B14F-4D97-AF65-F5344CB8AC3E}">
        <p14:creationId xmlns:p14="http://schemas.microsoft.com/office/powerpoint/2010/main" val="265709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98CA084-D674-459E-9F04-ED321FECD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00" y="1208598"/>
            <a:ext cx="11289600" cy="496836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200" dirty="0"/>
              <a:t>Improve awareness raising on climate change and financing; build capacity to tap into available mechanisms e.g., climate financing, carbon credits, carbon markets.</a:t>
            </a:r>
          </a:p>
          <a:p>
            <a:pPr marL="0" lvl="0" indent="0">
              <a:buNone/>
            </a:pPr>
            <a:endParaRPr lang="fr-FR" sz="2200" dirty="0"/>
          </a:p>
          <a:p>
            <a:pPr lvl="0"/>
            <a:r>
              <a:rPr lang="en-US" sz="2200" dirty="0"/>
              <a:t>Identify creative ways to deploy part of SDRs resources for adaptation and mitigation measures.</a:t>
            </a:r>
          </a:p>
          <a:p>
            <a:pPr marL="0" lvl="0" indent="0">
              <a:buNone/>
            </a:pPr>
            <a:endParaRPr lang="en-US" sz="2200" dirty="0"/>
          </a:p>
          <a:p>
            <a:pPr lvl="0"/>
            <a:r>
              <a:rPr lang="en-US" sz="2200" dirty="0"/>
              <a:t>Support the rising awareness on the benefits of engaging in green and circular economy. </a:t>
            </a:r>
          </a:p>
          <a:p>
            <a:pPr marL="0" lvl="0" indent="0">
              <a:buNone/>
            </a:pPr>
            <a:endParaRPr lang="fr-FR" sz="2200" dirty="0"/>
          </a:p>
          <a:p>
            <a:pPr lvl="0"/>
            <a:r>
              <a:rPr lang="en-US" sz="2200" dirty="0"/>
              <a:t>Define forms of taxes on key processes and activities with negative climate change impacts.</a:t>
            </a:r>
          </a:p>
          <a:p>
            <a:pPr marL="0" lvl="0" indent="0">
              <a:buNone/>
            </a:pPr>
            <a:endParaRPr lang="fr-FR" sz="2200" dirty="0"/>
          </a:p>
          <a:p>
            <a:pPr lvl="0"/>
            <a:r>
              <a:rPr lang="en-US" sz="2200" dirty="0"/>
              <a:t>Climate financing may not be directly monetarized. Countries to take the route of demonetarizing resource mobilization. </a:t>
            </a:r>
          </a:p>
          <a:p>
            <a:pPr marL="0" lvl="0" indent="0">
              <a:buNone/>
            </a:pPr>
            <a:endParaRPr lang="fr-FR" sz="2200" dirty="0"/>
          </a:p>
          <a:p>
            <a:pPr lvl="0"/>
            <a:r>
              <a:rPr lang="en-US" sz="2200" dirty="0"/>
              <a:t>Need for an African declaration with an agreed upon dedicated percentage of national budgets for climate change financing. </a:t>
            </a:r>
            <a:endParaRPr lang="fr-FR" sz="2200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EAA86AB-9645-4C33-BF15-B543A281A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 Mobilizing Climate Financing : which technical Support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57517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AF1451E-2898-4785-AC6C-58544E0A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00" y="1343770"/>
            <a:ext cx="11289600" cy="4833193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Use the windfall to settle costly public debts. Mineral commodity price boom to repair damaged fiscal situations as part of efforts to attract FDIs and stabilize macroeconomic environments.</a:t>
            </a:r>
          </a:p>
          <a:p>
            <a:pPr marL="0" lvl="0" indent="0">
              <a:buNone/>
            </a:pPr>
            <a:endParaRPr lang="fr-FR" sz="2000" b="1" dirty="0"/>
          </a:p>
          <a:p>
            <a:pPr lvl="0"/>
            <a:r>
              <a:rPr lang="en-US" sz="2000" dirty="0"/>
              <a:t>Prudent use of available funds, encourage pension and insurance funds to invest locally. </a:t>
            </a:r>
          </a:p>
          <a:p>
            <a:pPr marL="0" lvl="0" indent="0">
              <a:buNone/>
            </a:pPr>
            <a:endParaRPr lang="fr-FR" sz="2000" b="1" dirty="0"/>
          </a:p>
          <a:p>
            <a:pPr lvl="0"/>
            <a:r>
              <a:rPr lang="en-US" sz="2000" dirty="0"/>
              <a:t>Address illicit financial flows stemming from poor governance leading to tax evasion and fiscal leakages. </a:t>
            </a:r>
          </a:p>
          <a:p>
            <a:pPr marL="0" lvl="0" indent="0">
              <a:buNone/>
            </a:pPr>
            <a:endParaRPr lang="fr-FR" sz="2000" dirty="0"/>
          </a:p>
          <a:p>
            <a:pPr lvl="0"/>
            <a:r>
              <a:rPr lang="en-US" sz="2000" dirty="0"/>
              <a:t>Increase budgetary effectiveness, more transparency and efficient allocations. A more appropriate and equitable tax policy towards broadening the tax base.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Discourage from providing generous tax exemptions, promote tax policies encouraging formalization of SMEs.</a:t>
            </a:r>
            <a:endParaRPr lang="fr-FR" sz="20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5E6B297-3289-44A4-BBB1-5AAF5CAFE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Making an optimal use of the abundant “old money”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06614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7067</TotalTime>
  <Words>1045</Words>
  <Application>Microsoft Office PowerPoint</Application>
  <PresentationFormat>Grand écran</PresentationFormat>
  <Paragraphs>114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 </vt:lpstr>
      <vt:lpstr>Avenir Book</vt:lpstr>
      <vt:lpstr>Lato</vt:lpstr>
      <vt:lpstr>Arial</vt:lpstr>
      <vt:lpstr>Calibri</vt:lpstr>
      <vt:lpstr>Calibri Light</vt:lpstr>
      <vt:lpstr>Lucida Sans</vt:lpstr>
      <vt:lpstr>Symbol</vt:lpstr>
      <vt:lpstr>Office Theme</vt:lpstr>
      <vt:lpstr>Présentation PowerPoint</vt:lpstr>
      <vt:lpstr> Table of content </vt:lpstr>
      <vt:lpstr>Objectives and ambitions of the discussion series and policy dialogues</vt:lpstr>
      <vt:lpstr>Dates, participants and nature of sessions per subregion</vt:lpstr>
      <vt:lpstr>A financing landscape  facing many challenges </vt:lpstr>
      <vt:lpstr>Five sub-regional offices: key messages from the policy dialogues</vt:lpstr>
      <vt:lpstr>Harnessing opportunities arising from the SDRs</vt:lpstr>
      <vt:lpstr> Mobilizing Climate Financing : which technical Support ?</vt:lpstr>
      <vt:lpstr>Making an optimal use of the abundant “old money”</vt:lpstr>
      <vt:lpstr>New grounds and niches for recovery financing </vt:lpstr>
      <vt:lpstr>Structural transformation and market integration for a resilient Africa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Afework Temtime</dc:creator>
  <cp:lastModifiedBy>Namegabe Mastaki</cp:lastModifiedBy>
  <cp:revision>201</cp:revision>
  <dcterms:created xsi:type="dcterms:W3CDTF">2022-04-01T08:16:12Z</dcterms:created>
  <dcterms:modified xsi:type="dcterms:W3CDTF">2022-05-11T12:24:39Z</dcterms:modified>
</cp:coreProperties>
</file>