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66" r:id="rId4"/>
    <p:sldId id="264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er Otieno Omolo" initials="COO" lastIdx="1" clrIdx="0">
    <p:extLst>
      <p:ext uri="{19B8F6BF-5375-455C-9EA6-DF929625EA0E}">
        <p15:presenceInfo xmlns:p15="http://schemas.microsoft.com/office/powerpoint/2012/main" userId="Christopher Otieno Omo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FA%20D&#233;d&#233;\Downloads\Africa_sco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834362431314798E-2"/>
          <c:y val="8.4885640179203012E-2"/>
          <c:w val="0.90431877220383428"/>
          <c:h val="0.658342353515643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'Feuil3 (2)'!$B$1</c:f>
              <c:strCache>
                <c:ptCount val="1"/>
                <c:pt idx="0">
                  <c:v>Macroeconomic integration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'Feuil3 (2)'!$A$2:$A$9</c:f>
              <c:strCache>
                <c:ptCount val="8"/>
                <c:pt idx="0">
                  <c:v>EAC</c:v>
                </c:pt>
                <c:pt idx="1">
                  <c:v>AMU</c:v>
                </c:pt>
                <c:pt idx="2">
                  <c:v>ECCAS</c:v>
                </c:pt>
                <c:pt idx="3">
                  <c:v>IGAD</c:v>
                </c:pt>
                <c:pt idx="4">
                  <c:v>ECOWAS</c:v>
                </c:pt>
                <c:pt idx="5">
                  <c:v>CENSAD</c:v>
                </c:pt>
                <c:pt idx="6">
                  <c:v>COMESA</c:v>
                </c:pt>
                <c:pt idx="7">
                  <c:v>SADC</c:v>
                </c:pt>
              </c:strCache>
            </c:strRef>
          </c:cat>
          <c:val>
            <c:numRef>
              <c:f>'Feuil3 (2)'!$B$2:$B$9</c:f>
              <c:numCache>
                <c:formatCode>General</c:formatCode>
                <c:ptCount val="8"/>
                <c:pt idx="0">
                  <c:v>0.66012124220530188</c:v>
                </c:pt>
                <c:pt idx="1">
                  <c:v>0.57149599492549896</c:v>
                </c:pt>
                <c:pt idx="2">
                  <c:v>0.68432914668863465</c:v>
                </c:pt>
                <c:pt idx="3">
                  <c:v>0.4226642232388258</c:v>
                </c:pt>
                <c:pt idx="4">
                  <c:v>0.46890148520469666</c:v>
                </c:pt>
                <c:pt idx="5">
                  <c:v>0.4407583115429714</c:v>
                </c:pt>
                <c:pt idx="6">
                  <c:v>0.36511656500044321</c:v>
                </c:pt>
                <c:pt idx="7">
                  <c:v>0.42235847190022469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4-42B7-9CB9-C8F416A7E815}"/>
            </c:ext>
          </c:extLst>
        </c:ser>
        <c:ser>
          <c:idx val="1"/>
          <c:order val="1"/>
          <c:tx>
            <c:strRef>
              <c:f>'Feuil3 (2)'!$C$1</c:f>
              <c:strCache>
                <c:ptCount val="1"/>
                <c:pt idx="0">
                  <c:v>Trade integration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'Feuil3 (2)'!$A$2:$A$9</c:f>
              <c:strCache>
                <c:ptCount val="8"/>
                <c:pt idx="0">
                  <c:v>EAC</c:v>
                </c:pt>
                <c:pt idx="1">
                  <c:v>AMU</c:v>
                </c:pt>
                <c:pt idx="2">
                  <c:v>ECCAS</c:v>
                </c:pt>
                <c:pt idx="3">
                  <c:v>IGAD</c:v>
                </c:pt>
                <c:pt idx="4">
                  <c:v>ECOWAS</c:v>
                </c:pt>
                <c:pt idx="5">
                  <c:v>CENSAD</c:v>
                </c:pt>
                <c:pt idx="6">
                  <c:v>COMESA</c:v>
                </c:pt>
                <c:pt idx="7">
                  <c:v>SADC</c:v>
                </c:pt>
              </c:strCache>
            </c:strRef>
          </c:cat>
          <c:val>
            <c:numRef>
              <c:f>'Feuil3 (2)'!$C$2:$C$9</c:f>
              <c:numCache>
                <c:formatCode>General</c:formatCode>
                <c:ptCount val="8"/>
                <c:pt idx="0">
                  <c:v>0.43971433490514755</c:v>
                </c:pt>
                <c:pt idx="1">
                  <c:v>0.48094056248664857</c:v>
                </c:pt>
                <c:pt idx="2">
                  <c:v>0.35674229264259338</c:v>
                </c:pt>
                <c:pt idx="3">
                  <c:v>0.44410610571503639</c:v>
                </c:pt>
                <c:pt idx="4">
                  <c:v>0.43822894493738812</c:v>
                </c:pt>
                <c:pt idx="5">
                  <c:v>0.37668095631846066</c:v>
                </c:pt>
                <c:pt idx="6">
                  <c:v>0.44466997257300783</c:v>
                </c:pt>
                <c:pt idx="7">
                  <c:v>0.34034632885595784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4-42B7-9CB9-C8F416A7E815}"/>
            </c:ext>
          </c:extLst>
        </c:ser>
        <c:ser>
          <c:idx val="2"/>
          <c:order val="2"/>
          <c:tx>
            <c:strRef>
              <c:f>'Feuil3 (2)'!$D$1</c:f>
              <c:strCache>
                <c:ptCount val="1"/>
                <c:pt idx="0">
                  <c:v>Productive integration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'Feuil3 (2)'!$A$2:$A$9</c:f>
              <c:strCache>
                <c:ptCount val="8"/>
                <c:pt idx="0">
                  <c:v>EAC</c:v>
                </c:pt>
                <c:pt idx="1">
                  <c:v>AMU</c:v>
                </c:pt>
                <c:pt idx="2">
                  <c:v>ECCAS</c:v>
                </c:pt>
                <c:pt idx="3">
                  <c:v>IGAD</c:v>
                </c:pt>
                <c:pt idx="4">
                  <c:v>ECOWAS</c:v>
                </c:pt>
                <c:pt idx="5">
                  <c:v>CENSAD</c:v>
                </c:pt>
                <c:pt idx="6">
                  <c:v>COMESA</c:v>
                </c:pt>
                <c:pt idx="7">
                  <c:v>SADC</c:v>
                </c:pt>
              </c:strCache>
            </c:strRef>
          </c:cat>
          <c:val>
            <c:numRef>
              <c:f>'Feuil3 (2)'!$D$2:$D$9</c:f>
              <c:numCache>
                <c:formatCode>General</c:formatCode>
                <c:ptCount val="8"/>
                <c:pt idx="0">
                  <c:v>0.43370415856285643</c:v>
                </c:pt>
                <c:pt idx="1">
                  <c:v>0.44875086545944215</c:v>
                </c:pt>
                <c:pt idx="2">
                  <c:v>0.32279515198685904</c:v>
                </c:pt>
                <c:pt idx="3">
                  <c:v>0.32123651262372732</c:v>
                </c:pt>
                <c:pt idx="4">
                  <c:v>0.22007878720760346</c:v>
                </c:pt>
                <c:pt idx="5">
                  <c:v>0.25610313140626612</c:v>
                </c:pt>
                <c:pt idx="6">
                  <c:v>0.32784244240749449</c:v>
                </c:pt>
                <c:pt idx="7">
                  <c:v>0.23877822235226631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54-42B7-9CB9-C8F416A7E815}"/>
            </c:ext>
          </c:extLst>
        </c:ser>
        <c:ser>
          <c:idx val="3"/>
          <c:order val="3"/>
          <c:tx>
            <c:strRef>
              <c:f>'Feuil3 (2)'!$E$1</c:f>
              <c:strCache>
                <c:ptCount val="1"/>
                <c:pt idx="0">
                  <c:v>Infrastructural integration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'Feuil3 (2)'!$A$2:$A$9</c:f>
              <c:strCache>
                <c:ptCount val="8"/>
                <c:pt idx="0">
                  <c:v>EAC</c:v>
                </c:pt>
                <c:pt idx="1">
                  <c:v>AMU</c:v>
                </c:pt>
                <c:pt idx="2">
                  <c:v>ECCAS</c:v>
                </c:pt>
                <c:pt idx="3">
                  <c:v>IGAD</c:v>
                </c:pt>
                <c:pt idx="4">
                  <c:v>ECOWAS</c:v>
                </c:pt>
                <c:pt idx="5">
                  <c:v>CENSAD</c:v>
                </c:pt>
                <c:pt idx="6">
                  <c:v>COMESA</c:v>
                </c:pt>
                <c:pt idx="7">
                  <c:v>SADC</c:v>
                </c:pt>
              </c:strCache>
            </c:strRef>
          </c:cat>
          <c:val>
            <c:numRef>
              <c:f>'Feuil3 (2)'!$E$2:$E$9</c:f>
              <c:numCache>
                <c:formatCode>General</c:formatCode>
                <c:ptCount val="8"/>
                <c:pt idx="0">
                  <c:v>0.55469208955764771</c:v>
                </c:pt>
                <c:pt idx="1">
                  <c:v>0.50862860679626465</c:v>
                </c:pt>
                <c:pt idx="2">
                  <c:v>0.37340869212692435</c:v>
                </c:pt>
                <c:pt idx="3">
                  <c:v>0.48004507506266236</c:v>
                </c:pt>
                <c:pt idx="4">
                  <c:v>0.29849843829870226</c:v>
                </c:pt>
                <c:pt idx="5">
                  <c:v>0.30241911858320236</c:v>
                </c:pt>
                <c:pt idx="6">
                  <c:v>0.31671833282425288</c:v>
                </c:pt>
                <c:pt idx="7">
                  <c:v>0.21428783796727657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54-42B7-9CB9-C8F416A7E815}"/>
            </c:ext>
          </c:extLst>
        </c:ser>
        <c:ser>
          <c:idx val="4"/>
          <c:order val="4"/>
          <c:tx>
            <c:strRef>
              <c:f>'Feuil3 (2)'!$F$1</c:f>
              <c:strCache>
                <c:ptCount val="1"/>
                <c:pt idx="0">
                  <c:v>Free movement of people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'Feuil3 (2)'!$A$2:$A$9</c:f>
              <c:strCache>
                <c:ptCount val="8"/>
                <c:pt idx="0">
                  <c:v>EAC</c:v>
                </c:pt>
                <c:pt idx="1">
                  <c:v>AMU</c:v>
                </c:pt>
                <c:pt idx="2">
                  <c:v>ECCAS</c:v>
                </c:pt>
                <c:pt idx="3">
                  <c:v>IGAD</c:v>
                </c:pt>
                <c:pt idx="4">
                  <c:v>ECOWAS</c:v>
                </c:pt>
                <c:pt idx="5">
                  <c:v>CENSAD</c:v>
                </c:pt>
                <c:pt idx="6">
                  <c:v>COMESA</c:v>
                </c:pt>
                <c:pt idx="7">
                  <c:v>SADC</c:v>
                </c:pt>
              </c:strCache>
            </c:strRef>
          </c:cat>
          <c:val>
            <c:numRef>
              <c:f>'Feuil3 (2)'!$F$2:$F$9</c:f>
              <c:numCache>
                <c:formatCode>General</c:formatCode>
                <c:ptCount val="8"/>
                <c:pt idx="0">
                  <c:v>0.66360620160897577</c:v>
                </c:pt>
                <c:pt idx="1">
                  <c:v>0.43825293481349947</c:v>
                </c:pt>
                <c:pt idx="2">
                  <c:v>0.46885976872660895</c:v>
                </c:pt>
                <c:pt idx="3">
                  <c:v>0.53959996858611703</c:v>
                </c:pt>
                <c:pt idx="4">
                  <c:v>0.73325998783111568</c:v>
                </c:pt>
                <c:pt idx="5">
                  <c:v>0.50798026896242443</c:v>
                </c:pt>
                <c:pt idx="6">
                  <c:v>0.38537954459232943</c:v>
                </c:pt>
                <c:pt idx="7">
                  <c:v>0.49008195288479328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54-42B7-9CB9-C8F416A7E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329807"/>
        <c:axId val="472313999"/>
      </c:barChart>
      <c:catAx>
        <c:axId val="472329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313999"/>
        <c:crosses val="autoZero"/>
        <c:auto val="1"/>
        <c:lblAlgn val="ctr"/>
        <c:lblOffset val="100"/>
        <c:noMultiLvlLbl val="0"/>
      </c:catAx>
      <c:valAx>
        <c:axId val="472313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Regional Integration Index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329807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7.5593381339343069E-2"/>
          <c:y val="0.83295374641548237"/>
          <c:w val="0.83479476973546218"/>
          <c:h val="0.14906023028246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Intra</a:t>
            </a:r>
            <a:r>
              <a:rPr lang="de-AT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and extra - regional exports, 2020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68397442290107"/>
          <c:y val="2.66549599388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Tabelle2!$A$2</c:f>
              <c:strCache>
                <c:ptCount val="1"/>
                <c:pt idx="0">
                  <c:v>Intra-regional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Tabelle2!$B$1:$G$1</c:f>
              <c:strCache>
                <c:ptCount val="6"/>
                <c:pt idx="0">
                  <c:v>Africa</c:v>
                </c:pt>
                <c:pt idx="1">
                  <c:v>North America</c:v>
                </c:pt>
                <c:pt idx="2">
                  <c:v>Latin America</c:v>
                </c:pt>
                <c:pt idx="3">
                  <c:v>Asia</c:v>
                </c:pt>
                <c:pt idx="4">
                  <c:v>Europe</c:v>
                </c:pt>
                <c:pt idx="5">
                  <c:v>Oceania</c:v>
                </c:pt>
              </c:strCache>
            </c:strRef>
          </c:cat>
          <c:val>
            <c:numRef>
              <c:f>Tabelle2!$B$2:$G$2</c:f>
              <c:numCache>
                <c:formatCode>General</c:formatCode>
                <c:ptCount val="6"/>
                <c:pt idx="0">
                  <c:v>17.8</c:v>
                </c:pt>
                <c:pt idx="1">
                  <c:v>29.7</c:v>
                </c:pt>
                <c:pt idx="2">
                  <c:v>13.7</c:v>
                </c:pt>
                <c:pt idx="3">
                  <c:v>58.3</c:v>
                </c:pt>
                <c:pt idx="4">
                  <c:v>67.7</c:v>
                </c:pt>
                <c:pt idx="5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70-4141-ADB8-1D116BBAE021}"/>
            </c:ext>
          </c:extLst>
        </c:ser>
        <c:ser>
          <c:idx val="1"/>
          <c:order val="1"/>
          <c:tx>
            <c:strRef>
              <c:f>Tabelle2!$A$3</c:f>
              <c:strCache>
                <c:ptCount val="1"/>
                <c:pt idx="0">
                  <c:v>Extra-regional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Tabelle2!$B$1:$G$1</c:f>
              <c:strCache>
                <c:ptCount val="6"/>
                <c:pt idx="0">
                  <c:v>Africa</c:v>
                </c:pt>
                <c:pt idx="1">
                  <c:v>North America</c:v>
                </c:pt>
                <c:pt idx="2">
                  <c:v>Latin America</c:v>
                </c:pt>
                <c:pt idx="3">
                  <c:v>Asia</c:v>
                </c:pt>
                <c:pt idx="4">
                  <c:v>Europe</c:v>
                </c:pt>
                <c:pt idx="5">
                  <c:v>Oceania</c:v>
                </c:pt>
              </c:strCache>
            </c:strRef>
          </c:cat>
          <c:val>
            <c:numRef>
              <c:f>Tabelle2!$B$3:$G$3</c:f>
              <c:numCache>
                <c:formatCode>General</c:formatCode>
                <c:ptCount val="6"/>
                <c:pt idx="0">
                  <c:v>82.2</c:v>
                </c:pt>
                <c:pt idx="1">
                  <c:v>70.3</c:v>
                </c:pt>
                <c:pt idx="2">
                  <c:v>86.3</c:v>
                </c:pt>
                <c:pt idx="3">
                  <c:v>41.7</c:v>
                </c:pt>
                <c:pt idx="4">
                  <c:v>32.299999999999997</c:v>
                </c:pt>
                <c:pt idx="5">
                  <c:v>96.6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70-4141-ADB8-1D116BBAE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0436320"/>
        <c:axId val="1810438400"/>
      </c:barChart>
      <c:catAx>
        <c:axId val="181043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10438400"/>
        <c:crosses val="autoZero"/>
        <c:auto val="1"/>
        <c:lblAlgn val="ctr"/>
        <c:lblOffset val="100"/>
        <c:noMultiLvlLbl val="0"/>
      </c:catAx>
      <c:valAx>
        <c:axId val="181043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de-AT" sz="1100" baseline="0">
                    <a:latin typeface="Arial" panose="020B0604020202020204" pitchFamily="34" charset="0"/>
                    <a:cs typeface="Arial" panose="020B0604020202020204" pitchFamily="34" charset="0"/>
                  </a:rPr>
                  <a:t>Percentage of total exports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1043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E9C6-622C-4F42-B984-A54D2C7F386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0700-B21C-47D8-ACBB-5FB930BB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95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r>
              <a:rPr lang="en-US" sz="1200" baseline="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Some of the challenges to advancing regional integration in Africa include: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inadequate financial resources, poor infrastructure, inadequate mechanisms for tracking progress, and limited implementation of policies and agreements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700-B21C-47D8-ACBB-5FB930BBF5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11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</a:t>
            </a:r>
            <a:r>
              <a:rPr lang="en-GB" sz="1200" dirty="0">
                <a:ea typeface="Calibri" panose="020F0502020204030204" pitchFamily="34" charset="0"/>
              </a:rPr>
              <a:t>I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nfrastructure development essential to supporting  regional</a:t>
            </a:r>
            <a:r>
              <a:rPr lang="en-GB" sz="1200" baseline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integration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including implementation of </a:t>
            </a:r>
            <a:r>
              <a:rPr lang="en-GB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AfCFTA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The average score for African countries in production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integration according to ARII, 2019, stands at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0.2 (out of 1.0), with 33 countries scoring below average.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Overall, p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roduction integration is very weak and also not evenly spread across the continent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ountries are not deriving benefits from their comparative advantages. To improve production integration, it is critical to build innovative regional value-chain frameworks in various sectors by using improved tech­nology, higher-quality inputs and updated marketing techniques.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700-B21C-47D8-ACBB-5FB930BBF5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46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Amid the current uncertainty due to the pandemic, it is critical for countries to harness the opportunities imbedded in the regional integration agenda – including in strategic initiatives such as 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African Continental Free Trade Area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faster post-COVID-19 economic recovery and transformation.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90700-B21C-47D8-ACBB-5FB930BBF51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5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0A1F-898D-4843-BAEC-69506D23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3CB3B-8CED-4790-9E83-3DE550744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9E845-ECCF-42CF-8E3A-60A2C42C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3EEF-FDAE-46B5-87BC-7D075D9F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EA4FF-9D6C-4CE7-B9BA-0F0DAB7D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9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8B64-92CF-4128-BBBA-E2E4CE4C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721FD-A041-459C-81B1-AF0349666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22FB6-E46C-4E1B-9427-FFF5AE41B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10C3-19B6-4B2B-9F42-56876F23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F6C57-612D-4CC0-A9A0-64326E10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36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503751-A345-4DC6-9606-B98DFD1D8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44092-608F-40BC-9A3E-1D1320198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8C9B9-CAD0-4023-B519-13C3AF35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8C4A6-7E50-475C-B9C5-F1EFBA8E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D82EA-87ED-47C6-AE88-150B3494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5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0012A4C-B21F-4D47-B1F2-507C74D4463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3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96C4D887-1323-4F6C-AF59-507BD684FE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461" y="167256"/>
            <a:ext cx="2234279" cy="102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0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CEB5823-411C-40A2-A704-168B96E392B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1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CCE2-4229-4A5C-9F69-42E29EE3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7FD85-5B90-4215-BD6C-3D2C3A913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FC892-BDFD-4D27-8E1A-202FD980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69776-B6FF-4D9F-8010-BA1E915B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87DDB-3529-4501-9A45-368F565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0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A148-4562-4153-A701-4BABDB71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1D623-64E8-4301-91A7-7B733C203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27E43-FEAE-4B28-B3AA-9A50BE22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32E51-BECB-41D8-8CE4-85470289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64247-8796-448B-AEDC-95201A1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C8AC-62EC-4470-B003-70D7DF37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B9CB7-BA85-4936-A005-AF245C4CD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FC4DF-AAB1-4A45-BE9F-50BA746BB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981F9-C896-49EA-AD7B-64A7FEE64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95FA9-38B0-4ED3-A142-862DA6F8E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31F5D-FCF5-48CB-8AA6-4488265C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6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B7B5-1975-4C2F-B8B0-821C59AF5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71FA7-7C30-4360-946B-58EB7D35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845DA-B931-40FD-AB40-F79A9CD2E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B7373-F120-48F6-95C9-E2B03C3F8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3D8F9-2884-4E8A-9984-C0EC43A65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7F1B1-6AC8-43F9-9449-111610C3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AD181-34C6-474C-9F8E-A2FF555D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098F9-6B78-4BCF-8258-F49DD6DB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ED4B-F5B9-49D0-B5C8-7565A741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0806A6-5122-44D9-B819-CCDF6680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162F2-A23E-48D0-95CE-0170E3E3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48FAA-21A1-4391-9423-CA8A5F1C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11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755EC-804E-4D7F-904A-25E03F39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25CB-04F7-40EC-9E5C-C1683AE7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E466B-EDE1-4557-A17E-11E36AAA2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4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0E8ED-DDF4-4BF7-9655-883969D9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A53DE-302D-433D-BF58-A8CD4538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B9990-A4BC-40A0-A81B-79F0D0CBA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519B4-71BD-49C0-BC79-F6E119BD7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BDB76-D2FA-43B5-9C08-32402455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2CD5-D380-49C4-AD8A-FD617E82E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FD752-EB97-449D-8032-5FB7B9E0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2CA80-F0E2-4643-90CE-9600BD530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19D3B-A289-416D-8C57-4E42949DC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9C53D-9211-43A2-9197-96B4DA0B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73509-D48A-41C6-BDEC-25BD2A03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618B8-A4BF-45E1-813A-E6839FC0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98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8C62B-ED7B-41E2-AC75-105D4358F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4A01C-FF61-4FDB-81BB-7BEBCBDEC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3691-6792-4D28-8C55-69BA264B7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53939-AB74-4120-AAA9-25CD8F7CFFC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03680-F076-4800-A995-B5D66E621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3B8DF-B036-4F88-BB74-6400C7303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75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3200" y="3620888"/>
            <a:ext cx="730091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Assessment of progress on regional integration in Africa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Stephen Karingi,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Director, Regional Integration and Trade Division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Dakar, 11 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283855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Introduction: Key Messages from the technical Report</a:t>
            </a:r>
          </a:p>
        </p:txBody>
      </p:sp>
      <p:graphicFrame>
        <p:nvGraphicFramePr>
          <p:cNvPr id="13" name="Graphique 2">
            <a:extLst>
              <a:ext uri="{FF2B5EF4-FFF2-40B4-BE49-F238E27FC236}">
                <a16:creationId xmlns:a16="http://schemas.microsoft.com/office/drawing/2014/main" id="{1425FF55-E116-484C-BF4D-A8A5C33EBA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1288354"/>
              </p:ext>
            </p:extLst>
          </p:nvPr>
        </p:nvGraphicFramePr>
        <p:xfrm>
          <a:off x="5850295" y="1707775"/>
          <a:ext cx="6341706" cy="423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7C8ACD1-7713-4C78-A41B-98B14F7B1E45}"/>
              </a:ext>
            </a:extLst>
          </p:cNvPr>
          <p:cNvSpPr txBox="1"/>
          <p:nvPr/>
        </p:nvSpPr>
        <p:spPr>
          <a:xfrm>
            <a:off x="74645" y="951722"/>
            <a:ext cx="5514392" cy="5409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Regional integration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remains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to the transformation of Africa’s fragmented economies.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Commendable P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rogress made in </a:t>
            </a: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advancing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integration agendas but challenges remain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launch of the AfCFTA an important milestone for trade and market integration in the continent.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African countries need to harness opportunities embedded in regional integration initiatives such as AfCFTA to foster post-COVID-19 economic recovery and transformation.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8AC1CD-F3AD-42AC-8566-9CFFBF64F1E2}"/>
              </a:ext>
            </a:extLst>
          </p:cNvPr>
          <p:cNvSpPr txBox="1"/>
          <p:nvPr/>
        </p:nvSpPr>
        <p:spPr>
          <a:xfrm flipH="1">
            <a:off x="6540758" y="1386843"/>
            <a:ext cx="5238865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Performance of regional economic communities on the five dimensions of regional integration  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A23CA0-8E74-4226-8267-0AAC574AD4C5}"/>
              </a:ext>
            </a:extLst>
          </p:cNvPr>
          <p:cNvSpPr txBox="1"/>
          <p:nvPr/>
        </p:nvSpPr>
        <p:spPr>
          <a:xfrm>
            <a:off x="6656294" y="5944399"/>
            <a:ext cx="53547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from the Africa Regional Integration Index (ECA, 2019).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5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283855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on Regional Integration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4AB049-B19E-49F8-9B62-65D5E83AA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8259" y="44509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3FDDD980-D0DF-4BC3-8E3F-7B6647BDB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638" y="941299"/>
            <a:ext cx="6432633" cy="5552806"/>
          </a:xfrm>
        </p:spPr>
        <p:txBody>
          <a:bodyPr>
            <a:noAutofit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Trade Integration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/>
              <a:t>Progress made in boosting intra-African trade – e.g. adoption of industrialization policies and strategies. </a:t>
            </a:r>
            <a:endParaRPr lang="en-GB" sz="2000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>
                <a:ea typeface="Calibri" panose="020F0502020204030204" pitchFamily="34" charset="0"/>
              </a:rPr>
              <a:t>However, Africa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continues to trade more with the outside world than with itself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Macroeconomic integration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Macroeconomic integration and convergence essential to accelerating intra-regional trade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RECs (COMESA, EAC, ECCAS ECOWAS and SADC) have primary macroeconomic conver­gence criteria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GB" sz="2000" b="1" dirty="0">
                <a:ea typeface="Calibri" panose="020F0502020204030204" pitchFamily="34" charset="0"/>
              </a:rPr>
              <a:t>Infrastructure deficit and low productive integration</a:t>
            </a: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>
                <a:ea typeface="Calibri" panose="020F0502020204030204" pitchFamily="34" charset="0"/>
              </a:rPr>
              <a:t>Africa’s integration and socioeconomic development impeded by huge infrastructure gaps.</a:t>
            </a: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GB" sz="2000" dirty="0">
                <a:ea typeface="Calibri" panose="020F0502020204030204" pitchFamily="34" charset="0"/>
              </a:rPr>
              <a:t>Production integration on the continent remains uneven and weak</a:t>
            </a:r>
          </a:p>
          <a:p>
            <a:pPr marL="0" indent="0" algn="just">
              <a:buNone/>
            </a:pPr>
            <a:endParaRPr lang="en-GB" sz="1800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5FB77DF-06B6-4863-9EBA-46DB16B721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696903"/>
              </p:ext>
            </p:extLst>
          </p:nvPr>
        </p:nvGraphicFramePr>
        <p:xfrm>
          <a:off x="6535271" y="1268963"/>
          <a:ext cx="5566532" cy="4767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3282D6B-B84D-4799-809C-79691D37056C}"/>
              </a:ext>
            </a:extLst>
          </p:cNvPr>
          <p:cNvSpPr txBox="1"/>
          <p:nvPr/>
        </p:nvSpPr>
        <p:spPr>
          <a:xfrm>
            <a:off x="8817428" y="6102220"/>
            <a:ext cx="3186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Source: UNCTADSTAT, 2021</a:t>
            </a:r>
          </a:p>
        </p:txBody>
      </p:sp>
    </p:spTree>
    <p:extLst>
      <p:ext uri="{BB962C8B-B14F-4D97-AF65-F5344CB8AC3E}">
        <p14:creationId xmlns:p14="http://schemas.microsoft.com/office/powerpoint/2010/main" val="12187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133350" y="324197"/>
            <a:ext cx="8340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Key Policy Recommendations</a:t>
            </a:r>
          </a:p>
        </p:txBody>
      </p:sp>
      <p:sp>
        <p:nvSpPr>
          <p:cNvPr id="47" name="Rounded Rectangle 31">
            <a:extLst>
              <a:ext uri="{FF2B5EF4-FFF2-40B4-BE49-F238E27FC236}">
                <a16:creationId xmlns:a16="http://schemas.microsoft.com/office/drawing/2014/main" id="{CB98B896-F22F-454A-9E0C-C501093974E0}"/>
              </a:ext>
            </a:extLst>
          </p:cNvPr>
          <p:cNvSpPr/>
          <p:nvPr/>
        </p:nvSpPr>
        <p:spPr>
          <a:xfrm>
            <a:off x="336176" y="926903"/>
            <a:ext cx="8971303" cy="606175"/>
          </a:xfrm>
          <a:prstGeom prst="roundRect">
            <a:avLst/>
          </a:prstGeom>
          <a:solidFill>
            <a:srgbClr val="6387C2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Accelerating Regional Integration in Africa</a:t>
            </a:r>
          </a:p>
        </p:txBody>
      </p:sp>
      <p:sp>
        <p:nvSpPr>
          <p:cNvPr id="48" name="Rounded Rectangle 32">
            <a:extLst>
              <a:ext uri="{FF2B5EF4-FFF2-40B4-BE49-F238E27FC236}">
                <a16:creationId xmlns:a16="http://schemas.microsoft.com/office/drawing/2014/main" id="{7A972839-237E-4F39-99E0-1E5246022646}"/>
              </a:ext>
            </a:extLst>
          </p:cNvPr>
          <p:cNvSpPr/>
          <p:nvPr/>
        </p:nvSpPr>
        <p:spPr>
          <a:xfrm>
            <a:off x="133350" y="2380519"/>
            <a:ext cx="11290688" cy="606175"/>
          </a:xfrm>
          <a:prstGeom prst="roundRect">
            <a:avLst/>
          </a:prstGeom>
          <a:solidFill>
            <a:srgbClr val="44AE6C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Implementing the AfCFTA</a:t>
            </a:r>
          </a:p>
        </p:txBody>
      </p:sp>
      <p:sp>
        <p:nvSpPr>
          <p:cNvPr id="49" name="Rounded Rectangle 33">
            <a:extLst>
              <a:ext uri="{FF2B5EF4-FFF2-40B4-BE49-F238E27FC236}">
                <a16:creationId xmlns:a16="http://schemas.microsoft.com/office/drawing/2014/main" id="{964A9D58-8E84-46E8-8D59-89C98FE5747D}"/>
              </a:ext>
            </a:extLst>
          </p:cNvPr>
          <p:cNvSpPr/>
          <p:nvPr/>
        </p:nvSpPr>
        <p:spPr>
          <a:xfrm>
            <a:off x="0" y="4272671"/>
            <a:ext cx="11290688" cy="606175"/>
          </a:xfrm>
          <a:prstGeom prst="roundRect">
            <a:avLst>
              <a:gd name="adj" fmla="val 50000"/>
            </a:avLst>
          </a:prstGeom>
          <a:solidFill>
            <a:srgbClr val="017CC2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ECA Support</a:t>
            </a:r>
          </a:p>
        </p:txBody>
      </p:sp>
      <p:sp>
        <p:nvSpPr>
          <p:cNvPr id="51" name="Rectangle 1">
            <a:extLst>
              <a:ext uri="{FF2B5EF4-FFF2-40B4-BE49-F238E27FC236}">
                <a16:creationId xmlns:a16="http://schemas.microsoft.com/office/drawing/2014/main" id="{45C5192D-E6FB-410B-8259-F7AA37B68DD9}"/>
              </a:ext>
            </a:extLst>
          </p:cNvPr>
          <p:cNvSpPr>
            <a:spLocks/>
          </p:cNvSpPr>
          <p:nvPr/>
        </p:nvSpPr>
        <p:spPr bwMode="auto">
          <a:xfrm>
            <a:off x="336176" y="1651889"/>
            <a:ext cx="11514022" cy="71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RECs and AU member States have made progress in implementing integration agendas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fforts required from RECs, key partners and stakeholders to tackle integration challenges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1">
            <a:extLst>
              <a:ext uri="{FF2B5EF4-FFF2-40B4-BE49-F238E27FC236}">
                <a16:creationId xmlns:a16="http://schemas.microsoft.com/office/drawing/2014/main" id="{23D9F90F-6A9F-4A54-A814-DF908D187E27}"/>
              </a:ext>
            </a:extLst>
          </p:cNvPr>
          <p:cNvSpPr>
            <a:spLocks/>
          </p:cNvSpPr>
          <p:nvPr/>
        </p:nvSpPr>
        <p:spPr bwMode="auto">
          <a:xfrm>
            <a:off x="69454" y="3175843"/>
            <a:ext cx="11514022" cy="102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AfCFTA expected to strengthen resilience of African countries to withstand future economic shocks and maintain sustainable growth in the post-COVID-19 era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cs typeface="Arial" panose="020B0604020202020204" pitchFamily="34" charset="0"/>
              </a:rPr>
              <a:t>RECs and key partners should support AU member States in implementing the AfCFTA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1">
            <a:extLst>
              <a:ext uri="{FF2B5EF4-FFF2-40B4-BE49-F238E27FC236}">
                <a16:creationId xmlns:a16="http://schemas.microsoft.com/office/drawing/2014/main" id="{2925A7A8-22F2-46F8-8BF6-6D42A12C581B}"/>
              </a:ext>
            </a:extLst>
          </p:cNvPr>
          <p:cNvSpPr>
            <a:spLocks/>
          </p:cNvSpPr>
          <p:nvPr/>
        </p:nvSpPr>
        <p:spPr bwMode="auto">
          <a:xfrm>
            <a:off x="21682" y="5011826"/>
            <a:ext cx="11828515" cy="133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 will continue supporting member States, RECs, AUC, and AfCFTA Secretariat in the implementation of </a:t>
            </a: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AfCFTA and other integration frameworks such as BIAT, FMPs Protocol.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0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 supported </a:t>
            </a:r>
            <a:r>
              <a:rPr lang="en-GB" sz="20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preparation/implementation of national/sub-regional AfCFTA strategies, and technical reports including ARIA X, Common Investment Area and AfCFTA-RECs interface reports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7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851501" y="3481821"/>
            <a:ext cx="2487811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414841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#COM2022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47727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www.uneca.org/cfm2022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541</Words>
  <Application>Microsoft Office PowerPoint</Application>
  <PresentationFormat>Widescreen</PresentationFormat>
  <Paragraphs>44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Avenir Book</vt:lpstr>
      <vt:lpstr>Lato</vt:lpstr>
      <vt:lpstr>MS PGothic</vt:lpstr>
      <vt:lpstr>Arial</vt:lpstr>
      <vt:lpstr>Calibri</vt:lpstr>
      <vt:lpstr>Calibri Light</vt:lpstr>
      <vt:lpstr>Lucida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Francis Ikome</cp:lastModifiedBy>
  <cp:revision>45</cp:revision>
  <dcterms:created xsi:type="dcterms:W3CDTF">2022-04-01T08:16:12Z</dcterms:created>
  <dcterms:modified xsi:type="dcterms:W3CDTF">2022-05-04T05:14:52Z</dcterms:modified>
</cp:coreProperties>
</file>