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21"/>
  </p:notesMasterIdLst>
  <p:sldIdLst>
    <p:sldId id="259" r:id="rId2"/>
    <p:sldId id="315" r:id="rId3"/>
    <p:sldId id="325" r:id="rId4"/>
    <p:sldId id="326" r:id="rId5"/>
    <p:sldId id="316" r:id="rId6"/>
    <p:sldId id="317" r:id="rId7"/>
    <p:sldId id="318" r:id="rId8"/>
    <p:sldId id="320" r:id="rId9"/>
    <p:sldId id="321" r:id="rId10"/>
    <p:sldId id="327" r:id="rId11"/>
    <p:sldId id="328" r:id="rId12"/>
    <p:sldId id="323" r:id="rId13"/>
    <p:sldId id="324" r:id="rId14"/>
    <p:sldId id="329" r:id="rId15"/>
    <p:sldId id="330" r:id="rId16"/>
    <p:sldId id="332" r:id="rId17"/>
    <p:sldId id="322" r:id="rId18"/>
    <p:sldId id="331" r:id="rId19"/>
    <p:sldId id="280" r:id="rId2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213F0F-74A4-44C7-80DE-A398039EBCDE}">
          <p14:sldIdLst>
            <p14:sldId id="259"/>
            <p14:sldId id="315"/>
            <p14:sldId id="325"/>
            <p14:sldId id="326"/>
            <p14:sldId id="316"/>
            <p14:sldId id="317"/>
            <p14:sldId id="318"/>
            <p14:sldId id="320"/>
            <p14:sldId id="321"/>
            <p14:sldId id="327"/>
            <p14:sldId id="328"/>
            <p14:sldId id="323"/>
            <p14:sldId id="324"/>
            <p14:sldId id="329"/>
            <p14:sldId id="330"/>
            <p14:sldId id="332"/>
            <p14:sldId id="322"/>
            <p14:sldId id="331"/>
            <p14:sldId id="2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ce Chisamya" initials="GC" lastIdx="12" clrIdx="0">
    <p:extLst>
      <p:ext uri="{19B8F6BF-5375-455C-9EA6-DF929625EA0E}">
        <p15:presenceInfo xmlns:p15="http://schemas.microsoft.com/office/powerpoint/2012/main" userId="S::chisamya@un.org::030cfaae-f960-4002-a5f7-0da9506700fe" providerId="AD"/>
      </p:ext>
    </p:extLst>
  </p:cmAuthor>
  <p:cmAuthor id="2" name="FS" initials="FS" lastIdx="4" clrIdx="1">
    <p:extLst>
      <p:ext uri="{19B8F6BF-5375-455C-9EA6-DF929625EA0E}">
        <p15:presenceInfo xmlns:p15="http://schemas.microsoft.com/office/powerpoint/2012/main" userId="FS" providerId="None"/>
      </p:ext>
    </p:extLst>
  </p:cmAuthor>
  <p:cmAuthor id="3" name="Allan Mukungu" initials="AM" lastIdx="1" clrIdx="2">
    <p:extLst>
      <p:ext uri="{19B8F6BF-5375-455C-9EA6-DF929625EA0E}">
        <p15:presenceInfo xmlns:p15="http://schemas.microsoft.com/office/powerpoint/2012/main" userId="S::mukungua@un.org::eb684400-131c-4167-9ceb-43caed8ed311" providerId="AD"/>
      </p:ext>
    </p:extLst>
  </p:cmAuthor>
  <p:cmAuthor id="4" name="Joseph Atta-Mensah" initials="JAM" lastIdx="1" clrIdx="3">
    <p:extLst>
      <p:ext uri="{19B8F6BF-5375-455C-9EA6-DF929625EA0E}">
        <p15:presenceInfo xmlns:p15="http://schemas.microsoft.com/office/powerpoint/2012/main" userId="S::atta-mensahj@un.org::dbd1c187-669a-46d2-9bd2-1fafd0c3b7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53"/>
    <a:srgbClr val="27E98D"/>
    <a:srgbClr val="45B06D"/>
    <a:srgbClr val="E75810"/>
    <a:srgbClr val="FFD54F"/>
    <a:srgbClr val="FF8989"/>
    <a:srgbClr val="FF0000"/>
    <a:srgbClr val="33F56F"/>
    <a:srgbClr val="006A98"/>
    <a:srgbClr val="4495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D2D08E-8CFD-436D-8509-877BA95FEBE7}" v="19" dt="2023-07-23T13:36:29.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6327"/>
  </p:normalViewPr>
  <p:slideViewPr>
    <p:cSldViewPr snapToGrid="0" snapToObjects="1">
      <p:cViewPr>
        <p:scale>
          <a:sx n="72" d="100"/>
          <a:sy n="72" d="100"/>
        </p:scale>
        <p:origin x="456" y="60"/>
      </p:cViewPr>
      <p:guideLst/>
    </p:cSldViewPr>
  </p:slideViewPr>
  <p:notesTextViewPr>
    <p:cViewPr>
      <p:scale>
        <a:sx n="1" d="1"/>
        <a:sy n="1" d="1"/>
      </p:scale>
      <p:origin x="0" y="0"/>
    </p:cViewPr>
  </p:notesTextViewPr>
  <p:notesViewPr>
    <p:cSldViewPr snapToGrid="0" snapToObjects="1">
      <p:cViewPr>
        <p:scale>
          <a:sx n="120" d="100"/>
          <a:sy n="120" d="100"/>
        </p:scale>
        <p:origin x="348" y="-10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Atta-Mensah" userId="dbd1c187-669a-46d2-9bd2-1fafd0c3b71a" providerId="ADAL" clId="{68D2D08E-8CFD-436D-8509-877BA95FEBE7}"/>
    <pc:docChg chg="undo custSel addSld delSld modSld modSection">
      <pc:chgData name="Joseph Atta-Mensah" userId="dbd1c187-669a-46d2-9bd2-1fafd0c3b71a" providerId="ADAL" clId="{68D2D08E-8CFD-436D-8509-877BA95FEBE7}" dt="2023-07-23T13:50:31.982" v="2149" actId="20577"/>
      <pc:docMkLst>
        <pc:docMk/>
      </pc:docMkLst>
      <pc:sldChg chg="addSp delSp modSp mod modNotesTx">
        <pc:chgData name="Joseph Atta-Mensah" userId="dbd1c187-669a-46d2-9bd2-1fafd0c3b71a" providerId="ADAL" clId="{68D2D08E-8CFD-436D-8509-877BA95FEBE7}" dt="2023-07-22T21:31:35.774" v="1285" actId="790"/>
        <pc:sldMkLst>
          <pc:docMk/>
          <pc:sldMk cId="4194136312" sldId="259"/>
        </pc:sldMkLst>
        <pc:picChg chg="del">
          <ac:chgData name="Joseph Atta-Mensah" userId="dbd1c187-669a-46d2-9bd2-1fafd0c3b71a" providerId="ADAL" clId="{68D2D08E-8CFD-436D-8509-877BA95FEBE7}" dt="2023-07-22T14:50:03.859" v="0" actId="478"/>
          <ac:picMkLst>
            <pc:docMk/>
            <pc:sldMk cId="4194136312" sldId="259"/>
            <ac:picMk id="3" creationId="{64140EE0-A411-477A-AE9A-4AABDCA6BB2B}"/>
          </ac:picMkLst>
        </pc:picChg>
        <pc:picChg chg="add mod">
          <ac:chgData name="Joseph Atta-Mensah" userId="dbd1c187-669a-46d2-9bd2-1fafd0c3b71a" providerId="ADAL" clId="{68D2D08E-8CFD-436D-8509-877BA95FEBE7}" dt="2023-07-22T14:51:06.458" v="10" actId="1076"/>
          <ac:picMkLst>
            <pc:docMk/>
            <pc:sldMk cId="4194136312" sldId="259"/>
            <ac:picMk id="1026" creationId="{67E47324-9992-28C5-3816-64EED3E7AF5F}"/>
          </ac:picMkLst>
        </pc:picChg>
      </pc:sldChg>
      <pc:sldChg chg="modSp mod">
        <pc:chgData name="Joseph Atta-Mensah" userId="dbd1c187-669a-46d2-9bd2-1fafd0c3b71a" providerId="ADAL" clId="{68D2D08E-8CFD-436D-8509-877BA95FEBE7}" dt="2023-07-23T12:58:51.675" v="1293" actId="20577"/>
        <pc:sldMkLst>
          <pc:docMk/>
          <pc:sldMk cId="4271412545" sldId="315"/>
        </pc:sldMkLst>
        <pc:spChg chg="mod">
          <ac:chgData name="Joseph Atta-Mensah" userId="dbd1c187-669a-46d2-9bd2-1fafd0c3b71a" providerId="ADAL" clId="{68D2D08E-8CFD-436D-8509-877BA95FEBE7}" dt="2023-07-23T12:58:51.675" v="1293" actId="20577"/>
          <ac:spMkLst>
            <pc:docMk/>
            <pc:sldMk cId="4271412545" sldId="315"/>
            <ac:spMk id="2" creationId="{05010EF6-369A-419A-92C4-C68EDB68019C}"/>
          </ac:spMkLst>
        </pc:spChg>
      </pc:sldChg>
      <pc:sldChg chg="modSp mod">
        <pc:chgData name="Joseph Atta-Mensah" userId="dbd1c187-669a-46d2-9bd2-1fafd0c3b71a" providerId="ADAL" clId="{68D2D08E-8CFD-436D-8509-877BA95FEBE7}" dt="2023-07-22T17:28:32.872" v="68" actId="12"/>
        <pc:sldMkLst>
          <pc:docMk/>
          <pc:sldMk cId="1533088836" sldId="316"/>
        </pc:sldMkLst>
        <pc:spChg chg="mod">
          <ac:chgData name="Joseph Atta-Mensah" userId="dbd1c187-669a-46d2-9bd2-1fafd0c3b71a" providerId="ADAL" clId="{68D2D08E-8CFD-436D-8509-877BA95FEBE7}" dt="2023-07-22T17:28:32.872" v="68" actId="12"/>
          <ac:spMkLst>
            <pc:docMk/>
            <pc:sldMk cId="1533088836" sldId="316"/>
            <ac:spMk id="2" creationId="{05010EF6-369A-419A-92C4-C68EDB68019C}"/>
          </ac:spMkLst>
        </pc:spChg>
      </pc:sldChg>
      <pc:sldChg chg="modSp mod">
        <pc:chgData name="Joseph Atta-Mensah" userId="dbd1c187-669a-46d2-9bd2-1fafd0c3b71a" providerId="ADAL" clId="{68D2D08E-8CFD-436D-8509-877BA95FEBE7}" dt="2023-07-22T21:33:05.143" v="1288" actId="790"/>
        <pc:sldMkLst>
          <pc:docMk/>
          <pc:sldMk cId="1925874088" sldId="317"/>
        </pc:sldMkLst>
        <pc:spChg chg="mod">
          <ac:chgData name="Joseph Atta-Mensah" userId="dbd1c187-669a-46d2-9bd2-1fafd0c3b71a" providerId="ADAL" clId="{68D2D08E-8CFD-436D-8509-877BA95FEBE7}" dt="2023-07-22T21:33:05.143" v="1288" actId="790"/>
          <ac:spMkLst>
            <pc:docMk/>
            <pc:sldMk cId="1925874088" sldId="317"/>
            <ac:spMk id="2" creationId="{05010EF6-369A-419A-92C4-C68EDB68019C}"/>
          </ac:spMkLst>
        </pc:spChg>
      </pc:sldChg>
      <pc:sldChg chg="modSp mod">
        <pc:chgData name="Joseph Atta-Mensah" userId="dbd1c187-669a-46d2-9bd2-1fafd0c3b71a" providerId="ADAL" clId="{68D2D08E-8CFD-436D-8509-877BA95FEBE7}" dt="2023-07-22T17:32:47.818" v="147" actId="20577"/>
        <pc:sldMkLst>
          <pc:docMk/>
          <pc:sldMk cId="4152779364" sldId="318"/>
        </pc:sldMkLst>
        <pc:spChg chg="mod">
          <ac:chgData name="Joseph Atta-Mensah" userId="dbd1c187-669a-46d2-9bd2-1fafd0c3b71a" providerId="ADAL" clId="{68D2D08E-8CFD-436D-8509-877BA95FEBE7}" dt="2023-07-22T17:32:47.818" v="147" actId="20577"/>
          <ac:spMkLst>
            <pc:docMk/>
            <pc:sldMk cId="4152779364" sldId="318"/>
            <ac:spMk id="2" creationId="{05010EF6-369A-419A-92C4-C68EDB68019C}"/>
          </ac:spMkLst>
        </pc:spChg>
      </pc:sldChg>
      <pc:sldChg chg="modSp mod">
        <pc:chgData name="Joseph Atta-Mensah" userId="dbd1c187-669a-46d2-9bd2-1fafd0c3b71a" providerId="ADAL" clId="{68D2D08E-8CFD-436D-8509-877BA95FEBE7}" dt="2023-07-22T21:28:26.169" v="1280" actId="20577"/>
        <pc:sldMkLst>
          <pc:docMk/>
          <pc:sldMk cId="3100837526" sldId="320"/>
        </pc:sldMkLst>
        <pc:spChg chg="mod">
          <ac:chgData name="Joseph Atta-Mensah" userId="dbd1c187-669a-46d2-9bd2-1fafd0c3b71a" providerId="ADAL" clId="{68D2D08E-8CFD-436D-8509-877BA95FEBE7}" dt="2023-07-22T21:28:26.169" v="1280" actId="20577"/>
          <ac:spMkLst>
            <pc:docMk/>
            <pc:sldMk cId="3100837526" sldId="320"/>
            <ac:spMk id="2" creationId="{05010EF6-369A-419A-92C4-C68EDB68019C}"/>
          </ac:spMkLst>
        </pc:spChg>
      </pc:sldChg>
      <pc:sldChg chg="modSp mod">
        <pc:chgData name="Joseph Atta-Mensah" userId="dbd1c187-669a-46d2-9bd2-1fafd0c3b71a" providerId="ADAL" clId="{68D2D08E-8CFD-436D-8509-877BA95FEBE7}" dt="2023-07-22T18:19:48.945" v="319" actId="20577"/>
        <pc:sldMkLst>
          <pc:docMk/>
          <pc:sldMk cId="1807380394" sldId="321"/>
        </pc:sldMkLst>
        <pc:spChg chg="mod">
          <ac:chgData name="Joseph Atta-Mensah" userId="dbd1c187-669a-46d2-9bd2-1fafd0c3b71a" providerId="ADAL" clId="{68D2D08E-8CFD-436D-8509-877BA95FEBE7}" dt="2023-07-22T18:19:48.945" v="319" actId="20577"/>
          <ac:spMkLst>
            <pc:docMk/>
            <pc:sldMk cId="1807380394" sldId="321"/>
            <ac:spMk id="2" creationId="{05010EF6-369A-419A-92C4-C68EDB68019C}"/>
          </ac:spMkLst>
        </pc:spChg>
      </pc:sldChg>
      <pc:sldChg chg="modSp mod">
        <pc:chgData name="Joseph Atta-Mensah" userId="dbd1c187-669a-46d2-9bd2-1fafd0c3b71a" providerId="ADAL" clId="{68D2D08E-8CFD-436D-8509-877BA95FEBE7}" dt="2023-07-22T20:32:57.772" v="895" actId="313"/>
        <pc:sldMkLst>
          <pc:docMk/>
          <pc:sldMk cId="4186045779" sldId="322"/>
        </pc:sldMkLst>
        <pc:spChg chg="mod">
          <ac:chgData name="Joseph Atta-Mensah" userId="dbd1c187-669a-46d2-9bd2-1fafd0c3b71a" providerId="ADAL" clId="{68D2D08E-8CFD-436D-8509-877BA95FEBE7}" dt="2023-07-22T20:32:57.772" v="895" actId="313"/>
          <ac:spMkLst>
            <pc:docMk/>
            <pc:sldMk cId="4186045779" sldId="322"/>
            <ac:spMk id="2" creationId="{05010EF6-369A-419A-92C4-C68EDB68019C}"/>
          </ac:spMkLst>
        </pc:spChg>
      </pc:sldChg>
      <pc:sldChg chg="modSp mod">
        <pc:chgData name="Joseph Atta-Mensah" userId="dbd1c187-669a-46d2-9bd2-1fafd0c3b71a" providerId="ADAL" clId="{68D2D08E-8CFD-436D-8509-877BA95FEBE7}" dt="2023-07-23T13:36:51.517" v="2074" actId="20577"/>
        <pc:sldMkLst>
          <pc:docMk/>
          <pc:sldMk cId="268667231" sldId="323"/>
        </pc:sldMkLst>
        <pc:spChg chg="mod">
          <ac:chgData name="Joseph Atta-Mensah" userId="dbd1c187-669a-46d2-9bd2-1fafd0c3b71a" providerId="ADAL" clId="{68D2D08E-8CFD-436D-8509-877BA95FEBE7}" dt="2023-07-23T13:36:51.517" v="2074" actId="20577"/>
          <ac:spMkLst>
            <pc:docMk/>
            <pc:sldMk cId="268667231" sldId="323"/>
            <ac:spMk id="2" creationId="{05010EF6-369A-419A-92C4-C68EDB68019C}"/>
          </ac:spMkLst>
        </pc:spChg>
      </pc:sldChg>
      <pc:sldChg chg="modSp mod">
        <pc:chgData name="Joseph Atta-Mensah" userId="dbd1c187-669a-46d2-9bd2-1fafd0c3b71a" providerId="ADAL" clId="{68D2D08E-8CFD-436D-8509-877BA95FEBE7}" dt="2023-07-22T21:10:24.232" v="1080" actId="207"/>
        <pc:sldMkLst>
          <pc:docMk/>
          <pc:sldMk cId="4111164618" sldId="324"/>
        </pc:sldMkLst>
        <pc:spChg chg="mod">
          <ac:chgData name="Joseph Atta-Mensah" userId="dbd1c187-669a-46d2-9bd2-1fafd0c3b71a" providerId="ADAL" clId="{68D2D08E-8CFD-436D-8509-877BA95FEBE7}" dt="2023-07-22T21:10:24.232" v="1080" actId="207"/>
          <ac:spMkLst>
            <pc:docMk/>
            <pc:sldMk cId="4111164618" sldId="324"/>
            <ac:spMk id="2" creationId="{05010EF6-369A-419A-92C4-C68EDB68019C}"/>
          </ac:spMkLst>
        </pc:spChg>
      </pc:sldChg>
      <pc:sldChg chg="modSp add mod">
        <pc:chgData name="Joseph Atta-Mensah" userId="dbd1c187-669a-46d2-9bd2-1fafd0c3b71a" providerId="ADAL" clId="{68D2D08E-8CFD-436D-8509-877BA95FEBE7}" dt="2023-07-23T13:05:02.395" v="1702" actId="207"/>
        <pc:sldMkLst>
          <pc:docMk/>
          <pc:sldMk cId="653443858" sldId="325"/>
        </pc:sldMkLst>
        <pc:spChg chg="mod">
          <ac:chgData name="Joseph Atta-Mensah" userId="dbd1c187-669a-46d2-9bd2-1fafd0c3b71a" providerId="ADAL" clId="{68D2D08E-8CFD-436D-8509-877BA95FEBE7}" dt="2023-07-23T13:05:02.395" v="1702" actId="207"/>
          <ac:spMkLst>
            <pc:docMk/>
            <pc:sldMk cId="653443858" sldId="325"/>
            <ac:spMk id="2" creationId="{05010EF6-369A-419A-92C4-C68EDB68019C}"/>
          </ac:spMkLst>
        </pc:spChg>
      </pc:sldChg>
      <pc:sldChg chg="modSp add mod">
        <pc:chgData name="Joseph Atta-Mensah" userId="dbd1c187-669a-46d2-9bd2-1fafd0c3b71a" providerId="ADAL" clId="{68D2D08E-8CFD-436D-8509-877BA95FEBE7}" dt="2023-07-23T13:21:47.894" v="1928" actId="20577"/>
        <pc:sldMkLst>
          <pc:docMk/>
          <pc:sldMk cId="142027177" sldId="326"/>
        </pc:sldMkLst>
        <pc:spChg chg="mod">
          <ac:chgData name="Joseph Atta-Mensah" userId="dbd1c187-669a-46d2-9bd2-1fafd0c3b71a" providerId="ADAL" clId="{68D2D08E-8CFD-436D-8509-877BA95FEBE7}" dt="2023-07-23T13:21:47.894" v="1928" actId="20577"/>
          <ac:spMkLst>
            <pc:docMk/>
            <pc:sldMk cId="142027177" sldId="326"/>
            <ac:spMk id="2" creationId="{05010EF6-369A-419A-92C4-C68EDB68019C}"/>
          </ac:spMkLst>
        </pc:spChg>
      </pc:sldChg>
      <pc:sldChg chg="modSp add mod">
        <pc:chgData name="Joseph Atta-Mensah" userId="dbd1c187-669a-46d2-9bd2-1fafd0c3b71a" providerId="ADAL" clId="{68D2D08E-8CFD-436D-8509-877BA95FEBE7}" dt="2023-07-22T21:30:18.810" v="1283" actId="120"/>
        <pc:sldMkLst>
          <pc:docMk/>
          <pc:sldMk cId="713993945" sldId="327"/>
        </pc:sldMkLst>
        <pc:spChg chg="mod">
          <ac:chgData name="Joseph Atta-Mensah" userId="dbd1c187-669a-46d2-9bd2-1fafd0c3b71a" providerId="ADAL" clId="{68D2D08E-8CFD-436D-8509-877BA95FEBE7}" dt="2023-07-22T21:30:18.810" v="1283" actId="120"/>
          <ac:spMkLst>
            <pc:docMk/>
            <pc:sldMk cId="713993945" sldId="327"/>
            <ac:spMk id="2" creationId="{05010EF6-369A-419A-92C4-C68EDB68019C}"/>
          </ac:spMkLst>
        </pc:spChg>
      </pc:sldChg>
      <pc:sldChg chg="modSp add mod">
        <pc:chgData name="Joseph Atta-Mensah" userId="dbd1c187-669a-46d2-9bd2-1fafd0c3b71a" providerId="ADAL" clId="{68D2D08E-8CFD-436D-8509-877BA95FEBE7}" dt="2023-07-22T21:30:37.520" v="1284" actId="20577"/>
        <pc:sldMkLst>
          <pc:docMk/>
          <pc:sldMk cId="4041851817" sldId="328"/>
        </pc:sldMkLst>
        <pc:spChg chg="mod">
          <ac:chgData name="Joseph Atta-Mensah" userId="dbd1c187-669a-46d2-9bd2-1fafd0c3b71a" providerId="ADAL" clId="{68D2D08E-8CFD-436D-8509-877BA95FEBE7}" dt="2023-07-22T21:30:37.520" v="1284" actId="20577"/>
          <ac:spMkLst>
            <pc:docMk/>
            <pc:sldMk cId="4041851817" sldId="328"/>
            <ac:spMk id="2" creationId="{05010EF6-369A-419A-92C4-C68EDB68019C}"/>
          </ac:spMkLst>
        </pc:spChg>
      </pc:sldChg>
      <pc:sldChg chg="modSp add mod">
        <pc:chgData name="Joseph Atta-Mensah" userId="dbd1c187-669a-46d2-9bd2-1fafd0c3b71a" providerId="ADAL" clId="{68D2D08E-8CFD-436D-8509-877BA95FEBE7}" dt="2023-07-23T13:44:15.538" v="2077" actId="20577"/>
        <pc:sldMkLst>
          <pc:docMk/>
          <pc:sldMk cId="3147013372" sldId="329"/>
        </pc:sldMkLst>
        <pc:spChg chg="mod">
          <ac:chgData name="Joseph Atta-Mensah" userId="dbd1c187-669a-46d2-9bd2-1fafd0c3b71a" providerId="ADAL" clId="{68D2D08E-8CFD-436D-8509-877BA95FEBE7}" dt="2023-07-23T13:44:15.538" v="2077" actId="20577"/>
          <ac:spMkLst>
            <pc:docMk/>
            <pc:sldMk cId="3147013372" sldId="329"/>
            <ac:spMk id="2" creationId="{05010EF6-369A-419A-92C4-C68EDB68019C}"/>
          </ac:spMkLst>
        </pc:spChg>
      </pc:sldChg>
      <pc:sldChg chg="modSp add mod">
        <pc:chgData name="Joseph Atta-Mensah" userId="dbd1c187-669a-46d2-9bd2-1fafd0c3b71a" providerId="ADAL" clId="{68D2D08E-8CFD-436D-8509-877BA95FEBE7}" dt="2023-07-23T13:47:09.615" v="2136" actId="20577"/>
        <pc:sldMkLst>
          <pc:docMk/>
          <pc:sldMk cId="1629210855" sldId="330"/>
        </pc:sldMkLst>
        <pc:spChg chg="mod">
          <ac:chgData name="Joseph Atta-Mensah" userId="dbd1c187-669a-46d2-9bd2-1fafd0c3b71a" providerId="ADAL" clId="{68D2D08E-8CFD-436D-8509-877BA95FEBE7}" dt="2023-07-23T13:47:09.615" v="2136" actId="20577"/>
          <ac:spMkLst>
            <pc:docMk/>
            <pc:sldMk cId="1629210855" sldId="330"/>
            <ac:spMk id="2" creationId="{05010EF6-369A-419A-92C4-C68EDB68019C}"/>
          </ac:spMkLst>
        </pc:spChg>
      </pc:sldChg>
      <pc:sldChg chg="modSp add mod">
        <pc:chgData name="Joseph Atta-Mensah" userId="dbd1c187-669a-46d2-9bd2-1fafd0c3b71a" providerId="ADAL" clId="{68D2D08E-8CFD-436D-8509-877BA95FEBE7}" dt="2023-07-22T20:36:31.531" v="935" actId="207"/>
        <pc:sldMkLst>
          <pc:docMk/>
          <pc:sldMk cId="2657847237" sldId="331"/>
        </pc:sldMkLst>
        <pc:spChg chg="mod">
          <ac:chgData name="Joseph Atta-Mensah" userId="dbd1c187-669a-46d2-9bd2-1fafd0c3b71a" providerId="ADAL" clId="{68D2D08E-8CFD-436D-8509-877BA95FEBE7}" dt="2023-07-22T20:36:31.531" v="935" actId="207"/>
          <ac:spMkLst>
            <pc:docMk/>
            <pc:sldMk cId="2657847237" sldId="331"/>
            <ac:spMk id="2" creationId="{05010EF6-369A-419A-92C4-C68EDB68019C}"/>
          </ac:spMkLst>
        </pc:spChg>
      </pc:sldChg>
      <pc:sldChg chg="modSp add mod">
        <pc:chgData name="Joseph Atta-Mensah" userId="dbd1c187-669a-46d2-9bd2-1fafd0c3b71a" providerId="ADAL" clId="{68D2D08E-8CFD-436D-8509-877BA95FEBE7}" dt="2023-07-23T13:50:31.982" v="2149" actId="20577"/>
        <pc:sldMkLst>
          <pc:docMk/>
          <pc:sldMk cId="23614114" sldId="332"/>
        </pc:sldMkLst>
        <pc:spChg chg="mod">
          <ac:chgData name="Joseph Atta-Mensah" userId="dbd1c187-669a-46d2-9bd2-1fafd0c3b71a" providerId="ADAL" clId="{68D2D08E-8CFD-436D-8509-877BA95FEBE7}" dt="2023-07-23T13:50:31.982" v="2149" actId="20577"/>
          <ac:spMkLst>
            <pc:docMk/>
            <pc:sldMk cId="23614114" sldId="332"/>
            <ac:spMk id="2" creationId="{05010EF6-369A-419A-92C4-C68EDB68019C}"/>
          </ac:spMkLst>
        </pc:spChg>
      </pc:sldChg>
      <pc:sldChg chg="new del">
        <pc:chgData name="Joseph Atta-Mensah" userId="dbd1c187-669a-46d2-9bd2-1fafd0c3b71a" providerId="ADAL" clId="{68D2D08E-8CFD-436D-8509-877BA95FEBE7}" dt="2023-07-23T13:39:57.801" v="2076" actId="680"/>
        <pc:sldMkLst>
          <pc:docMk/>
          <pc:sldMk cId="999917151" sldId="3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6F85C35A-EE86-EB40-84E4-DE64F6410E9A}" type="datetimeFigureOut">
              <a:rPr lang="en-US" smtClean="0"/>
              <a:t>7/23/2023</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9B04F98-C31D-7243-9F2D-45F91CCE4BCA}" type="slidenum">
              <a:rPr lang="en-US" smtClean="0"/>
              <a:t>‹#›</a:t>
            </a:fld>
            <a:endParaRPr lang="en-US"/>
          </a:p>
        </p:txBody>
      </p:sp>
    </p:spTree>
    <p:extLst>
      <p:ext uri="{BB962C8B-B14F-4D97-AF65-F5344CB8AC3E}">
        <p14:creationId xmlns:p14="http://schemas.microsoft.com/office/powerpoint/2010/main" val="966044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5"/>
          </p:nvPr>
        </p:nvSpPr>
        <p:spPr/>
        <p:txBody>
          <a:bodyPr/>
          <a:lstStyle/>
          <a:p>
            <a:fld id="{E9B04F98-C31D-7243-9F2D-45F91CCE4BCA}" type="slidenum">
              <a:rPr lang="en-US" smtClean="0"/>
              <a:t>0</a:t>
            </a:fld>
            <a:endParaRPr lang="en-US" dirty="0"/>
          </a:p>
        </p:txBody>
      </p:sp>
    </p:spTree>
    <p:extLst>
      <p:ext uri="{BB962C8B-B14F-4D97-AF65-F5344CB8AC3E}">
        <p14:creationId xmlns:p14="http://schemas.microsoft.com/office/powerpoint/2010/main" val="1862652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11</a:t>
            </a:fld>
            <a:endParaRPr lang="en-US"/>
          </a:p>
        </p:txBody>
      </p:sp>
    </p:spTree>
    <p:extLst>
      <p:ext uri="{BB962C8B-B14F-4D97-AF65-F5344CB8AC3E}">
        <p14:creationId xmlns:p14="http://schemas.microsoft.com/office/powerpoint/2010/main" val="3577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12</a:t>
            </a:fld>
            <a:endParaRPr lang="en-US"/>
          </a:p>
        </p:txBody>
      </p:sp>
    </p:spTree>
    <p:extLst>
      <p:ext uri="{BB962C8B-B14F-4D97-AF65-F5344CB8AC3E}">
        <p14:creationId xmlns:p14="http://schemas.microsoft.com/office/powerpoint/2010/main" val="245158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13</a:t>
            </a:fld>
            <a:endParaRPr lang="en-US"/>
          </a:p>
        </p:txBody>
      </p:sp>
    </p:spTree>
    <p:extLst>
      <p:ext uri="{BB962C8B-B14F-4D97-AF65-F5344CB8AC3E}">
        <p14:creationId xmlns:p14="http://schemas.microsoft.com/office/powerpoint/2010/main" val="3519226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14</a:t>
            </a:fld>
            <a:endParaRPr lang="en-US"/>
          </a:p>
        </p:txBody>
      </p:sp>
    </p:spTree>
    <p:extLst>
      <p:ext uri="{BB962C8B-B14F-4D97-AF65-F5344CB8AC3E}">
        <p14:creationId xmlns:p14="http://schemas.microsoft.com/office/powerpoint/2010/main" val="2623458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15</a:t>
            </a:fld>
            <a:endParaRPr lang="en-US"/>
          </a:p>
        </p:txBody>
      </p:sp>
    </p:spTree>
    <p:extLst>
      <p:ext uri="{BB962C8B-B14F-4D97-AF65-F5344CB8AC3E}">
        <p14:creationId xmlns:p14="http://schemas.microsoft.com/office/powerpoint/2010/main" val="231016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16</a:t>
            </a:fld>
            <a:endParaRPr lang="en-US"/>
          </a:p>
        </p:txBody>
      </p:sp>
    </p:spTree>
    <p:extLst>
      <p:ext uri="{BB962C8B-B14F-4D97-AF65-F5344CB8AC3E}">
        <p14:creationId xmlns:p14="http://schemas.microsoft.com/office/powerpoint/2010/main" val="369895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17</a:t>
            </a:fld>
            <a:endParaRPr lang="en-US"/>
          </a:p>
        </p:txBody>
      </p:sp>
    </p:spTree>
    <p:extLst>
      <p:ext uri="{BB962C8B-B14F-4D97-AF65-F5344CB8AC3E}">
        <p14:creationId xmlns:p14="http://schemas.microsoft.com/office/powerpoint/2010/main" val="4116248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9B04F98-C31D-7243-9F2D-45F91CCE4BCA}" type="slidenum">
              <a:rPr lang="en-US" smtClean="0"/>
              <a:t>18</a:t>
            </a:fld>
            <a:endParaRPr lang="en-US"/>
          </a:p>
        </p:txBody>
      </p:sp>
    </p:spTree>
    <p:extLst>
      <p:ext uri="{BB962C8B-B14F-4D97-AF65-F5344CB8AC3E}">
        <p14:creationId xmlns:p14="http://schemas.microsoft.com/office/powerpoint/2010/main" val="2433555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9B04F98-C31D-7243-9F2D-45F91CCE4BCA}" type="slidenum">
              <a:rPr lang="en-US" smtClean="0"/>
              <a:t>1</a:t>
            </a:fld>
            <a:endParaRPr lang="en-US" dirty="0"/>
          </a:p>
        </p:txBody>
      </p:sp>
    </p:spTree>
    <p:extLst>
      <p:ext uri="{BB962C8B-B14F-4D97-AF65-F5344CB8AC3E}">
        <p14:creationId xmlns:p14="http://schemas.microsoft.com/office/powerpoint/2010/main" val="105029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9B04F98-C31D-7243-9F2D-45F91CCE4BCA}" type="slidenum">
              <a:rPr lang="en-US" smtClean="0"/>
              <a:t>2</a:t>
            </a:fld>
            <a:endParaRPr lang="en-US" dirty="0"/>
          </a:p>
        </p:txBody>
      </p:sp>
    </p:spTree>
    <p:extLst>
      <p:ext uri="{BB962C8B-B14F-4D97-AF65-F5344CB8AC3E}">
        <p14:creationId xmlns:p14="http://schemas.microsoft.com/office/powerpoint/2010/main" val="2430407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9B04F98-C31D-7243-9F2D-45F91CCE4BCA}" type="slidenum">
              <a:rPr lang="en-US" smtClean="0"/>
              <a:t>3</a:t>
            </a:fld>
            <a:endParaRPr lang="en-US" dirty="0"/>
          </a:p>
        </p:txBody>
      </p:sp>
    </p:spTree>
    <p:extLst>
      <p:ext uri="{BB962C8B-B14F-4D97-AF65-F5344CB8AC3E}">
        <p14:creationId xmlns:p14="http://schemas.microsoft.com/office/powerpoint/2010/main" val="3664552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6</a:t>
            </a:fld>
            <a:endParaRPr lang="en-US" dirty="0"/>
          </a:p>
        </p:txBody>
      </p:sp>
    </p:spTree>
    <p:extLst>
      <p:ext uri="{BB962C8B-B14F-4D97-AF65-F5344CB8AC3E}">
        <p14:creationId xmlns:p14="http://schemas.microsoft.com/office/powerpoint/2010/main" val="3285653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7</a:t>
            </a:fld>
            <a:endParaRPr lang="en-US" dirty="0"/>
          </a:p>
        </p:txBody>
      </p:sp>
    </p:spTree>
    <p:extLst>
      <p:ext uri="{BB962C8B-B14F-4D97-AF65-F5344CB8AC3E}">
        <p14:creationId xmlns:p14="http://schemas.microsoft.com/office/powerpoint/2010/main" val="2441554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8</a:t>
            </a:fld>
            <a:endParaRPr lang="en-US" dirty="0"/>
          </a:p>
        </p:txBody>
      </p:sp>
    </p:spTree>
    <p:extLst>
      <p:ext uri="{BB962C8B-B14F-4D97-AF65-F5344CB8AC3E}">
        <p14:creationId xmlns:p14="http://schemas.microsoft.com/office/powerpoint/2010/main" val="302691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9</a:t>
            </a:fld>
            <a:endParaRPr lang="en-US"/>
          </a:p>
        </p:txBody>
      </p:sp>
    </p:spTree>
    <p:extLst>
      <p:ext uri="{BB962C8B-B14F-4D97-AF65-F5344CB8AC3E}">
        <p14:creationId xmlns:p14="http://schemas.microsoft.com/office/powerpoint/2010/main" val="850325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10</a:t>
            </a:fld>
            <a:endParaRPr lang="en-US"/>
          </a:p>
        </p:txBody>
      </p:sp>
    </p:spTree>
    <p:extLst>
      <p:ext uri="{BB962C8B-B14F-4D97-AF65-F5344CB8AC3E}">
        <p14:creationId xmlns:p14="http://schemas.microsoft.com/office/powerpoint/2010/main" val="390108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150171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54100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318529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D177C34-C4A8-75CA-CD1E-096EC616E895}"/>
              </a:ext>
            </a:extLst>
          </p:cNvPr>
          <p:cNvPicPr>
            <a:picLocks noChangeAspect="1"/>
          </p:cNvPicPr>
          <p:nvPr userDrawn="1"/>
        </p:nvPicPr>
        <p:blipFill>
          <a:blip r:embed="rId2"/>
          <a:stretch>
            <a:fillRect/>
          </a:stretch>
        </p:blipFill>
        <p:spPr>
          <a:xfrm>
            <a:off x="0" y="6477000"/>
            <a:ext cx="12192000" cy="359833"/>
          </a:xfrm>
          <a:prstGeom prst="rect">
            <a:avLst/>
          </a:prstGeom>
        </p:spPr>
      </p:pic>
      <p:sp>
        <p:nvSpPr>
          <p:cNvPr id="3" name="Content Placeholder 2"/>
          <p:cNvSpPr>
            <a:spLocks noGrp="1"/>
          </p:cNvSpPr>
          <p:nvPr>
            <p:ph idx="1"/>
          </p:nvPr>
        </p:nvSpPr>
        <p:spPr>
          <a:xfrm>
            <a:off x="451200" y="1825625"/>
            <a:ext cx="11289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8E5E5513-C3CE-CBE0-8C41-EE23F3F72089}"/>
              </a:ext>
            </a:extLst>
          </p:cNvPr>
          <p:cNvSpPr>
            <a:spLocks noGrp="1"/>
          </p:cNvSpPr>
          <p:nvPr>
            <p:ph type="sldNum" sz="quarter" idx="12"/>
          </p:nvPr>
        </p:nvSpPr>
        <p:spPr>
          <a:xfrm>
            <a:off x="10485782" y="6477000"/>
            <a:ext cx="1255017" cy="365125"/>
          </a:xfrm>
        </p:spPr>
        <p:txBody>
          <a:bodyPr/>
          <a:lstStyle/>
          <a:p>
            <a:fld id="{06A4D788-7454-A849-95EF-E0A31EF5E4C8}" type="slidenum">
              <a:rPr lang="en-US" smtClean="0"/>
              <a:t>‹#›</a:t>
            </a:fld>
            <a:endParaRPr lang="en-US" dirty="0"/>
          </a:p>
        </p:txBody>
      </p:sp>
    </p:spTree>
    <p:extLst>
      <p:ext uri="{BB962C8B-B14F-4D97-AF65-F5344CB8AC3E}">
        <p14:creationId xmlns:p14="http://schemas.microsoft.com/office/powerpoint/2010/main" val="2981442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A26F30FD-BC7D-85C8-637C-0497F2F6E94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433610"/>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spTree>
    <p:extLst>
      <p:ext uri="{BB962C8B-B14F-4D97-AF65-F5344CB8AC3E}">
        <p14:creationId xmlns:p14="http://schemas.microsoft.com/office/powerpoint/2010/main" val="311672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147481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1359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829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38086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425936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02155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85429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80950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4D788-7454-A849-95EF-E0A31EF5E4C8}" type="slidenum">
              <a:rPr lang="en-US" smtClean="0"/>
              <a:t>‹#›</a:t>
            </a:fld>
            <a:endParaRPr lang="en-US"/>
          </a:p>
        </p:txBody>
      </p:sp>
    </p:spTree>
    <p:extLst>
      <p:ext uri="{BB962C8B-B14F-4D97-AF65-F5344CB8AC3E}">
        <p14:creationId xmlns:p14="http://schemas.microsoft.com/office/powerpoint/2010/main" val="3194874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21FF69E-BA45-7A4A-9291-2680A0031591}"/>
              </a:ext>
            </a:extLst>
          </p:cNvPr>
          <p:cNvSpPr txBox="1">
            <a:spLocks/>
          </p:cNvSpPr>
          <p:nvPr/>
        </p:nvSpPr>
        <p:spPr>
          <a:xfrm>
            <a:off x="3157362" y="5650787"/>
            <a:ext cx="6307841" cy="893852"/>
          </a:xfrm>
          <a:prstGeom prst="rect">
            <a:avLst/>
          </a:prstGeom>
        </p:spPr>
        <p:txBody>
          <a:bodyPr vert="horz" lIns="91440" tIns="45720" rIns="91440" bIns="45720" rtlCol="0" anchor="b" anchorCtr="0">
            <a:no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r>
              <a:rPr lang="en-US" sz="2000" i="1" dirty="0">
                <a:solidFill>
                  <a:schemeClr val="accent1">
                    <a:lumMod val="50000"/>
                  </a:schemeClr>
                </a:solidFill>
                <a:latin typeface="Calibri" panose="020F0502020204030204" pitchFamily="34" charset="0"/>
                <a:cs typeface="Calibri" panose="020F0502020204030204" pitchFamily="34" charset="0"/>
              </a:rPr>
              <a:t>15 December 2022</a:t>
            </a:r>
          </a:p>
          <a:p>
            <a:pPr algn="r"/>
            <a:endParaRPr lang="en-US" sz="2000" b="0" dirty="0">
              <a:solidFill>
                <a:schemeClr val="accent1">
                  <a:lumMod val="50000"/>
                </a:schemeClr>
              </a:solidFill>
              <a:latin typeface="Calibri" panose="020F0502020204030204" pitchFamily="34" charset="0"/>
              <a:cs typeface="Calibri" panose="020F0502020204030204" pitchFamily="34" charset="0"/>
            </a:endParaRPr>
          </a:p>
        </p:txBody>
      </p:sp>
      <p:pic>
        <p:nvPicPr>
          <p:cNvPr id="1026" name="x_Picture 3" descr="A person with glasses and a blue and orange background&#10;&#10;Description automatically generated">
            <a:extLst>
              <a:ext uri="{FF2B5EF4-FFF2-40B4-BE49-F238E27FC236}">
                <a16:creationId xmlns:a16="http://schemas.microsoft.com/office/drawing/2014/main" id="{67E47324-9992-28C5-3816-64EED3E7AF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2898" y="6085"/>
            <a:ext cx="6559550" cy="6740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136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buNone/>
            </a:pPr>
            <a:r>
              <a:rPr lang="en-GB" sz="2400" b="1" dirty="0">
                <a:latin typeface="Times New Roman" panose="02020603050405020304" pitchFamily="18" charset="0"/>
                <a:cs typeface="Times New Roman" panose="02020603050405020304" pitchFamily="18" charset="0"/>
              </a:rPr>
              <a:t>Progress Report on Integration in Africa III</a:t>
            </a:r>
          </a:p>
          <a:p>
            <a:pPr marL="0" marR="0" indent="0" algn="just">
              <a:spcBef>
                <a:spcPts val="0"/>
              </a:spcBef>
              <a:spcAft>
                <a:spcPts val="0"/>
              </a:spcAft>
              <a:buNone/>
            </a:pPr>
            <a:endParaRPr lang="en-GB" sz="2400" b="1" dirty="0">
              <a:solidFill>
                <a:srgbClr val="FF0000"/>
              </a:solidFill>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GB" sz="2400" b="1" dirty="0">
                <a:solidFill>
                  <a:srgbClr val="FF0000"/>
                </a:solidFill>
                <a:latin typeface="Times New Roman" panose="02020603050405020304" pitchFamily="18" charset="0"/>
                <a:cs typeface="Times New Roman" panose="02020603050405020304" pitchFamily="18" charset="0"/>
              </a:rPr>
              <a:t>African Continental Free Trade Area (</a:t>
            </a:r>
            <a:r>
              <a:rPr lang="en-GB" sz="2400" b="1" dirty="0" err="1">
                <a:solidFill>
                  <a:srgbClr val="FF0000"/>
                </a:solidFill>
                <a:latin typeface="Times New Roman" panose="02020603050405020304" pitchFamily="18" charset="0"/>
                <a:cs typeface="Times New Roman" panose="02020603050405020304" pitchFamily="18" charset="0"/>
              </a:rPr>
              <a:t>AfCFTA</a:t>
            </a:r>
            <a:r>
              <a:rPr lang="en-GB" sz="2400" b="1" dirty="0">
                <a:solidFill>
                  <a:srgbClr val="FF0000"/>
                </a:solidFill>
                <a:latin typeface="Times New Roman" panose="02020603050405020304" pitchFamily="18" charset="0"/>
                <a:cs typeface="Times New Roman" panose="02020603050405020304" pitchFamily="18" charset="0"/>
              </a:rPr>
              <a:t>):</a:t>
            </a:r>
            <a:endParaRPr lang="en-GB" sz="2400" b="1" dirty="0">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endParaRPr lang="en-GB" sz="2400" b="1" dirty="0">
              <a:latin typeface="Times New Roman" panose="02020603050405020304" pitchFamily="18" charset="0"/>
              <a:cs typeface="Times New Roman" panose="02020603050405020304" pitchFamily="18" charset="0"/>
            </a:endParaRPr>
          </a:p>
          <a:p>
            <a:pPr algn="just">
              <a:spcBef>
                <a:spcPts val="0"/>
              </a:spcBef>
            </a:pPr>
            <a:r>
              <a:rPr lang="en-GB" sz="2400" b="1" dirty="0">
                <a:latin typeface="Times New Roman" panose="02020603050405020304" pitchFamily="18" charset="0"/>
                <a:cs typeface="Times New Roman" panose="02020603050405020304" pitchFamily="18" charset="0"/>
              </a:rPr>
              <a:t>54 signatures and 47 ratifications.</a:t>
            </a:r>
          </a:p>
          <a:p>
            <a:pPr algn="just">
              <a:spcBef>
                <a:spcPts val="0"/>
              </a:spcBef>
            </a:pPr>
            <a:endParaRPr lang="en-GB" sz="2400" b="1" dirty="0">
              <a:latin typeface="Times New Roman" panose="02020603050405020304" pitchFamily="18" charset="0"/>
              <a:cs typeface="Times New Roman" panose="02020603050405020304" pitchFamily="18" charset="0"/>
            </a:endParaRPr>
          </a:p>
          <a:p>
            <a:pPr>
              <a:spcBef>
                <a:spcPts val="0"/>
              </a:spcBef>
            </a:pPr>
            <a:r>
              <a:rPr lang="en-GB" sz="2400" b="1" dirty="0">
                <a:latin typeface="Times New Roman" panose="02020603050405020304" pitchFamily="18" charset="0"/>
                <a:cs typeface="Times New Roman" panose="02020603050405020304" pitchFamily="18" charset="0"/>
              </a:rPr>
              <a:t>Progress has been recorded in the submission of tariff offers in Trade in goods.</a:t>
            </a:r>
          </a:p>
          <a:p>
            <a:pPr algn="just">
              <a:spcBef>
                <a:spcPts val="0"/>
              </a:spcBef>
            </a:pPr>
            <a:endParaRPr lang="en-GB" sz="2400" b="1" dirty="0">
              <a:latin typeface="Times New Roman" panose="02020603050405020304" pitchFamily="18" charset="0"/>
              <a:cs typeface="Times New Roman" panose="02020603050405020304" pitchFamily="18" charset="0"/>
            </a:endParaRPr>
          </a:p>
          <a:p>
            <a:pPr algn="just">
              <a:spcBef>
                <a:spcPts val="0"/>
              </a:spcBef>
            </a:pPr>
            <a:r>
              <a:rPr lang="en-GB" sz="2400" b="1" dirty="0">
                <a:latin typeface="Times New Roman" panose="02020603050405020304" pitchFamily="18" charset="0"/>
                <a:cs typeface="Times New Roman" panose="02020603050405020304" pitchFamily="18" charset="0"/>
              </a:rPr>
              <a:t>The total number of tariff offers for services offers is now 23. </a:t>
            </a:r>
          </a:p>
          <a:p>
            <a:pPr algn="just">
              <a:spcBef>
                <a:spcPts val="0"/>
              </a:spcBef>
            </a:pPr>
            <a:endParaRPr lang="en-GB" sz="2400" b="1" dirty="0">
              <a:latin typeface="Times New Roman" panose="02020603050405020304" pitchFamily="18" charset="0"/>
              <a:cs typeface="Times New Roman" panose="02020603050405020304" pitchFamily="18" charset="0"/>
            </a:endParaRPr>
          </a:p>
          <a:p>
            <a:pPr algn="just">
              <a:spcBef>
                <a:spcPts val="0"/>
              </a:spcBef>
            </a:pPr>
            <a:r>
              <a:rPr lang="en-GB" sz="2400" b="1" dirty="0" err="1">
                <a:latin typeface="Times New Roman" panose="02020603050405020304" pitchFamily="18" charset="0"/>
                <a:cs typeface="Times New Roman" panose="02020603050405020304" pitchFamily="18" charset="0"/>
              </a:rPr>
              <a:t>AfCFTA</a:t>
            </a:r>
            <a:r>
              <a:rPr lang="en-GB" sz="2400" b="1" dirty="0">
                <a:latin typeface="Times New Roman" panose="02020603050405020304" pitchFamily="18" charset="0"/>
                <a:cs typeface="Times New Roman" panose="02020603050405020304" pitchFamily="18" charset="0"/>
              </a:rPr>
              <a:t> Secretariat has launched a Guided Trade Initiative with Cameroon, Egypt, Ghana, Kenya, Mauritius, Rwanda, and Tanzania, representing the five regions of Africa, trading under the initiative. </a:t>
            </a:r>
          </a:p>
          <a:p>
            <a:pPr algn="just">
              <a:spcBef>
                <a:spcPts val="0"/>
              </a:spcBef>
            </a:pPr>
            <a:endParaRPr lang="en-GB" sz="2400" b="1" dirty="0">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9</a:t>
            </a:fld>
            <a:endParaRPr lang="en-US" dirty="0"/>
          </a:p>
        </p:txBody>
      </p:sp>
    </p:spTree>
    <p:extLst>
      <p:ext uri="{BB962C8B-B14F-4D97-AF65-F5344CB8AC3E}">
        <p14:creationId xmlns:p14="http://schemas.microsoft.com/office/powerpoint/2010/main" val="713993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buNone/>
            </a:pPr>
            <a:r>
              <a:rPr lang="en-GB" sz="2400" b="1" dirty="0">
                <a:latin typeface="Times New Roman" panose="02020603050405020304" pitchFamily="18" charset="0"/>
                <a:cs typeface="Times New Roman" panose="02020603050405020304" pitchFamily="18" charset="0"/>
              </a:rPr>
              <a:t>Progress Report on Integration in Africa IV</a:t>
            </a:r>
          </a:p>
          <a:p>
            <a:pPr marL="0" marR="0" indent="0" algn="just">
              <a:spcBef>
                <a:spcPts val="0"/>
              </a:spcBef>
              <a:spcAft>
                <a:spcPts val="0"/>
              </a:spcAft>
              <a:buNone/>
            </a:pPr>
            <a:endParaRPr lang="en-GB" sz="2400" b="1" dirty="0">
              <a:solidFill>
                <a:srgbClr val="FF0000"/>
              </a:solidFill>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GB" sz="2400" b="1" dirty="0">
                <a:solidFill>
                  <a:srgbClr val="FF0000"/>
                </a:solidFill>
                <a:latin typeface="Times New Roman" panose="02020603050405020304" pitchFamily="18" charset="0"/>
                <a:cs typeface="Times New Roman" panose="02020603050405020304" pitchFamily="18" charset="0"/>
              </a:rPr>
              <a:t>African Continental Free Trade Area (</a:t>
            </a:r>
            <a:r>
              <a:rPr lang="en-GB" sz="2400" b="1" dirty="0" err="1">
                <a:solidFill>
                  <a:srgbClr val="FF0000"/>
                </a:solidFill>
                <a:latin typeface="Times New Roman" panose="02020603050405020304" pitchFamily="18" charset="0"/>
                <a:cs typeface="Times New Roman" panose="02020603050405020304" pitchFamily="18" charset="0"/>
              </a:rPr>
              <a:t>AfCFTA</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 </a:t>
            </a:r>
          </a:p>
          <a:p>
            <a:pPr marL="0" marR="0" indent="0" algn="just">
              <a:spcBef>
                <a:spcPts val="0"/>
              </a:spcBef>
              <a:spcAft>
                <a:spcPts val="0"/>
              </a:spcAft>
              <a:buNone/>
            </a:pPr>
            <a:endParaRPr lang="en-GB" sz="2400" b="1" dirty="0">
              <a:latin typeface="Times New Roman" panose="02020603050405020304" pitchFamily="18" charset="0"/>
              <a:cs typeface="Times New Roman" panose="02020603050405020304" pitchFamily="18" charset="0"/>
            </a:endParaRPr>
          </a:p>
          <a:p>
            <a:pPr algn="just">
              <a:spcBef>
                <a:spcPts val="0"/>
              </a:spcBef>
            </a:pPr>
            <a:endParaRPr lang="en-GB" sz="2400" b="1" dirty="0">
              <a:latin typeface="Times New Roman" panose="02020603050405020304" pitchFamily="18" charset="0"/>
              <a:cs typeface="Times New Roman" panose="02020603050405020304" pitchFamily="18" charset="0"/>
            </a:endParaRPr>
          </a:p>
          <a:p>
            <a:pPr algn="just">
              <a:spcBef>
                <a:spcPts val="0"/>
              </a:spcBef>
            </a:pPr>
            <a:r>
              <a:rPr lang="en-GB" sz="2400" b="1" dirty="0">
                <a:latin typeface="Times New Roman" panose="02020603050405020304" pitchFamily="18" charset="0"/>
                <a:cs typeface="Times New Roman" panose="02020603050405020304" pitchFamily="18" charset="0"/>
              </a:rPr>
              <a:t>African Export-Import Bank (</a:t>
            </a:r>
            <a:r>
              <a:rPr lang="en-GB" sz="2400" b="1" dirty="0" err="1">
                <a:latin typeface="Times New Roman" panose="02020603050405020304" pitchFamily="18" charset="0"/>
                <a:cs typeface="Times New Roman" panose="02020603050405020304" pitchFamily="18" charset="0"/>
              </a:rPr>
              <a:t>Afrexim</a:t>
            </a:r>
            <a:r>
              <a:rPr lang="en-GB" sz="2400" b="1" dirty="0">
                <a:latin typeface="Times New Roman" panose="02020603050405020304" pitchFamily="18" charset="0"/>
                <a:cs typeface="Times New Roman" panose="02020603050405020304" pitchFamily="18" charset="0"/>
              </a:rPr>
              <a:t>) launched the Pan-African Payments and Settlement System (PAPSS) to support the operationalization of the </a:t>
            </a:r>
            <a:r>
              <a:rPr lang="en-GB" sz="2400" b="1" dirty="0" err="1">
                <a:latin typeface="Times New Roman" panose="02020603050405020304" pitchFamily="18" charset="0"/>
                <a:cs typeface="Times New Roman" panose="02020603050405020304" pitchFamily="18" charset="0"/>
              </a:rPr>
              <a:t>AfCFTA</a:t>
            </a:r>
            <a:endParaRPr lang="en-GB" sz="2400" b="1" dirty="0">
              <a:latin typeface="Times New Roman" panose="02020603050405020304" pitchFamily="18" charset="0"/>
              <a:cs typeface="Times New Roman" panose="02020603050405020304" pitchFamily="18" charset="0"/>
            </a:endParaRPr>
          </a:p>
          <a:p>
            <a:pPr marL="0" indent="0" algn="just">
              <a:spcBef>
                <a:spcPts val="0"/>
              </a:spcBef>
              <a:buNone/>
            </a:pPr>
            <a:endParaRPr lang="en-GB" sz="2400" b="1" dirty="0">
              <a:latin typeface="Times New Roman" panose="02020603050405020304" pitchFamily="18" charset="0"/>
              <a:cs typeface="Times New Roman" panose="02020603050405020304" pitchFamily="18" charset="0"/>
            </a:endParaRPr>
          </a:p>
          <a:p>
            <a:pPr algn="just">
              <a:spcBef>
                <a:spcPts val="0"/>
              </a:spcBef>
            </a:pPr>
            <a:r>
              <a:rPr lang="en-GB" sz="2400" b="1" dirty="0">
                <a:latin typeface="Times New Roman" panose="02020603050405020304" pitchFamily="18" charset="0"/>
                <a:cs typeface="Times New Roman" panose="02020603050405020304" pitchFamily="18" charset="0"/>
              </a:rPr>
              <a:t>The Afreximbank has also established Adjustment Fund with a capital of one billion dollars to enable all States Parties to benefit from the AFCFTA. </a:t>
            </a: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10</a:t>
            </a:fld>
            <a:endParaRPr lang="en-US" dirty="0"/>
          </a:p>
        </p:txBody>
      </p:sp>
    </p:spTree>
    <p:extLst>
      <p:ext uri="{BB962C8B-B14F-4D97-AF65-F5344CB8AC3E}">
        <p14:creationId xmlns:p14="http://schemas.microsoft.com/office/powerpoint/2010/main" val="404185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fontScale="92500" lnSpcReduction="10000"/>
          </a:bodyPr>
          <a:lstStyle/>
          <a:p>
            <a:pPr marL="0" marR="0" lvl="0" indent="0" algn="just" rtl="0">
              <a:spcBef>
                <a:spcPts val="0"/>
              </a:spcBef>
              <a:spcAft>
                <a:spcPts val="0"/>
              </a:spcAft>
              <a:buNone/>
            </a:pPr>
            <a:r>
              <a:rPr lang="en-GB" sz="2400" b="1" dirty="0">
                <a:solidFill>
                  <a:srgbClr val="000000"/>
                </a:solidFill>
                <a:latin typeface="Times New Roman" panose="02020603050405020304" pitchFamily="18" charset="0"/>
                <a:cs typeface="Times New Roman" panose="02020603050405020304" pitchFamily="18" charset="0"/>
              </a:rPr>
              <a:t>Threats to Africa’s Regional Integration</a:t>
            </a:r>
          </a:p>
          <a:p>
            <a:pPr marL="0" marR="0" lvl="0" indent="0" algn="just" rtl="0">
              <a:spcBef>
                <a:spcPts val="0"/>
              </a:spcBef>
              <a:spcAft>
                <a:spcPts val="0"/>
              </a:spcAft>
              <a:buNone/>
            </a:pPr>
            <a:endParaRPr lang="en-US" sz="1600" b="0" i="0" dirty="0">
              <a:solidFill>
                <a:srgbClr val="000000"/>
              </a:solidFill>
              <a:effectLst/>
              <a:latin typeface="Georgia" panose="02040502050405020303" pitchFamily="18" charset="0"/>
            </a:endParaRPr>
          </a:p>
          <a:p>
            <a:pPr marL="0" marR="0" lvl="0" indent="0" algn="just" rtl="0">
              <a:spcBef>
                <a:spcPts val="0"/>
              </a:spcBef>
              <a:spcAft>
                <a:spcPts val="0"/>
              </a:spcAft>
              <a:buNone/>
            </a:pPr>
            <a:r>
              <a:rPr lang="en-US" sz="2000" b="1" i="1" dirty="0">
                <a:solidFill>
                  <a:srgbClr val="FF0000"/>
                </a:solidFill>
                <a:effectLst/>
                <a:latin typeface="Times New Roman" panose="02020603050405020304" pitchFamily="18" charset="0"/>
                <a:cs typeface="Times New Roman" panose="02020603050405020304" pitchFamily="18" charset="0"/>
              </a:rPr>
              <a:t>Tell no lies. Expose lies whenever they are told. Mask no difficulties, mistakes, failures. Claim no easy victories . . </a:t>
            </a:r>
            <a:r>
              <a:rPr lang="en-US" sz="2000" b="1" i="0" dirty="0">
                <a:solidFill>
                  <a:srgbClr val="FF0000"/>
                </a:solidFill>
                <a:effectLst/>
                <a:latin typeface="Times New Roman" panose="02020603050405020304" pitchFamily="18" charset="0"/>
                <a:cs typeface="Times New Roman" panose="02020603050405020304" pitchFamily="18" charset="0"/>
              </a:rPr>
              <a:t>Amilcar Cabral</a:t>
            </a:r>
            <a:endParaRPr lang="en-GB" sz="2000" b="1" dirty="0">
              <a:solidFill>
                <a:srgbClr val="FF0000"/>
              </a:solidFill>
              <a:latin typeface="Times New Roman" panose="02020603050405020304" pitchFamily="18" charset="0"/>
              <a:cs typeface="Times New Roman" panose="02020603050405020304" pitchFamily="18" charset="0"/>
            </a:endParaRPr>
          </a:p>
          <a:p>
            <a:pPr marL="0" marR="0" lvl="0" indent="0" algn="just" rtl="0">
              <a:spcBef>
                <a:spcPts val="0"/>
              </a:spcBef>
              <a:spcAft>
                <a:spcPts val="0"/>
              </a:spcAft>
              <a:buNone/>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GB" sz="2400" b="1" dirty="0">
                <a:solidFill>
                  <a:srgbClr val="000000"/>
                </a:solidFill>
                <a:latin typeface="Times New Roman" panose="02020603050405020304" pitchFamily="18" charset="0"/>
                <a:cs typeface="Times New Roman" panose="02020603050405020304" pitchFamily="18" charset="0"/>
              </a:rPr>
              <a:t>EPAs and other bilateral trading Agreements</a:t>
            </a:r>
          </a:p>
          <a:p>
            <a:pPr algn="just">
              <a:spcBef>
                <a:spcPts val="0"/>
              </a:spcBef>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GB" sz="2400" b="1" dirty="0">
                <a:solidFill>
                  <a:srgbClr val="000000"/>
                </a:solidFill>
                <a:latin typeface="Times New Roman" panose="02020603050405020304" pitchFamily="18" charset="0"/>
                <a:cs typeface="Times New Roman" panose="02020603050405020304" pitchFamily="18" charset="0"/>
              </a:rPr>
              <a:t>Financing of the Union</a:t>
            </a:r>
          </a:p>
          <a:p>
            <a:pPr lvl="1" algn="just">
              <a:spcBef>
                <a:spcPts val="0"/>
              </a:spcBef>
            </a:pPr>
            <a:r>
              <a:rPr lang="en-GB" b="1" dirty="0">
                <a:solidFill>
                  <a:srgbClr val="000000"/>
                </a:solidFill>
                <a:latin typeface="Times New Roman" panose="02020603050405020304" pitchFamily="18" charset="0"/>
                <a:cs typeface="Times New Roman" panose="02020603050405020304" pitchFamily="18" charset="0"/>
              </a:rPr>
              <a:t>Not meeting Johannesburg targets</a:t>
            </a:r>
          </a:p>
          <a:p>
            <a:pPr lvl="1" algn="just">
              <a:spcBef>
                <a:spcPts val="0"/>
              </a:spcBef>
            </a:pPr>
            <a:r>
              <a:rPr lang="en-GB" b="1" dirty="0">
                <a:solidFill>
                  <a:srgbClr val="000000"/>
                </a:solidFill>
                <a:latin typeface="Times New Roman" panose="02020603050405020304" pitchFamily="18" charset="0"/>
                <a:cs typeface="Times New Roman" panose="02020603050405020304" pitchFamily="18" charset="0"/>
              </a:rPr>
              <a:t>Low implementation of the 0.2 levy</a:t>
            </a:r>
          </a:p>
          <a:p>
            <a:pPr lvl="1" algn="just">
              <a:spcBef>
                <a:spcPts val="0"/>
              </a:spcBef>
            </a:pPr>
            <a:r>
              <a:rPr lang="en-GB" b="1" dirty="0">
                <a:solidFill>
                  <a:srgbClr val="000000"/>
                </a:solidFill>
                <a:latin typeface="Times New Roman" panose="02020603050405020304" pitchFamily="18" charset="0"/>
                <a:cs typeface="Times New Roman" panose="02020603050405020304" pitchFamily="18" charset="0"/>
              </a:rPr>
              <a:t>Between 2015 to 2021 IP contributions ranged from 60 per cent to around 80 percent</a:t>
            </a:r>
          </a:p>
          <a:p>
            <a:pPr marL="0" marR="0" lvl="0" indent="0" algn="just" rtl="0">
              <a:spcBef>
                <a:spcPts val="0"/>
              </a:spcBef>
              <a:spcAft>
                <a:spcPts val="0"/>
              </a:spcAft>
              <a:buNone/>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GB" sz="2400" b="1" dirty="0">
                <a:solidFill>
                  <a:srgbClr val="000000"/>
                </a:solidFill>
                <a:latin typeface="Times New Roman" panose="02020603050405020304" pitchFamily="18" charset="0"/>
                <a:cs typeface="Times New Roman" panose="02020603050405020304" pitchFamily="18" charset="0"/>
              </a:rPr>
              <a:t>Lack of Political Will</a:t>
            </a:r>
          </a:p>
          <a:p>
            <a:pPr algn="just">
              <a:spcBef>
                <a:spcPts val="0"/>
              </a:spcBef>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fr-FR" sz="2400" b="1" dirty="0">
                <a:solidFill>
                  <a:srgbClr val="000000"/>
                </a:solidFill>
                <a:latin typeface="Times New Roman" panose="02020603050405020304" pitchFamily="18" charset="0"/>
                <a:cs typeface="Times New Roman" panose="02020603050405020304" pitchFamily="18" charset="0"/>
              </a:rPr>
              <a:t>Fear of </a:t>
            </a:r>
            <a:r>
              <a:rPr lang="fr-FR" sz="2400" b="1" dirty="0" err="1">
                <a:solidFill>
                  <a:srgbClr val="000000"/>
                </a:solidFill>
                <a:latin typeface="Times New Roman" panose="02020603050405020304" pitchFamily="18" charset="0"/>
                <a:cs typeface="Times New Roman" panose="02020603050405020304" pitchFamily="18" charset="0"/>
              </a:rPr>
              <a:t>loss</a:t>
            </a:r>
            <a:r>
              <a:rPr lang="fr-FR" sz="2400" b="1" dirty="0">
                <a:solidFill>
                  <a:srgbClr val="000000"/>
                </a:solidFill>
                <a:latin typeface="Times New Roman" panose="02020603050405020304" pitchFamily="18" charset="0"/>
                <a:cs typeface="Times New Roman" panose="02020603050405020304" pitchFamily="18" charset="0"/>
              </a:rPr>
              <a:t> of </a:t>
            </a:r>
            <a:r>
              <a:rPr lang="fr-FR" sz="2400" b="1" dirty="0" err="1">
                <a:solidFill>
                  <a:srgbClr val="000000"/>
                </a:solidFill>
                <a:latin typeface="Times New Roman" panose="02020603050405020304" pitchFamily="18" charset="0"/>
                <a:cs typeface="Times New Roman" panose="02020603050405020304" pitchFamily="18" charset="0"/>
              </a:rPr>
              <a:t>sovereignty</a:t>
            </a: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fr-FR" sz="2400" b="1" dirty="0" err="1">
                <a:solidFill>
                  <a:srgbClr val="000000"/>
                </a:solidFill>
                <a:latin typeface="Times New Roman" panose="02020603050405020304" pitchFamily="18" charset="0"/>
                <a:cs typeface="Times New Roman" panose="02020603050405020304" pitchFamily="18" charset="0"/>
              </a:rPr>
              <a:t>Lack</a:t>
            </a:r>
            <a:r>
              <a:rPr lang="fr-FR" sz="2400" b="1" dirty="0">
                <a:solidFill>
                  <a:srgbClr val="000000"/>
                </a:solidFill>
                <a:latin typeface="Times New Roman" panose="02020603050405020304" pitchFamily="18" charset="0"/>
                <a:cs typeface="Times New Roman" panose="02020603050405020304" pitchFamily="18" charset="0"/>
              </a:rPr>
              <a:t> of a compensation </a:t>
            </a:r>
            <a:r>
              <a:rPr lang="fr-FR" sz="2400" b="1" dirty="0" err="1">
                <a:solidFill>
                  <a:srgbClr val="000000"/>
                </a:solidFill>
                <a:latin typeface="Times New Roman" panose="02020603050405020304" pitchFamily="18" charset="0"/>
                <a:cs typeface="Times New Roman" panose="02020603050405020304" pitchFamily="18" charset="0"/>
              </a:rPr>
              <a:t>mechanism</a:t>
            </a: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fr-FR" sz="2400" b="1" dirty="0">
                <a:solidFill>
                  <a:srgbClr val="000000"/>
                </a:solidFill>
                <a:latin typeface="Times New Roman" panose="02020603050405020304" pitchFamily="18" charset="0"/>
                <a:cs typeface="Times New Roman" panose="02020603050405020304" pitchFamily="18" charset="0"/>
              </a:rPr>
              <a:t>Weak infrastructure</a:t>
            </a: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en-GB"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fr-FR" sz="2400" b="1" dirty="0">
                <a:solidFill>
                  <a:srgbClr val="000000"/>
                </a:solidFill>
                <a:latin typeface="Times New Roman" panose="02020603050405020304" pitchFamily="18" charset="0"/>
                <a:cs typeface="Times New Roman" panose="02020603050405020304" pitchFamily="18" charset="0"/>
              </a:rPr>
              <a:t>Poor </a:t>
            </a:r>
            <a:r>
              <a:rPr lang="fr-FR" sz="2400" b="1" dirty="0" err="1">
                <a:solidFill>
                  <a:srgbClr val="000000"/>
                </a:solidFill>
                <a:latin typeface="Times New Roman" panose="02020603050405020304" pitchFamily="18" charset="0"/>
                <a:cs typeface="Times New Roman" panose="02020603050405020304" pitchFamily="18" charset="0"/>
              </a:rPr>
              <a:t>macroeconomic</a:t>
            </a:r>
            <a:r>
              <a:rPr lang="fr-FR" sz="2400" b="1" dirty="0">
                <a:solidFill>
                  <a:srgbClr val="000000"/>
                </a:solidFill>
                <a:latin typeface="Times New Roman" panose="02020603050405020304" pitchFamily="18" charset="0"/>
                <a:cs typeface="Times New Roman" panose="02020603050405020304" pitchFamily="18" charset="0"/>
              </a:rPr>
              <a:t> </a:t>
            </a:r>
            <a:r>
              <a:rPr lang="fr-FR" sz="2400" b="1" dirty="0" err="1">
                <a:solidFill>
                  <a:srgbClr val="000000"/>
                </a:solidFill>
                <a:latin typeface="Times New Roman" panose="02020603050405020304" pitchFamily="18" charset="0"/>
                <a:cs typeface="Times New Roman" panose="02020603050405020304" pitchFamily="18" charset="0"/>
              </a:rPr>
              <a:t>environment</a:t>
            </a:r>
            <a:r>
              <a:rPr lang="fr-FR" sz="2400" b="1" dirty="0">
                <a:solidFill>
                  <a:srgbClr val="000000"/>
                </a:solidFill>
                <a:latin typeface="Times New Roman" panose="02020603050405020304" pitchFamily="18" charset="0"/>
                <a:cs typeface="Times New Roman" panose="02020603050405020304" pitchFamily="18" charset="0"/>
              </a:rPr>
              <a:t> -- </a:t>
            </a:r>
            <a:r>
              <a:rPr lang="en-GB" sz="2400" b="1" dirty="0">
                <a:solidFill>
                  <a:srgbClr val="000000"/>
                </a:solidFill>
                <a:latin typeface="Times New Roman" panose="02020603050405020304" pitchFamily="18" charset="0"/>
                <a:cs typeface="Times New Roman" panose="02020603050405020304" pitchFamily="18" charset="0"/>
              </a:rPr>
              <a:t>Low economic  growth and Debt – Is review of the Global financial Architecture the panacea?</a:t>
            </a:r>
          </a:p>
          <a:p>
            <a:pPr lvl="1" algn="just">
              <a:spcBef>
                <a:spcPts val="0"/>
              </a:spcBef>
            </a:pPr>
            <a:endParaRPr lang="en-CA" sz="2000" b="1"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11</a:t>
            </a:fld>
            <a:endParaRPr lang="en-US" dirty="0"/>
          </a:p>
        </p:txBody>
      </p:sp>
    </p:spTree>
    <p:extLst>
      <p:ext uri="{BB962C8B-B14F-4D97-AF65-F5344CB8AC3E}">
        <p14:creationId xmlns:p14="http://schemas.microsoft.com/office/powerpoint/2010/main" val="268667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fontScale="92500" lnSpcReduction="10000"/>
          </a:bodyPr>
          <a:lstStyle/>
          <a:p>
            <a:pPr marL="0" indent="0">
              <a:buNone/>
            </a:pPr>
            <a:r>
              <a:rPr lang="en-GB" sz="2400" b="1" dirty="0">
                <a:latin typeface="Times New Roman" panose="02020603050405020304" pitchFamily="18" charset="0"/>
                <a:cs typeface="Times New Roman" panose="02020603050405020304" pitchFamily="18" charset="0"/>
              </a:rPr>
              <a:t>Recommendations to Accelerate Integration</a:t>
            </a:r>
          </a:p>
          <a:p>
            <a:pPr marL="0" indent="0">
              <a:buNone/>
            </a:pPr>
            <a:r>
              <a:rPr lang="en-US" sz="2200" b="1" i="1" dirty="0">
                <a:solidFill>
                  <a:srgbClr val="FF0000"/>
                </a:solidFill>
                <a:latin typeface="Times New Roman" panose="02020603050405020304" pitchFamily="18" charset="0"/>
                <a:cs typeface="Times New Roman" panose="02020603050405020304" pitchFamily="18" charset="0"/>
              </a:rPr>
              <a:t>We must become bigger than we have been: more courageous, greater in spirit, larger in outlook. -- Emperor </a:t>
            </a:r>
            <a:r>
              <a:rPr lang="en-GB" sz="2200" b="1" dirty="0">
                <a:solidFill>
                  <a:srgbClr val="FF0000"/>
                </a:solidFill>
                <a:latin typeface="Times New Roman" panose="02020603050405020304" pitchFamily="18" charset="0"/>
                <a:cs typeface="Times New Roman" panose="02020603050405020304" pitchFamily="18" charset="0"/>
              </a:rPr>
              <a:t>Haile </a:t>
            </a:r>
            <a:r>
              <a:rPr lang="en-GB" sz="2200" b="1" dirty="0" err="1">
                <a:solidFill>
                  <a:srgbClr val="FF0000"/>
                </a:solidFill>
                <a:latin typeface="Times New Roman" panose="02020603050405020304" pitchFamily="18" charset="0"/>
                <a:cs typeface="Times New Roman" panose="02020603050405020304" pitchFamily="18" charset="0"/>
              </a:rPr>
              <a:t>Selessie</a:t>
            </a:r>
            <a:endParaRPr lang="en-GB" sz="2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GB" sz="2200" b="1" dirty="0">
              <a:latin typeface="Times New Roman" panose="02020603050405020304" pitchFamily="18" charset="0"/>
              <a:cs typeface="Times New Roman" panose="02020603050405020304" pitchFamily="18" charset="0"/>
            </a:endParaRPr>
          </a:p>
          <a:p>
            <a:pPr marL="457200" indent="-457200">
              <a:buAutoNum type="arabicPeriod"/>
            </a:pPr>
            <a:r>
              <a:rPr lang="fr-FR" sz="2400" b="1" dirty="0">
                <a:solidFill>
                  <a:srgbClr val="FF0000"/>
                </a:solidFill>
                <a:latin typeface="Times New Roman" panose="02020603050405020304" pitchFamily="18" charset="0"/>
                <a:cs typeface="Times New Roman" panose="02020603050405020304" pitchFamily="18" charset="0"/>
              </a:rPr>
              <a:t>Use the Air Bus Model to </a:t>
            </a:r>
            <a:r>
              <a:rPr lang="fr-FR" sz="2400" b="1" dirty="0" err="1">
                <a:solidFill>
                  <a:srgbClr val="FF0000"/>
                </a:solidFill>
                <a:latin typeface="Times New Roman" panose="02020603050405020304" pitchFamily="18" charset="0"/>
                <a:cs typeface="Times New Roman" panose="02020603050405020304" pitchFamily="18" charset="0"/>
              </a:rPr>
              <a:t>build</a:t>
            </a:r>
            <a:r>
              <a:rPr lang="fr-FR" sz="2400" b="1" dirty="0">
                <a:solidFill>
                  <a:srgbClr val="FF0000"/>
                </a:solidFill>
                <a:latin typeface="Times New Roman" panose="02020603050405020304" pitchFamily="18" charset="0"/>
                <a:cs typeface="Times New Roman" panose="02020603050405020304" pitchFamily="18" charset="0"/>
              </a:rPr>
              <a:t> an </a:t>
            </a:r>
            <a:r>
              <a:rPr lang="fr-FR" sz="2400" b="1" dirty="0" err="1">
                <a:solidFill>
                  <a:srgbClr val="FF0000"/>
                </a:solidFill>
                <a:latin typeface="Times New Roman" panose="02020603050405020304" pitchFamily="18" charset="0"/>
                <a:cs typeface="Times New Roman" panose="02020603050405020304" pitchFamily="18" charset="0"/>
              </a:rPr>
              <a:t>African</a:t>
            </a:r>
            <a:r>
              <a:rPr lang="fr-FR" sz="2400" b="1" dirty="0">
                <a:solidFill>
                  <a:srgbClr val="FF0000"/>
                </a:solidFill>
                <a:latin typeface="Times New Roman" panose="02020603050405020304" pitchFamily="18" charset="0"/>
                <a:cs typeface="Times New Roman" panose="02020603050405020304" pitchFamily="18" charset="0"/>
              </a:rPr>
              <a:t> Regional Value </a:t>
            </a:r>
            <a:r>
              <a:rPr lang="fr-FR" sz="2400" b="1" dirty="0" err="1">
                <a:solidFill>
                  <a:srgbClr val="FF0000"/>
                </a:solidFill>
                <a:latin typeface="Times New Roman" panose="02020603050405020304" pitchFamily="18" charset="0"/>
                <a:cs typeface="Times New Roman" panose="02020603050405020304" pitchFamily="18" charset="0"/>
              </a:rPr>
              <a:t>Chains</a:t>
            </a: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err="1">
                <a:solidFill>
                  <a:srgbClr val="FF0000"/>
                </a:solidFill>
                <a:latin typeface="Times New Roman" panose="02020603050405020304" pitchFamily="18" charset="0"/>
                <a:cs typeface="Times New Roman" panose="02020603050405020304" pitchFamily="18" charset="0"/>
              </a:rPr>
              <a:t>Development</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Based</a:t>
            </a:r>
            <a:r>
              <a:rPr lang="fr-FR" sz="2400" b="1" dirty="0">
                <a:latin typeface="Times New Roman" panose="02020603050405020304" pitchFamily="18" charset="0"/>
                <a:cs typeface="Times New Roman" panose="02020603050405020304" pitchFamily="18" charset="0"/>
              </a:rPr>
              <a:t> on comparative </a:t>
            </a:r>
            <a:r>
              <a:rPr lang="fr-FR" sz="2400" b="1" dirty="0" err="1">
                <a:latin typeface="Times New Roman" panose="02020603050405020304" pitchFamily="18" charset="0"/>
                <a:cs typeface="Times New Roman" panose="02020603050405020304" pitchFamily="18" charset="0"/>
              </a:rPr>
              <a:t>advantages</a:t>
            </a:r>
            <a:r>
              <a:rPr lang="fr-FR" sz="2400" b="1" dirty="0">
                <a:latin typeface="Times New Roman" panose="02020603050405020304" pitchFamily="18" charset="0"/>
                <a:cs typeface="Times New Roman" panose="02020603050405020304" pitchFamily="18" charset="0"/>
              </a:rPr>
              <a:t> Africa </a:t>
            </a:r>
            <a:r>
              <a:rPr lang="fr-FR" sz="2400" b="1" dirty="0" err="1">
                <a:latin typeface="Times New Roman" panose="02020603050405020304" pitchFamily="18" charset="0"/>
                <a:cs typeface="Times New Roman" panose="02020603050405020304" pitchFamily="18" charset="0"/>
              </a:rPr>
              <a:t>may</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consider</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using</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this</a:t>
            </a:r>
            <a:r>
              <a:rPr lang="fr-FR" sz="2400" b="1" dirty="0">
                <a:latin typeface="Times New Roman" panose="02020603050405020304" pitchFamily="18" charset="0"/>
                <a:cs typeface="Times New Roman" panose="02020603050405020304" pitchFamily="18" charset="0"/>
              </a:rPr>
              <a:t> model to </a:t>
            </a:r>
            <a:r>
              <a:rPr lang="fr-FR" sz="2400" b="1" dirty="0" err="1">
                <a:latin typeface="Times New Roman" panose="02020603050405020304" pitchFamily="18" charset="0"/>
                <a:cs typeface="Times New Roman" panose="02020603050405020304" pitchFamily="18" charset="0"/>
              </a:rPr>
              <a:t>develop</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its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regional</a:t>
            </a:r>
            <a:r>
              <a:rPr lang="fr-FR" sz="2400" b="1" dirty="0">
                <a:latin typeface="Times New Roman" panose="02020603050405020304" pitchFamily="18" charset="0"/>
                <a:cs typeface="Times New Roman" panose="02020603050405020304" pitchFamily="18" charset="0"/>
              </a:rPr>
              <a:t> value </a:t>
            </a:r>
            <a:r>
              <a:rPr lang="fr-FR" sz="2400" b="1" dirty="0" err="1">
                <a:latin typeface="Times New Roman" panose="02020603050405020304" pitchFamily="18" charset="0"/>
                <a:cs typeface="Times New Roman" panose="02020603050405020304" pitchFamily="18" charset="0"/>
              </a:rPr>
              <a:t>chain</a:t>
            </a:r>
            <a:r>
              <a:rPr lang="fr-FR" sz="2400" b="1" dirty="0">
                <a:latin typeface="Times New Roman" panose="02020603050405020304" pitchFamily="18" charset="0"/>
                <a:cs typeface="Times New Roman" panose="02020603050405020304" pitchFamily="18" charset="0"/>
              </a:rPr>
              <a:t>. </a:t>
            </a:r>
          </a:p>
          <a:p>
            <a:pPr marL="457200" indent="-457200">
              <a:buAutoNum type="arabicPeriod"/>
            </a:pPr>
            <a:endParaRPr lang="fr-FR" sz="2400" b="1" dirty="0">
              <a:solidFill>
                <a:srgbClr val="FF0000"/>
              </a:solidFill>
              <a:latin typeface="Times New Roman" panose="02020603050405020304" pitchFamily="18" charset="0"/>
              <a:cs typeface="Times New Roman" panose="02020603050405020304" pitchFamily="18" charset="0"/>
            </a:endParaRPr>
          </a:p>
          <a:p>
            <a:pPr marL="457200" indent="-457200">
              <a:buAutoNum type="arabicPeriod"/>
            </a:pPr>
            <a:r>
              <a:rPr lang="fr-FR" sz="2400" b="1" dirty="0" err="1">
                <a:solidFill>
                  <a:srgbClr val="FF0000"/>
                </a:solidFill>
                <a:latin typeface="Times New Roman" panose="02020603050405020304" pitchFamily="18" charset="0"/>
                <a:cs typeface="Times New Roman" panose="02020603050405020304" pitchFamily="18" charset="0"/>
              </a:rPr>
              <a:t>Strengthen</a:t>
            </a: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err="1">
                <a:solidFill>
                  <a:srgbClr val="FF0000"/>
                </a:solidFill>
                <a:latin typeface="Times New Roman" panose="02020603050405020304" pitchFamily="18" charset="0"/>
                <a:cs typeface="Times New Roman" panose="02020603050405020304" pitchFamily="18" charset="0"/>
              </a:rPr>
              <a:t>supply</a:t>
            </a: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err="1">
                <a:solidFill>
                  <a:srgbClr val="FF0000"/>
                </a:solidFill>
                <a:latin typeface="Times New Roman" panose="02020603050405020304" pitchFamily="18" charset="0"/>
                <a:cs typeface="Times New Roman" panose="02020603050405020304" pitchFamily="18" charset="0"/>
              </a:rPr>
              <a:t>chain</a:t>
            </a:r>
            <a:r>
              <a:rPr lang="fr-FR" sz="2400" b="1" dirty="0">
                <a:solidFill>
                  <a:srgbClr val="FF0000"/>
                </a:solidFill>
                <a:latin typeface="Times New Roman" panose="02020603050405020304" pitchFamily="18" charset="0"/>
                <a:cs typeface="Times New Roman" panose="02020603050405020304" pitchFamily="18" charset="0"/>
              </a:rPr>
              <a:t> infrastructure to support the </a:t>
            </a:r>
            <a:r>
              <a:rPr lang="fr-FR" sz="2400" b="1" dirty="0" err="1">
                <a:solidFill>
                  <a:srgbClr val="FF0000"/>
                </a:solidFill>
                <a:latin typeface="Times New Roman" panose="02020603050405020304" pitchFamily="18" charset="0"/>
                <a:cs typeface="Times New Roman" panose="02020603050405020304" pitchFamily="18" charset="0"/>
              </a:rPr>
              <a:t>AfCFTA</a:t>
            </a:r>
            <a:r>
              <a:rPr lang="fr-FR" sz="1800" b="1" dirty="0">
                <a:solidFill>
                  <a:srgbClr val="FF0000"/>
                </a:solidFill>
                <a:latin typeface="Times New Roman" panose="02020603050405020304" pitchFamily="18" charset="0"/>
                <a:cs typeface="Times New Roman" panose="02020603050405020304" pitchFamily="18" charset="0"/>
              </a:rPr>
              <a:t>:</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Without</a:t>
            </a:r>
            <a:r>
              <a:rPr lang="fr-FR" sz="2400" b="1" dirty="0">
                <a:latin typeface="Times New Roman" panose="02020603050405020304" pitchFamily="18" charset="0"/>
                <a:cs typeface="Times New Roman" panose="02020603050405020304" pitchFamily="18" charset="0"/>
              </a:rPr>
              <a:t> an efficient </a:t>
            </a:r>
            <a:r>
              <a:rPr lang="fr-FR" sz="2400" b="1" dirty="0" err="1">
                <a:latin typeface="Times New Roman" panose="02020603050405020304" pitchFamily="18" charset="0"/>
                <a:cs typeface="Times New Roman" panose="02020603050405020304" pitchFamily="18" charset="0"/>
              </a:rPr>
              <a:t>supply</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chain</a:t>
            </a:r>
            <a:r>
              <a:rPr lang="fr-FR" sz="2400" b="1" dirty="0">
                <a:latin typeface="Times New Roman" panose="02020603050405020304" pitchFamily="18" charset="0"/>
                <a:cs typeface="Times New Roman" panose="02020603050405020304" pitchFamily="18" charset="0"/>
              </a:rPr>
              <a:t> infrastructure the full gains of the </a:t>
            </a:r>
            <a:r>
              <a:rPr lang="fr-FR" sz="2400" b="1" dirty="0" err="1">
                <a:latin typeface="Times New Roman" panose="02020603050405020304" pitchFamily="18" charset="0"/>
                <a:cs typeface="Times New Roman" panose="02020603050405020304" pitchFamily="18" charset="0"/>
              </a:rPr>
              <a:t>AfCFTA</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would</a:t>
            </a:r>
            <a:r>
              <a:rPr lang="fr-FR" sz="2400" b="1" dirty="0">
                <a:latin typeface="Times New Roman" panose="02020603050405020304" pitchFamily="18" charset="0"/>
                <a:cs typeface="Times New Roman" panose="02020603050405020304" pitchFamily="18" charset="0"/>
              </a:rPr>
              <a:t> not </a:t>
            </a:r>
            <a:r>
              <a:rPr lang="fr-FR" sz="2400" b="1" dirty="0" err="1">
                <a:latin typeface="Times New Roman" panose="02020603050405020304" pitchFamily="18" charset="0"/>
                <a:cs typeface="Times New Roman" panose="02020603050405020304" pitchFamily="18" charset="0"/>
              </a:rPr>
              <a:t>be</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realised</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Supply</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chain</a:t>
            </a:r>
            <a:r>
              <a:rPr lang="fr-FR" sz="2400" b="1" dirty="0">
                <a:latin typeface="Times New Roman" panose="02020603050405020304" pitchFamily="18" charset="0"/>
                <a:cs typeface="Times New Roman" panose="02020603050405020304" pitchFamily="18" charset="0"/>
              </a:rPr>
              <a:t> infrastructure </a:t>
            </a:r>
            <a:r>
              <a:rPr lang="fr-FR" sz="2400" b="1" dirty="0" err="1">
                <a:latin typeface="Times New Roman" panose="02020603050405020304" pitchFamily="18" charset="0"/>
                <a:cs typeface="Times New Roman" panose="02020603050405020304" pitchFamily="18" charset="0"/>
              </a:rPr>
              <a:t>involves</a:t>
            </a:r>
            <a:r>
              <a:rPr lang="fr-FR" sz="2400" b="1" dirty="0">
                <a:latin typeface="Times New Roman" panose="02020603050405020304" pitchFamily="18" charset="0"/>
                <a:cs typeface="Times New Roman" panose="02020603050405020304" pitchFamily="18" charset="0"/>
              </a:rPr>
              <a:t> transportation, communication, utilities, and </a:t>
            </a:r>
            <a:r>
              <a:rPr lang="fr-FR" sz="2400" b="1" dirty="0" err="1">
                <a:latin typeface="Times New Roman" panose="02020603050405020304" pitchFamily="18" charset="0"/>
                <a:cs typeface="Times New Roman" panose="02020603050405020304" pitchFamily="18" charset="0"/>
              </a:rPr>
              <a:t>technology</a:t>
            </a:r>
            <a:r>
              <a:rPr lang="fr-FR" sz="2400" b="1" dirty="0">
                <a:latin typeface="Times New Roman" panose="02020603050405020304" pitchFamily="18" charset="0"/>
                <a:cs typeface="Times New Roman" panose="02020603050405020304" pitchFamily="18" charset="0"/>
              </a:rPr>
              <a:t>. Security, </a:t>
            </a:r>
            <a:r>
              <a:rPr lang="fr-FR" sz="2400" b="1" dirty="0" err="1">
                <a:latin typeface="Times New Roman" panose="02020603050405020304" pitchFamily="18" charset="0"/>
                <a:cs typeface="Times New Roman" panose="02020603050405020304" pitchFamily="18" charset="0"/>
              </a:rPr>
              <a:t>risk</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legal</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contracts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insurance</a:t>
            </a:r>
            <a:r>
              <a:rPr lang="fr-FR" sz="2400" b="1" dirty="0">
                <a:latin typeface="Times New Roman" panose="02020603050405020304" pitchFamily="18" charset="0"/>
                <a:cs typeface="Times New Roman" panose="02020603050405020304" pitchFamily="18" charset="0"/>
              </a:rPr>
              <a:t>, customs, and </a:t>
            </a:r>
            <a:r>
              <a:rPr lang="fr-FR" sz="2400" b="1" dirty="0" err="1">
                <a:latin typeface="Times New Roman" panose="02020603050405020304" pitchFamily="18" charset="0"/>
                <a:cs typeface="Times New Roman" panose="02020603050405020304" pitchFamily="18" charset="0"/>
              </a:rPr>
              <a:t>payment</a:t>
            </a:r>
            <a:r>
              <a:rPr lang="fr-FR" sz="2400" b="1" dirty="0">
                <a:latin typeface="Times New Roman" panose="02020603050405020304" pitchFamily="18" charset="0"/>
                <a:cs typeface="Times New Roman" panose="02020603050405020304" pitchFamily="18" charset="0"/>
              </a:rPr>
              <a:t> are </a:t>
            </a:r>
            <a:r>
              <a:rPr lang="fr-FR" sz="2400" b="1" dirty="0" err="1">
                <a:latin typeface="Times New Roman" panose="02020603050405020304" pitchFamily="18" charset="0"/>
                <a:cs typeface="Times New Roman" panose="02020603050405020304" pitchFamily="18" charset="0"/>
              </a:rPr>
              <a:t>integral</a:t>
            </a:r>
            <a:r>
              <a:rPr lang="fr-FR" sz="2400" b="1" dirty="0">
                <a:latin typeface="Times New Roman" panose="02020603050405020304" pitchFamily="18" charset="0"/>
                <a:cs typeface="Times New Roman" panose="02020603050405020304" pitchFamily="18" charset="0"/>
              </a:rPr>
              <a:t> part of the </a:t>
            </a:r>
            <a:r>
              <a:rPr lang="fr-FR" sz="2400" b="1" dirty="0" err="1">
                <a:latin typeface="Times New Roman" panose="02020603050405020304" pitchFamily="18" charset="0"/>
                <a:cs typeface="Times New Roman" panose="02020603050405020304" pitchFamily="18" charset="0"/>
              </a:rPr>
              <a:t>chain</a:t>
            </a:r>
            <a:r>
              <a:rPr lang="fr-FR" sz="2400" b="1" dirty="0">
                <a:latin typeface="Times New Roman" panose="02020603050405020304" pitchFamily="18" charset="0"/>
                <a:cs typeface="Times New Roman" panose="02020603050405020304" pitchFamily="18" charset="0"/>
              </a:rPr>
              <a:t>. Investments in </a:t>
            </a:r>
            <a:r>
              <a:rPr lang="fr-FR" sz="2400" b="1" dirty="0" err="1">
                <a:latin typeface="Times New Roman" panose="02020603050405020304" pitchFamily="18" charset="0"/>
                <a:cs typeface="Times New Roman" panose="02020603050405020304" pitchFamily="18" charset="0"/>
              </a:rPr>
              <a:t>supply</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chains</a:t>
            </a:r>
            <a:r>
              <a:rPr lang="fr-FR" sz="2400" b="1" dirty="0">
                <a:latin typeface="Times New Roman" panose="02020603050405020304" pitchFamily="18" charset="0"/>
                <a:cs typeface="Times New Roman" panose="02020603050405020304" pitchFamily="18" charset="0"/>
              </a:rPr>
              <a:t> for intra- and inter-</a:t>
            </a:r>
            <a:r>
              <a:rPr lang="fr-FR" sz="2400" b="1" dirty="0" err="1">
                <a:latin typeface="Times New Roman" panose="02020603050405020304" pitchFamily="18" charset="0"/>
                <a:cs typeface="Times New Roman" panose="02020603050405020304" pitchFamily="18" charset="0"/>
              </a:rPr>
              <a:t>African</a:t>
            </a:r>
            <a:r>
              <a:rPr lang="fr-FR" sz="2400" b="1" dirty="0">
                <a:latin typeface="Times New Roman" panose="02020603050405020304" pitchFamily="18" charset="0"/>
                <a:cs typeface="Times New Roman" panose="02020603050405020304" pitchFamily="18" charset="0"/>
              </a:rPr>
              <a:t> countries are </a:t>
            </a:r>
            <a:r>
              <a:rPr lang="fr-FR" sz="2400" b="1" dirty="0" err="1">
                <a:latin typeface="Times New Roman" panose="02020603050405020304" pitchFamily="18" charset="0"/>
                <a:cs typeface="Times New Roman" panose="02020603050405020304" pitchFamily="18" charset="0"/>
              </a:rPr>
              <a:t>needed</a:t>
            </a:r>
            <a:r>
              <a:rPr lang="fr-FR" sz="2400" b="1" dirty="0">
                <a:latin typeface="Times New Roman" panose="02020603050405020304" pitchFamily="18" charset="0"/>
                <a:cs typeface="Times New Roman" panose="02020603050405020304" pitchFamily="18" charset="0"/>
              </a:rPr>
              <a:t> support the </a:t>
            </a:r>
            <a:r>
              <a:rPr lang="fr-FR" sz="2400" b="1" dirty="0" err="1">
                <a:latin typeface="Times New Roman" panose="02020603050405020304" pitchFamily="18" charset="0"/>
                <a:cs typeface="Times New Roman" panose="02020603050405020304" pitchFamily="18" charset="0"/>
              </a:rPr>
              <a:t>implementation</a:t>
            </a:r>
            <a:r>
              <a:rPr lang="fr-FR" sz="2400" b="1" dirty="0">
                <a:latin typeface="Times New Roman" panose="02020603050405020304" pitchFamily="18" charset="0"/>
                <a:cs typeface="Times New Roman" panose="02020603050405020304" pitchFamily="18" charset="0"/>
              </a:rPr>
              <a:t> of the </a:t>
            </a:r>
            <a:r>
              <a:rPr lang="fr-FR" sz="2400" b="1" dirty="0" err="1">
                <a:latin typeface="Times New Roman" panose="02020603050405020304" pitchFamily="18" charset="0"/>
                <a:cs typeface="Times New Roman" panose="02020603050405020304" pitchFamily="18" charset="0"/>
              </a:rPr>
              <a:t>AfCFTA</a:t>
            </a:r>
            <a:r>
              <a:rPr lang="fr-FR" sz="2400" b="1" dirty="0">
                <a:latin typeface="Times New Roman" panose="02020603050405020304" pitchFamily="18" charset="0"/>
                <a:cs typeface="Times New Roman" panose="02020603050405020304" pitchFamily="18" charset="0"/>
              </a:rPr>
              <a:t>.</a:t>
            </a:r>
          </a:p>
          <a:p>
            <a:pPr marL="457200" indent="-457200">
              <a:buAutoNum type="arabicPeriod"/>
            </a:pPr>
            <a:endParaRPr lang="fr-FR" sz="2400" b="1"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AutoNum type="arabicPeriod"/>
            </a:pPr>
            <a:r>
              <a:rPr lang="en-GB" sz="2400" b="1" dirty="0">
                <a:solidFill>
                  <a:srgbClr val="FF0000"/>
                </a:solidFill>
                <a:latin typeface="Times New Roman" panose="02020603050405020304" pitchFamily="18" charset="0"/>
                <a:cs typeface="Times New Roman" panose="02020603050405020304" pitchFamily="18" charset="0"/>
              </a:rPr>
              <a:t>Abolish visas for Africans travelling in Africa</a:t>
            </a:r>
            <a:r>
              <a:rPr lang="en-GB" sz="2400" b="1" dirty="0">
                <a:latin typeface="Times New Roman" panose="02020603050405020304" pitchFamily="18" charset="0"/>
                <a:cs typeface="Times New Roman" panose="02020603050405020304" pitchFamily="18" charset="0"/>
              </a:rPr>
              <a:t>. Visa on arrival to Africans traveling in Africa is not enough. Need for sharing of intelligence so that Africans who are security-risk are stopped at the airports. AU needs to revamp its programme on the AU passport encouraging member States to follow the RECs in issuing national passports with AU and country’s name on the passport similar to ECOWAS passport.</a:t>
            </a:r>
            <a:endParaRPr lang="en-CA" sz="2400" b="1" dirty="0">
              <a:latin typeface="Times New Roman" panose="02020603050405020304" pitchFamily="18" charset="0"/>
              <a:cs typeface="Times New Roman" panose="02020603050405020304" pitchFamily="18" charset="0"/>
            </a:endParaRPr>
          </a:p>
          <a:p>
            <a:pPr marL="457200" indent="-457200">
              <a:buAutoNum type="arabicPeriod"/>
            </a:pPr>
            <a:endParaRPr lang="en-GB" sz="2400" b="1"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12</a:t>
            </a:fld>
            <a:endParaRPr lang="en-US" dirty="0"/>
          </a:p>
        </p:txBody>
      </p:sp>
    </p:spTree>
    <p:extLst>
      <p:ext uri="{BB962C8B-B14F-4D97-AF65-F5344CB8AC3E}">
        <p14:creationId xmlns:p14="http://schemas.microsoft.com/office/powerpoint/2010/main" val="4111164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fontScale="92500" lnSpcReduction="10000"/>
          </a:bodyPr>
          <a:lstStyle/>
          <a:p>
            <a:pPr marL="0" indent="0">
              <a:buNone/>
            </a:pPr>
            <a:r>
              <a:rPr lang="en-GB" sz="2400" b="1" dirty="0">
                <a:latin typeface="BarlowSemiCondensed-Light"/>
              </a:rPr>
              <a:t>Recommendations to Accelerate Integration II</a:t>
            </a:r>
          </a:p>
          <a:p>
            <a:pPr marL="0" indent="0">
              <a:buNone/>
            </a:pPr>
            <a:endParaRPr lang="en-GB" b="1" dirty="0">
              <a:latin typeface="Times New Roman" panose="02020603050405020304" pitchFamily="18" charset="0"/>
              <a:cs typeface="Times New Roman" panose="02020603050405020304" pitchFamily="18" charset="0"/>
            </a:endParaRPr>
          </a:p>
          <a:p>
            <a:pPr marL="514350" indent="-514350" algn="just">
              <a:buFont typeface="+mj-lt"/>
              <a:buAutoNum type="arabicPeriod" startAt="4"/>
            </a:pPr>
            <a:r>
              <a:rPr lang="en-GB" b="1" dirty="0">
                <a:solidFill>
                  <a:srgbClr val="FF0000"/>
                </a:solidFill>
                <a:latin typeface="Times New Roman" panose="02020603050405020304" pitchFamily="18" charset="0"/>
                <a:cs typeface="Times New Roman" panose="02020603050405020304" pitchFamily="18" charset="0"/>
              </a:rPr>
              <a:t>Need for Member States to ratify the Protocol to the Treaty Establishing the African Economic Community Relating to Free Movement of Persons, Right of Residence and Right of Establishment</a:t>
            </a:r>
            <a:endParaRPr lang="en-GB"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There is a link between free movement of persons and economic growth. Free movement of persons also contributes to the creation of a common market. To accelerate the ratification of the protocol, the AU should appoint a champion, perhaps a head of State, for the ratification of the Protocol, who could urge his/her colleagues to ratify the Protocol.</a:t>
            </a:r>
            <a:endParaRPr lang="en-CA" b="1" dirty="0">
              <a:latin typeface="Times New Roman" panose="02020603050405020304" pitchFamily="18" charset="0"/>
              <a:cs typeface="Times New Roman" panose="02020603050405020304" pitchFamily="18" charset="0"/>
            </a:endParaRPr>
          </a:p>
          <a:p>
            <a:pPr marL="457200" indent="-457200">
              <a:buAutoNum type="arabicPeriod" startAt="4"/>
            </a:pPr>
            <a:endParaRPr lang="fr-FR" sz="2400" b="1" dirty="0">
              <a:latin typeface="BarlowSemiCondensed-Light"/>
            </a:endParaRPr>
          </a:p>
          <a:p>
            <a:pPr marL="457200" indent="-457200" algn="just">
              <a:buAutoNum type="arabicPeriod" startAt="4"/>
            </a:pPr>
            <a:r>
              <a:rPr lang="en-GB" b="1" dirty="0">
                <a:solidFill>
                  <a:srgbClr val="FF0000"/>
                </a:solidFill>
                <a:latin typeface="Times New Roman" panose="02020603050405020304" pitchFamily="18" charset="0"/>
                <a:cs typeface="Times New Roman" panose="02020603050405020304" pitchFamily="18" charset="0"/>
              </a:rPr>
              <a:t>Strengthening</a:t>
            </a:r>
            <a:r>
              <a:rPr lang="fr-FR" b="1" dirty="0">
                <a:solidFill>
                  <a:srgbClr val="FF0000"/>
                </a:solidFill>
                <a:latin typeface="Times New Roman" panose="02020603050405020304" pitchFamily="18" charset="0"/>
                <a:cs typeface="Times New Roman" panose="02020603050405020304" pitchFamily="18" charset="0"/>
              </a:rPr>
              <a:t> the </a:t>
            </a:r>
            <a:r>
              <a:rPr lang="fr-FR" b="1" dirty="0" err="1">
                <a:solidFill>
                  <a:srgbClr val="FF0000"/>
                </a:solidFill>
                <a:latin typeface="Times New Roman" panose="02020603050405020304" pitchFamily="18" charset="0"/>
                <a:cs typeface="Times New Roman" panose="02020603050405020304" pitchFamily="18" charset="0"/>
              </a:rPr>
              <a:t>financing</a:t>
            </a:r>
            <a:r>
              <a:rPr lang="fr-FR" b="1" dirty="0">
                <a:solidFill>
                  <a:srgbClr val="FF0000"/>
                </a:solidFill>
                <a:latin typeface="Times New Roman" panose="02020603050405020304" pitchFamily="18" charset="0"/>
                <a:cs typeface="Times New Roman" panose="02020603050405020304" pitchFamily="18" charset="0"/>
              </a:rPr>
              <a:t> of the </a:t>
            </a:r>
            <a:r>
              <a:rPr lang="fr-FR" b="1" dirty="0" err="1">
                <a:solidFill>
                  <a:srgbClr val="FF0000"/>
                </a:solidFill>
                <a:latin typeface="Times New Roman" panose="02020603050405020304" pitchFamily="18" charset="0"/>
                <a:cs typeface="Times New Roman" panose="02020603050405020304" pitchFamily="18" charset="0"/>
              </a:rPr>
              <a:t>African</a:t>
            </a:r>
            <a:r>
              <a:rPr lang="fr-FR" b="1" dirty="0">
                <a:solidFill>
                  <a:srgbClr val="FF0000"/>
                </a:solidFill>
                <a:latin typeface="Times New Roman" panose="02020603050405020304" pitchFamily="18" charset="0"/>
                <a:cs typeface="Times New Roman" panose="02020603050405020304" pitchFamily="18" charset="0"/>
              </a:rPr>
              <a:t> Union</a:t>
            </a:r>
            <a:r>
              <a:rPr lang="fr-FR" sz="1800" dirty="0">
                <a:effectLst/>
                <a:latin typeface="Courier New" panose="02070309020205020404" pitchFamily="49" charset="0"/>
                <a:ea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There </a:t>
            </a:r>
            <a:r>
              <a:rPr lang="en-US" sz="2400" b="1" dirty="0">
                <a:latin typeface="Times New Roman" panose="02020603050405020304" pitchFamily="18" charset="0"/>
                <a:cs typeface="Times New Roman" panose="02020603050405020304" pitchFamily="18" charset="0"/>
              </a:rPr>
              <a:t>is</a:t>
            </a:r>
            <a:r>
              <a:rPr lang="fr-FR" sz="2400" b="1" dirty="0">
                <a:latin typeface="Times New Roman" panose="02020603050405020304" pitchFamily="18" charset="0"/>
                <a:cs typeface="Times New Roman" panose="02020603050405020304" pitchFamily="18" charset="0"/>
              </a:rPr>
              <a:t> a </a:t>
            </a:r>
            <a:r>
              <a:rPr lang="en-US" sz="2400" b="1" dirty="0">
                <a:latin typeface="Times New Roman" panose="02020603050405020304" pitchFamily="18" charset="0"/>
                <a:cs typeface="Times New Roman" panose="02020603050405020304" pitchFamily="18" charset="0"/>
              </a:rPr>
              <a:t>need</a:t>
            </a:r>
            <a:r>
              <a:rPr lang="fr-FR" sz="2400" b="1" dirty="0">
                <a:latin typeface="Times New Roman" panose="02020603050405020304" pitchFamily="18" charset="0"/>
                <a:cs typeface="Times New Roman" panose="02020603050405020304" pitchFamily="18" charset="0"/>
              </a:rPr>
              <a:t> for </a:t>
            </a:r>
            <a:r>
              <a:rPr lang="fr-FR" sz="2400" b="1" dirty="0" err="1">
                <a:latin typeface="Times New Roman" panose="02020603050405020304" pitchFamily="18" charset="0"/>
                <a:cs typeface="Times New Roman" panose="02020603050405020304" pitchFamily="18" charset="0"/>
              </a:rPr>
              <a:t>member</a:t>
            </a:r>
            <a:r>
              <a:rPr lang="fr-FR" sz="2400" b="1" dirty="0">
                <a:latin typeface="Times New Roman" panose="02020603050405020304" pitchFamily="18" charset="0"/>
                <a:cs typeface="Times New Roman" panose="02020603050405020304" pitchFamily="18" charset="0"/>
              </a:rPr>
              <a:t> States to </a:t>
            </a:r>
            <a:r>
              <a:rPr lang="en-US" sz="2400" b="1" dirty="0">
                <a:latin typeface="Times New Roman" panose="02020603050405020304" pitchFamily="18" charset="0"/>
                <a:cs typeface="Times New Roman" panose="02020603050405020304" pitchFamily="18" charset="0"/>
              </a:rPr>
              <a:t>strengthen </a:t>
            </a:r>
            <a:r>
              <a:rPr lang="fr-FR" sz="2400" b="1" dirty="0">
                <a:latin typeface="Times New Roman" panose="02020603050405020304" pitchFamily="18" charset="0"/>
                <a:cs typeface="Times New Roman" panose="02020603050405020304" pitchFamily="18" charset="0"/>
              </a:rPr>
              <a:t>of the AU Commission and </a:t>
            </a:r>
            <a:r>
              <a:rPr lang="fr-FR" sz="2400" b="1" dirty="0" err="1">
                <a:latin typeface="Times New Roman" panose="02020603050405020304" pitchFamily="18" charset="0"/>
                <a:cs typeface="Times New Roman" panose="02020603050405020304" pitchFamily="18" charset="0"/>
              </a:rPr>
              <a:t>its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organs</a:t>
            </a:r>
            <a:r>
              <a:rPr lang="fr-FR" sz="2400" b="1" dirty="0">
                <a:latin typeface="Times New Roman" panose="02020603050405020304" pitchFamily="18" charset="0"/>
                <a:cs typeface="Times New Roman" panose="02020603050405020304" pitchFamily="18" charset="0"/>
              </a:rPr>
              <a:t> as </a:t>
            </a:r>
            <a:r>
              <a:rPr lang="fr-FR" sz="2400" b="1" dirty="0" err="1">
                <a:latin typeface="Times New Roman" panose="02020603050405020304" pitchFamily="18" charset="0"/>
                <a:cs typeface="Times New Roman" panose="02020603050405020304" pitchFamily="18" charset="0"/>
              </a:rPr>
              <a:t>well</a:t>
            </a:r>
            <a:r>
              <a:rPr lang="fr-FR" sz="2400" b="1" dirty="0">
                <a:latin typeface="Times New Roman" panose="02020603050405020304" pitchFamily="18" charset="0"/>
                <a:cs typeface="Times New Roman" panose="02020603050405020304" pitchFamily="18" charset="0"/>
              </a:rPr>
              <a:t> as the </a:t>
            </a:r>
            <a:r>
              <a:rPr lang="fr-FR" sz="2400" b="1" dirty="0" err="1">
                <a:latin typeface="Times New Roman" panose="02020603050405020304" pitchFamily="18" charset="0"/>
                <a:cs typeface="Times New Roman" panose="02020603050405020304" pitchFamily="18" charset="0"/>
              </a:rPr>
              <a:t>RECs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both</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financial</a:t>
            </a:r>
            <a:r>
              <a:rPr lang="fr-FR" sz="2400" b="1" dirty="0">
                <a:latin typeface="Times New Roman" panose="02020603050405020304" pitchFamily="18" charset="0"/>
                <a:cs typeface="Times New Roman" panose="02020603050405020304" pitchFamily="18" charset="0"/>
              </a:rPr>
              <a:t> and </a:t>
            </a:r>
            <a:r>
              <a:rPr lang="fr-FR" sz="2400" b="1" dirty="0" err="1">
                <a:latin typeface="Times New Roman" panose="02020603050405020304" pitchFamily="18" charset="0"/>
                <a:cs typeface="Times New Roman" panose="02020603050405020304" pitchFamily="18" charset="0"/>
              </a:rPr>
              <a:t>human</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capacities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so</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that</a:t>
            </a:r>
            <a:r>
              <a:rPr lang="fr-FR" sz="2400" b="1"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they</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would</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be</a:t>
            </a:r>
            <a:r>
              <a:rPr lang="fr-FR" sz="2400" b="1" dirty="0">
                <a:latin typeface="Times New Roman" panose="02020603050405020304" pitchFamily="18" charset="0"/>
                <a:cs typeface="Times New Roman" panose="02020603050405020304" pitchFamily="18" charset="0"/>
              </a:rPr>
              <a:t> effective in the </a:t>
            </a:r>
            <a:r>
              <a:rPr lang="fr-FR" sz="2400" b="1" dirty="0" err="1">
                <a:latin typeface="Times New Roman" panose="02020603050405020304" pitchFamily="18" charset="0"/>
                <a:cs typeface="Times New Roman" panose="02020603050405020304" pitchFamily="18" charset="0"/>
              </a:rPr>
              <a:t>implementation</a:t>
            </a:r>
            <a:r>
              <a:rPr lang="fr-FR" sz="2400" b="1" dirty="0">
                <a:latin typeface="Times New Roman" panose="02020603050405020304" pitchFamily="18" charset="0"/>
                <a:cs typeface="Times New Roman" panose="02020603050405020304" pitchFamily="18" charset="0"/>
              </a:rPr>
              <a:t> of </a:t>
            </a:r>
            <a:r>
              <a:rPr lang="fr-FR" sz="2400" b="1" dirty="0" err="1">
                <a:latin typeface="Times New Roman" panose="02020603050405020304" pitchFamily="18" charset="0"/>
                <a:cs typeface="Times New Roman" panose="02020603050405020304" pitchFamily="18" charset="0"/>
              </a:rPr>
              <a:t>agreed</a:t>
            </a:r>
            <a:r>
              <a:rPr lang="fr-FR" sz="2400" b="1"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regional</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activities</a:t>
            </a:r>
            <a:r>
              <a:rPr lang="fr-FR" sz="2400" b="1" dirty="0">
                <a:latin typeface="Times New Roman" panose="02020603050405020304" pitchFamily="18" charset="0"/>
                <a:cs typeface="Times New Roman" panose="02020603050405020304" pitchFamily="18" charset="0"/>
              </a:rPr>
              <a:t>.</a:t>
            </a:r>
          </a:p>
          <a:p>
            <a:pPr marL="457200" indent="-457200" algn="just">
              <a:buAutoNum type="arabicPeriod" startAt="4"/>
            </a:pPr>
            <a:endParaRPr lang="fr-FR" sz="2400" b="1"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AutoNum type="arabicPeriod" startAt="4"/>
            </a:pPr>
            <a:r>
              <a:rPr lang="en-GB" b="1" dirty="0">
                <a:solidFill>
                  <a:srgbClr val="FF0000"/>
                </a:solidFill>
                <a:latin typeface="Times New Roman" panose="02020603050405020304" pitchFamily="18" charset="0"/>
                <a:cs typeface="Times New Roman" panose="02020603050405020304" pitchFamily="18" charset="0"/>
              </a:rPr>
              <a:t>More Investments in Infrastructure needed</a:t>
            </a:r>
            <a:r>
              <a:rPr lang="en-GB" sz="2400" b="1" dirty="0">
                <a:latin typeface="Times New Roman" panose="02020603050405020304" pitchFamily="18" charset="0"/>
                <a:cs typeface="Times New Roman" panose="02020603050405020304" pitchFamily="18" charset="0"/>
              </a:rPr>
              <a:t>: The acceleration of physical integration of the continent by the strengthening and improving of infrastructure on the continent</a:t>
            </a:r>
            <a:r>
              <a:rPr lang="en-GB" sz="1800" dirty="0">
                <a:solidFill>
                  <a:srgbClr val="000000"/>
                </a:solidFill>
                <a:effectLst/>
                <a:latin typeface="Times New Roman" panose="02020603050405020304" pitchFamily="18" charset="0"/>
                <a:ea typeface="Calibri" panose="020F0502020204030204" pitchFamily="34" charset="0"/>
              </a:rPr>
              <a:t>.</a:t>
            </a:r>
            <a:endParaRPr lang="en-CA" sz="1800" dirty="0">
              <a:effectLst/>
              <a:latin typeface="Times New Roman" panose="02020603050405020304" pitchFamily="18" charset="0"/>
              <a:ea typeface="Calibri" panose="020F0502020204030204" pitchFamily="34" charset="0"/>
            </a:endParaRPr>
          </a:p>
          <a:p>
            <a:pPr marL="457200" indent="-457200">
              <a:buFont typeface="Arial" panose="020B0604020202020204" pitchFamily="34" charset="0"/>
              <a:buAutoNum type="arabicPeriod" startAt="4"/>
            </a:pPr>
            <a:endParaRPr lang="en-CA" sz="2400" b="1" dirty="0">
              <a:latin typeface="BarlowSemiCondensed-Light"/>
            </a:endParaRPr>
          </a:p>
          <a:p>
            <a:pPr marL="457200" indent="-457200">
              <a:buAutoNum type="arabicPeriod" startAt="4"/>
            </a:pPr>
            <a:endParaRPr lang="en-GB" sz="2400" b="1" dirty="0">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13</a:t>
            </a:fld>
            <a:endParaRPr lang="en-US" dirty="0"/>
          </a:p>
        </p:txBody>
      </p:sp>
    </p:spTree>
    <p:extLst>
      <p:ext uri="{BB962C8B-B14F-4D97-AF65-F5344CB8AC3E}">
        <p14:creationId xmlns:p14="http://schemas.microsoft.com/office/powerpoint/2010/main" val="3147013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buNone/>
            </a:pPr>
            <a:r>
              <a:rPr lang="en-GB" sz="2400" b="1" dirty="0">
                <a:latin typeface="BarlowSemiCondensed-Light"/>
              </a:rPr>
              <a:t>Recommendations to Accelerate Integration III</a:t>
            </a:r>
            <a:endParaRPr lang="en-GB" b="1" dirty="0">
              <a:latin typeface="Times New Roman" panose="02020603050405020304" pitchFamily="18" charset="0"/>
              <a:cs typeface="Times New Roman" panose="02020603050405020304" pitchFamily="18" charset="0"/>
            </a:endParaRPr>
          </a:p>
          <a:p>
            <a:pPr marL="514350" indent="-514350" algn="just">
              <a:buFont typeface="+mj-lt"/>
              <a:buAutoNum type="arabicPeriod" startAt="7"/>
            </a:pPr>
            <a:r>
              <a:rPr lang="en-GB" b="1" dirty="0">
                <a:solidFill>
                  <a:srgbClr val="FF0000"/>
                </a:solidFill>
                <a:latin typeface="Times New Roman" panose="02020603050405020304" pitchFamily="18" charset="0"/>
                <a:cs typeface="Times New Roman" panose="02020603050405020304" pitchFamily="18" charset="0"/>
              </a:rPr>
              <a:t>Africa should have a common currency</a:t>
            </a:r>
            <a:r>
              <a:rPr lang="en-GB" sz="1800" dirty="0">
                <a:effectLst/>
                <a:latin typeface="Courier New" panose="02070309020205020404" pitchFamily="49" charset="0"/>
                <a:ea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A common currency for Africa is that it facilitates trade (in both goods and services) and investment among the countries Africa by reducing transaction costs in cross-border business and removing volatility in exchange rates across Africa. The challenges that will be faced along the path leading to the creation of an African single currency should strengthen our resolve and to adopt measures to mitigate the challenges so that the current multiple currencies on the continent are replaced by one single currency. Accelerate the creation of the AU Financial institutions</a:t>
            </a:r>
          </a:p>
          <a:p>
            <a:pPr marL="457200" indent="-457200" algn="just">
              <a:buAutoNum type="arabicPeriod" startAt="7"/>
            </a:pPr>
            <a:endParaRPr lang="fr-FR" sz="2400" b="1" dirty="0">
              <a:latin typeface="Times New Roman" panose="02020603050405020304" pitchFamily="18" charset="0"/>
              <a:cs typeface="Times New Roman" panose="02020603050405020304" pitchFamily="18" charset="0"/>
            </a:endParaRPr>
          </a:p>
          <a:p>
            <a:pPr marL="342900" marR="0" lvl="0" indent="-342900" algn="just" rtl="0">
              <a:lnSpc>
                <a:spcPct val="107000"/>
              </a:lnSpc>
              <a:spcBef>
                <a:spcPts val="600"/>
              </a:spcBef>
              <a:spcAft>
                <a:spcPts val="600"/>
              </a:spcAft>
              <a:buFont typeface="+mj-lt"/>
              <a:buAutoNum type="arabicPeriod" startAt="7"/>
            </a:pPr>
            <a:r>
              <a:rPr lang="en-GB" b="1" dirty="0">
                <a:solidFill>
                  <a:srgbClr val="FF0000"/>
                </a:solidFill>
                <a:latin typeface="Times New Roman" panose="02020603050405020304" pitchFamily="18" charset="0"/>
                <a:cs typeface="Times New Roman" panose="02020603050405020304" pitchFamily="18" charset="0"/>
              </a:rPr>
              <a:t>Enhanced engagement of the Private Sector and CSOs: </a:t>
            </a:r>
            <a:r>
              <a:rPr lang="en-GB" sz="2400" b="1" dirty="0">
                <a:latin typeface="Times New Roman" panose="02020603050405020304" pitchFamily="18" charset="0"/>
                <a:cs typeface="Times New Roman" panose="02020603050405020304" pitchFamily="18" charset="0"/>
              </a:rPr>
              <a:t>The active involvement of the private sector and the civil society organizations in regional integration programmes. It is through the participation of these two groups that regional integration would be felt at the national level.</a:t>
            </a:r>
            <a:endParaRPr lang="en-CA" sz="2400" b="1"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AutoNum type="arabicPeriod" startAt="7"/>
            </a:pPr>
            <a:endParaRPr lang="en-CA" sz="2400" b="1" dirty="0">
              <a:latin typeface="BarlowSemiCondensed-Light"/>
            </a:endParaRPr>
          </a:p>
          <a:p>
            <a:pPr marL="457200" indent="-457200">
              <a:buAutoNum type="arabicPeriod" startAt="7"/>
            </a:pPr>
            <a:endParaRPr lang="en-GB" sz="2400" b="1" dirty="0">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14</a:t>
            </a:fld>
            <a:endParaRPr lang="en-US" dirty="0"/>
          </a:p>
        </p:txBody>
      </p:sp>
    </p:spTree>
    <p:extLst>
      <p:ext uri="{BB962C8B-B14F-4D97-AF65-F5344CB8AC3E}">
        <p14:creationId xmlns:p14="http://schemas.microsoft.com/office/powerpoint/2010/main" val="162921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buNone/>
            </a:pPr>
            <a:r>
              <a:rPr lang="en-GB" sz="2400" b="1" dirty="0">
                <a:latin typeface="BarlowSemiCondensed-Light"/>
              </a:rPr>
              <a:t>Recommendations to Accelerate Integration III</a:t>
            </a:r>
          </a:p>
          <a:p>
            <a:pPr marL="0" indent="0">
              <a:buNone/>
            </a:pPr>
            <a:endParaRPr lang="en-GB" b="1" dirty="0">
              <a:latin typeface="Times New Roman" panose="02020603050405020304" pitchFamily="18" charset="0"/>
              <a:cs typeface="Times New Roman" panose="02020603050405020304" pitchFamily="18" charset="0"/>
            </a:endParaRPr>
          </a:p>
          <a:p>
            <a:pPr marL="0" indent="0">
              <a:buNone/>
            </a:pPr>
            <a:endParaRPr lang="en-GB" b="1" dirty="0">
              <a:latin typeface="Times New Roman" panose="02020603050405020304" pitchFamily="18" charset="0"/>
              <a:cs typeface="Times New Roman" panose="02020603050405020304" pitchFamily="18" charset="0"/>
            </a:endParaRPr>
          </a:p>
          <a:p>
            <a:pPr marL="514350" indent="-514350" algn="just">
              <a:buFont typeface="+mj-lt"/>
              <a:buAutoNum type="arabicPeriod" startAt="9"/>
            </a:pPr>
            <a:r>
              <a:rPr lang="fr-FR" b="1" dirty="0">
                <a:solidFill>
                  <a:srgbClr val="FF0000"/>
                </a:solidFill>
                <a:latin typeface="Times New Roman" panose="02020603050405020304" pitchFamily="18" charset="0"/>
                <a:cs typeface="Times New Roman" panose="02020603050405020304" pitchFamily="18" charset="0"/>
              </a:rPr>
              <a:t>Non-</a:t>
            </a:r>
            <a:r>
              <a:rPr lang="fr-FR" b="1" dirty="0" err="1">
                <a:solidFill>
                  <a:srgbClr val="FF0000"/>
                </a:solidFill>
                <a:latin typeface="Times New Roman" panose="02020603050405020304" pitchFamily="18" charset="0"/>
                <a:cs typeface="Times New Roman" panose="02020603050405020304" pitchFamily="18" charset="0"/>
              </a:rPr>
              <a:t>Africans</a:t>
            </a:r>
            <a:r>
              <a:rPr lang="fr-FR" b="1" dirty="0">
                <a:solidFill>
                  <a:srgbClr val="FF0000"/>
                </a:solidFill>
                <a:latin typeface="Times New Roman" panose="02020603050405020304" pitchFamily="18" charset="0"/>
                <a:cs typeface="Times New Roman" panose="02020603050405020304" pitchFamily="18" charset="0"/>
              </a:rPr>
              <a:t> </a:t>
            </a:r>
            <a:r>
              <a:rPr lang="fr-FR" b="1" dirty="0" err="1">
                <a:solidFill>
                  <a:srgbClr val="FF0000"/>
                </a:solidFill>
                <a:latin typeface="Times New Roman" panose="02020603050405020304" pitchFamily="18" charset="0"/>
                <a:cs typeface="Times New Roman" panose="02020603050405020304" pitchFamily="18" charset="0"/>
              </a:rPr>
              <a:t>need</a:t>
            </a:r>
            <a:r>
              <a:rPr lang="fr-FR" b="1" dirty="0">
                <a:solidFill>
                  <a:srgbClr val="FF0000"/>
                </a:solidFill>
                <a:latin typeface="Times New Roman" panose="02020603050405020304" pitchFamily="18" charset="0"/>
                <a:cs typeface="Times New Roman" panose="02020603050405020304" pitchFamily="18" charset="0"/>
              </a:rPr>
              <a:t> to </a:t>
            </a:r>
            <a:r>
              <a:rPr lang="en-GB" b="1" dirty="0">
                <a:solidFill>
                  <a:srgbClr val="FF0000"/>
                </a:solidFill>
                <a:latin typeface="Times New Roman" panose="02020603050405020304" pitchFamily="18" charset="0"/>
                <a:cs typeface="Times New Roman" panose="02020603050405020304" pitchFamily="18" charset="0"/>
              </a:rPr>
              <a:t>stop calling </a:t>
            </a:r>
            <a:r>
              <a:rPr lang="fr-FR" b="1" dirty="0">
                <a:solidFill>
                  <a:srgbClr val="FF0000"/>
                </a:solidFill>
                <a:latin typeface="Times New Roman" panose="02020603050405020304" pitchFamily="18" charset="0"/>
                <a:cs typeface="Times New Roman" panose="02020603050405020304" pitchFamily="18" charset="0"/>
              </a:rPr>
              <a:t>parts of Africa </a:t>
            </a:r>
            <a:r>
              <a:rPr lang="fr-FR" b="1" dirty="0" err="1">
                <a:solidFill>
                  <a:srgbClr val="FF0000"/>
                </a:solidFill>
                <a:latin typeface="Times New Roman" panose="02020603050405020304" pitchFamily="18" charset="0"/>
                <a:cs typeface="Times New Roman" panose="02020603050405020304" pitchFamily="18" charset="0"/>
              </a:rPr>
              <a:t>sub-sahara</a:t>
            </a:r>
            <a:r>
              <a:rPr lang="fr-FR" b="1" dirty="0">
                <a:solidFill>
                  <a:srgbClr val="FF0000"/>
                </a:solidFill>
                <a:latin typeface="Times New Roman" panose="02020603050405020304" pitchFamily="18" charset="0"/>
                <a:cs typeface="Times New Roman" panose="02020603050405020304" pitchFamily="18" charset="0"/>
              </a:rPr>
              <a:t> Africa</a:t>
            </a:r>
            <a:r>
              <a:rPr lang="fr-FR" sz="1800" dirty="0">
                <a:effectLst/>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p>
          <a:p>
            <a:pPr marL="0" indent="0" algn="just">
              <a:buNone/>
            </a:pPr>
            <a:r>
              <a:rPr lang="en-US" sz="2400" b="1" i="1" dirty="0">
                <a:latin typeface="Times New Roman" panose="02020603050405020304" pitchFamily="18" charset="0"/>
                <a:cs typeface="Times New Roman" panose="02020603050405020304" pitchFamily="18" charset="0"/>
              </a:rPr>
              <a:t>	Africa south of the Sahara” is a definition aimed at separating Africa from its 	northern territories. The Sahara must be a bridge to unite us, not an obstacle to 	divide us </a:t>
            </a:r>
            <a:r>
              <a:rPr lang="en-US" sz="2400" b="1" dirty="0">
                <a:latin typeface="Times New Roman" panose="02020603050405020304" pitchFamily="18" charset="0"/>
                <a:cs typeface="Times New Roman" panose="02020603050405020304" pitchFamily="18" charset="0"/>
              </a:rPr>
              <a:t>--</a:t>
            </a:r>
            <a:r>
              <a:rPr lang="fr-FR" sz="2400" b="1" dirty="0">
                <a:latin typeface="Times New Roman" panose="02020603050405020304" pitchFamily="18" charset="0"/>
                <a:cs typeface="Times New Roman" panose="02020603050405020304" pitchFamily="18" charset="0"/>
              </a:rPr>
              <a:t>	King Idris I of </a:t>
            </a:r>
            <a:r>
              <a:rPr lang="en-US" sz="2400" b="1" dirty="0">
                <a:latin typeface="Times New Roman" panose="02020603050405020304" pitchFamily="18" charset="0"/>
                <a:cs typeface="Times New Roman" panose="02020603050405020304" pitchFamily="18" charset="0"/>
              </a:rPr>
              <a:t>Libya</a:t>
            </a:r>
          </a:p>
          <a:p>
            <a:pPr marL="457200" indent="-457200" algn="just">
              <a:buAutoNum type="arabicPeriod" startAt="9"/>
            </a:pPr>
            <a:endParaRPr lang="fr-FR" sz="2400" b="1" dirty="0">
              <a:latin typeface="Times New Roman" panose="02020603050405020304" pitchFamily="18" charset="0"/>
              <a:cs typeface="Times New Roman" panose="02020603050405020304" pitchFamily="18" charset="0"/>
            </a:endParaRPr>
          </a:p>
          <a:p>
            <a:pPr marL="0" indent="0">
              <a:buNone/>
            </a:pPr>
            <a:endParaRPr lang="en-CA" sz="2400" b="1" dirty="0">
              <a:latin typeface="BarlowSemiCondensed-Light"/>
            </a:endParaRPr>
          </a:p>
          <a:p>
            <a:pPr marL="457200" indent="-457200">
              <a:buAutoNum type="arabicPeriod" startAt="9"/>
            </a:pPr>
            <a:endParaRPr lang="en-GB" sz="2400" b="1" dirty="0">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15</a:t>
            </a:fld>
            <a:endParaRPr lang="en-US" dirty="0"/>
          </a:p>
        </p:txBody>
      </p:sp>
    </p:spTree>
    <p:extLst>
      <p:ext uri="{BB962C8B-B14F-4D97-AF65-F5344CB8AC3E}">
        <p14:creationId xmlns:p14="http://schemas.microsoft.com/office/powerpoint/2010/main" val="23614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fontScale="92500" lnSpcReduction="10000"/>
          </a:bodyPr>
          <a:lstStyle/>
          <a:p>
            <a:pPr marL="0" indent="0" algn="ctr">
              <a:buNone/>
            </a:pPr>
            <a:r>
              <a:rPr lang="en-US" b="1" i="0" dirty="0">
                <a:solidFill>
                  <a:srgbClr val="800080"/>
                </a:solidFill>
                <a:effectLst/>
                <a:latin typeface="Georgia" panose="02040502050405020303" pitchFamily="18" charset="0"/>
              </a:rPr>
              <a:t>Ethiopia shall rise</a:t>
            </a:r>
            <a:endParaRPr lang="en-US" b="0" i="0" dirty="0">
              <a:solidFill>
                <a:srgbClr val="111111"/>
              </a:solidFill>
              <a:effectLst/>
              <a:latin typeface="Georgia" panose="02040502050405020303" pitchFamily="18" charset="0"/>
            </a:endParaRPr>
          </a:p>
          <a:p>
            <a:pPr marL="0" indent="0" algn="ctr">
              <a:buNone/>
            </a:pPr>
            <a:r>
              <a:rPr lang="en-US" b="0" i="0" dirty="0">
                <a:solidFill>
                  <a:srgbClr val="800080"/>
                </a:solidFill>
                <a:effectLst/>
                <a:latin typeface="Georgia" panose="02040502050405020303" pitchFamily="18" charset="0"/>
              </a:rPr>
              <a:t>Ethiopia, Africa’s bright gem</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Set high among the verdant hills</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That gave birth to the unfailing</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Waters of the Nile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Ethiopia shall rise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Ethiopia, land of the wise;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Ethiopia, bold cradle of Africa’s ancient rule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And fertile school</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Of our African culture;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Ethiopia, the wise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Shall rise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And remold with us the full figure</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Of Africa’s hopes</a:t>
            </a:r>
            <a:br>
              <a:rPr lang="en-US" b="0" i="0" dirty="0">
                <a:solidFill>
                  <a:srgbClr val="111111"/>
                </a:solidFill>
                <a:effectLst/>
                <a:latin typeface="Georgia" panose="02040502050405020303" pitchFamily="18" charset="0"/>
              </a:rPr>
            </a:br>
            <a:r>
              <a:rPr lang="en-US" b="0" i="0" dirty="0">
                <a:solidFill>
                  <a:srgbClr val="800080"/>
                </a:solidFill>
                <a:effectLst/>
                <a:latin typeface="Georgia" panose="02040502050405020303" pitchFamily="18" charset="0"/>
              </a:rPr>
              <a:t>And destiny.</a:t>
            </a:r>
            <a:endParaRPr lang="en-US" b="0" i="0" dirty="0">
              <a:solidFill>
                <a:srgbClr val="111111"/>
              </a:solidFill>
              <a:effectLst/>
              <a:latin typeface="Georgia" panose="02040502050405020303" pitchFamily="18" charset="0"/>
            </a:endParaRPr>
          </a:p>
          <a:p>
            <a:pPr marL="0" indent="0" algn="ctr">
              <a:buNone/>
            </a:pPr>
            <a:endParaRPr lang="en-US" b="0" i="0" dirty="0">
              <a:solidFill>
                <a:srgbClr val="000000"/>
              </a:solidFill>
              <a:effectLst/>
              <a:latin typeface="Georgia" panose="02040502050405020303" pitchFamily="18" charset="0"/>
            </a:endParaRPr>
          </a:p>
          <a:p>
            <a:pPr marL="0" indent="0" algn="ctr">
              <a:buNone/>
            </a:pPr>
            <a:r>
              <a:rPr lang="en-US" b="0" i="0" dirty="0">
                <a:solidFill>
                  <a:srgbClr val="000000"/>
                </a:solidFill>
                <a:effectLst/>
                <a:latin typeface="Georgia" panose="02040502050405020303" pitchFamily="18" charset="0"/>
              </a:rPr>
              <a:t>Kwame Nkrumah 25 May 1963</a:t>
            </a:r>
            <a:endParaRPr lang="en-US" b="0" i="0" dirty="0">
              <a:solidFill>
                <a:srgbClr val="111111"/>
              </a:solidFill>
              <a:effectLst/>
              <a:latin typeface="Georgia" panose="02040502050405020303" pitchFamily="18" charset="0"/>
            </a:endParaRPr>
          </a:p>
          <a:p>
            <a:pPr marL="0" indent="0" algn="ctr">
              <a:buNone/>
            </a:pPr>
            <a:endParaRPr lang="en-GB" b="1" dirty="0">
              <a:solidFill>
                <a:srgbClr val="FF6753"/>
              </a:solidFill>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16</a:t>
            </a:fld>
            <a:endParaRPr lang="en-US" dirty="0"/>
          </a:p>
        </p:txBody>
      </p:sp>
    </p:spTree>
    <p:extLst>
      <p:ext uri="{BB962C8B-B14F-4D97-AF65-F5344CB8AC3E}">
        <p14:creationId xmlns:p14="http://schemas.microsoft.com/office/powerpoint/2010/main" val="4186045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lgn="ctr">
              <a:buNone/>
            </a:pPr>
            <a:endParaRPr lang="en-GB" b="1" dirty="0">
              <a:solidFill>
                <a:srgbClr val="FF6753"/>
              </a:solidFill>
              <a:latin typeface="BarlowSemiCondensed-Light"/>
            </a:endParaRPr>
          </a:p>
          <a:p>
            <a:pPr marL="0" indent="0" algn="ctr">
              <a:buNone/>
            </a:pPr>
            <a:endParaRPr lang="en-GB" b="1" dirty="0">
              <a:solidFill>
                <a:srgbClr val="FF6753"/>
              </a:solidFill>
              <a:latin typeface="BarlowSemiCondensed-Light"/>
            </a:endParaRPr>
          </a:p>
          <a:p>
            <a:pPr marL="0" indent="0" algn="ctr">
              <a:buNone/>
            </a:pPr>
            <a:r>
              <a:rPr lang="en-US" sz="3600" b="1" dirty="0">
                <a:solidFill>
                  <a:srgbClr val="FF6753"/>
                </a:solidFill>
                <a:latin typeface="BarlowSemiCondensed-Light"/>
              </a:rPr>
              <a:t>Let us all agree to die a little, or even completely so that African unity may not be a vain word</a:t>
            </a:r>
          </a:p>
          <a:p>
            <a:pPr marL="0" indent="0" algn="ctr">
              <a:buNone/>
            </a:pPr>
            <a:endParaRPr lang="en-US" sz="3600" b="1" dirty="0">
              <a:solidFill>
                <a:srgbClr val="FF6753"/>
              </a:solidFill>
              <a:latin typeface="BarlowSemiCondensed-Light"/>
            </a:endParaRPr>
          </a:p>
          <a:p>
            <a:pPr marL="0" indent="0" algn="ctr">
              <a:buNone/>
            </a:pPr>
            <a:r>
              <a:rPr lang="en-US" sz="3600" b="1" dirty="0">
                <a:solidFill>
                  <a:srgbClr val="FF6753"/>
                </a:solidFill>
                <a:latin typeface="BarlowSemiCondensed-Light"/>
              </a:rPr>
              <a:t>Ahmed Ben Bella </a:t>
            </a:r>
          </a:p>
          <a:p>
            <a:pPr marL="0" indent="0" algn="ctr">
              <a:buNone/>
            </a:pPr>
            <a:endParaRPr lang="en-US" sz="3600" b="1" dirty="0">
              <a:solidFill>
                <a:srgbClr val="FF6753"/>
              </a:solidFill>
              <a:latin typeface="BarlowSemiCondensed-Light"/>
            </a:endParaRPr>
          </a:p>
          <a:p>
            <a:pPr marL="0" indent="0" algn="ctr">
              <a:buNone/>
            </a:pPr>
            <a:endParaRPr lang="en-GB" sz="3600" b="1" dirty="0">
              <a:solidFill>
                <a:srgbClr val="FF6753"/>
              </a:solidFill>
              <a:latin typeface="BarlowSemiCondensed-Light"/>
            </a:endParaRPr>
          </a:p>
          <a:p>
            <a:pPr marL="0" indent="0" algn="ctr">
              <a:buNone/>
            </a:pPr>
            <a:r>
              <a:rPr lang="en-GB" sz="3600" b="1" dirty="0">
                <a:latin typeface="BarlowSemiCondensed-Light"/>
              </a:rPr>
              <a:t>Africa must Unite to achieve the Africa that We Want</a:t>
            </a:r>
          </a:p>
          <a:p>
            <a:pPr marL="0" indent="0" algn="ctr">
              <a:buNone/>
            </a:pPr>
            <a:endParaRPr lang="en-GB" b="1" dirty="0">
              <a:solidFill>
                <a:srgbClr val="FF6753"/>
              </a:solidFill>
              <a:latin typeface="BarlowSemiCondensed-Light"/>
            </a:endParaRPr>
          </a:p>
          <a:p>
            <a:pPr marL="0" indent="0" algn="ctr">
              <a:buNone/>
            </a:pPr>
            <a:endParaRPr lang="en-GB" b="1" dirty="0">
              <a:solidFill>
                <a:srgbClr val="FF6753"/>
              </a:solidFill>
              <a:latin typeface="BarlowSemiCondensed-Light"/>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17</a:t>
            </a:fld>
            <a:endParaRPr lang="en-US" dirty="0"/>
          </a:p>
        </p:txBody>
      </p:sp>
    </p:spTree>
    <p:extLst>
      <p:ext uri="{BB962C8B-B14F-4D97-AF65-F5344CB8AC3E}">
        <p14:creationId xmlns:p14="http://schemas.microsoft.com/office/powerpoint/2010/main" val="2657847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F346651A-3280-2243-8879-4C38C6D931C8}"/>
              </a:ext>
            </a:extLst>
          </p:cNvPr>
          <p:cNvPicPr>
            <a:picLocks noChangeAspect="1"/>
          </p:cNvPicPr>
          <p:nvPr/>
        </p:nvPicPr>
        <p:blipFill>
          <a:blip r:embed="rId3"/>
          <a:stretch>
            <a:fillRect/>
          </a:stretch>
        </p:blipFill>
        <p:spPr>
          <a:xfrm>
            <a:off x="4414838" y="2868613"/>
            <a:ext cx="3362325" cy="1120775"/>
          </a:xfrm>
          <a:prstGeom prst="rect">
            <a:avLst/>
          </a:prstGeom>
        </p:spPr>
      </p:pic>
    </p:spTree>
    <p:extLst>
      <p:ext uri="{BB962C8B-B14F-4D97-AF65-F5344CB8AC3E}">
        <p14:creationId xmlns:p14="http://schemas.microsoft.com/office/powerpoint/2010/main" val="20897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358732" y="53796"/>
            <a:ext cx="11289600" cy="6347003"/>
          </a:xfrm>
        </p:spPr>
        <p:txBody>
          <a:bodyPr>
            <a:normAutofit/>
          </a:bodyPr>
          <a:lstStyle/>
          <a:p>
            <a:pPr marL="0" indent="0" algn="just">
              <a:buNone/>
            </a:pPr>
            <a:r>
              <a:rPr lang="en-US" altLang="en-US" sz="2600" b="1" dirty="0">
                <a:latin typeface="BarlowSemiCondensed-Bold"/>
              </a:rPr>
              <a:t>Evolution of Integration in Africa</a:t>
            </a:r>
          </a:p>
          <a:p>
            <a:pPr algn="just">
              <a:defRPr/>
            </a:pPr>
            <a:endParaRPr lang="en-GB" sz="2400" b="1" dirty="0">
              <a:solidFill>
                <a:schemeClr val="tx1"/>
              </a:solidFill>
              <a:latin typeface="Times New Roman" pitchFamily="18" charset="0"/>
              <a:cs typeface="Times New Roman" pitchFamily="18" charset="0"/>
            </a:endParaRPr>
          </a:p>
          <a:p>
            <a:pPr algn="just">
              <a:defRPr/>
            </a:pPr>
            <a:r>
              <a:rPr lang="en-GB" sz="2400" b="1" dirty="0">
                <a:solidFill>
                  <a:schemeClr val="tx1"/>
                </a:solidFill>
                <a:latin typeface="Times New Roman" pitchFamily="18" charset="0"/>
                <a:cs typeface="Times New Roman" pitchFamily="18" charset="0"/>
              </a:rPr>
              <a:t>President Kwame Nkrumah of Ghana indicated at the time of Ghana’s independence that the independence of Ghana was meaningless unless it was linked to the total liberation and unification of the entire continent</a:t>
            </a:r>
          </a:p>
          <a:p>
            <a:pPr algn="just">
              <a:defRPr/>
            </a:pPr>
            <a:endParaRPr lang="en-GB" sz="2400" b="1" dirty="0">
              <a:latin typeface="Times New Roman" pitchFamily="18" charset="0"/>
              <a:cs typeface="Times New Roman" pitchFamily="18" charset="0"/>
            </a:endParaRPr>
          </a:p>
          <a:p>
            <a:pPr algn="just">
              <a:defRPr/>
            </a:pPr>
            <a:r>
              <a:rPr lang="en-GB" sz="2400" b="1" dirty="0">
                <a:latin typeface="Times New Roman" pitchFamily="18" charset="0"/>
                <a:cs typeface="Times New Roman" pitchFamily="18" charset="0"/>
              </a:rPr>
              <a:t>The politics of the “Cold War” in the early 1960s had a significant bearing on Africa’s integration agenda, by dividing the continent into two camps: the “Casablanca Bloc” and the “Monrovia Bloc.” </a:t>
            </a:r>
          </a:p>
          <a:p>
            <a:pPr algn="just">
              <a:defRPr/>
            </a:pPr>
            <a:endParaRPr lang="en-GB" sz="2400" b="1" dirty="0">
              <a:solidFill>
                <a:schemeClr val="tx1"/>
              </a:solidFill>
              <a:latin typeface="Times New Roman" pitchFamily="18" charset="0"/>
              <a:cs typeface="Times New Roman" pitchFamily="18" charset="0"/>
            </a:endParaRPr>
          </a:p>
          <a:p>
            <a:pPr algn="just">
              <a:defRPr/>
            </a:pPr>
            <a:r>
              <a:rPr lang="en-GB" sz="2400" b="1" dirty="0">
                <a:solidFill>
                  <a:schemeClr val="tx1"/>
                </a:solidFill>
                <a:latin typeface="Times New Roman" pitchFamily="18" charset="0"/>
                <a:cs typeface="Times New Roman" pitchFamily="18" charset="0"/>
              </a:rPr>
              <a:t>The Casablanca bloc was more sympathetic to the Eastern ideology and wished for a faster pace at unifying the continent. </a:t>
            </a:r>
          </a:p>
          <a:p>
            <a:pPr algn="just">
              <a:buFont typeface="Wingdings" pitchFamily="2" charset="2"/>
              <a:buChar char="q"/>
              <a:defRPr/>
            </a:pPr>
            <a:endParaRPr lang="en-GB" sz="2400" b="1" dirty="0">
              <a:solidFill>
                <a:schemeClr val="tx1"/>
              </a:solidFill>
              <a:latin typeface="Times New Roman" pitchFamily="18" charset="0"/>
              <a:cs typeface="Times New Roman" pitchFamily="18" charset="0"/>
            </a:endParaRPr>
          </a:p>
          <a:p>
            <a:pPr marL="0" indent="0" algn="just">
              <a:buNone/>
            </a:pPr>
            <a:endParaRPr lang="en-GB" b="1" dirty="0"/>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1</a:t>
            </a:fld>
            <a:endParaRPr lang="en-US" dirty="0"/>
          </a:p>
        </p:txBody>
      </p:sp>
    </p:spTree>
    <p:extLst>
      <p:ext uri="{BB962C8B-B14F-4D97-AF65-F5344CB8AC3E}">
        <p14:creationId xmlns:p14="http://schemas.microsoft.com/office/powerpoint/2010/main" val="4271412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358732" y="53796"/>
            <a:ext cx="11289600" cy="6347003"/>
          </a:xfrm>
        </p:spPr>
        <p:txBody>
          <a:bodyPr>
            <a:normAutofit/>
          </a:bodyPr>
          <a:lstStyle/>
          <a:p>
            <a:pPr marL="0" indent="0" algn="just">
              <a:buNone/>
            </a:pPr>
            <a:r>
              <a:rPr lang="en-US" altLang="en-US" sz="2600" b="1" dirty="0">
                <a:latin typeface="BarlowSemiCondensed-Bold"/>
              </a:rPr>
              <a:t>Evolution of Integration in Africa II</a:t>
            </a:r>
          </a:p>
          <a:p>
            <a:pPr algn="just">
              <a:buFont typeface="Wingdings" pitchFamily="2" charset="2"/>
              <a:buChar char="q"/>
              <a:defRPr/>
            </a:pPr>
            <a:endParaRPr lang="en-GB" sz="2400" b="1" dirty="0">
              <a:solidFill>
                <a:schemeClr val="tx1"/>
              </a:solidFill>
              <a:latin typeface="Times New Roman" pitchFamily="18" charset="0"/>
              <a:cs typeface="Times New Roman" pitchFamily="18" charset="0"/>
            </a:endParaRPr>
          </a:p>
          <a:p>
            <a:pPr algn="just">
              <a:defRPr/>
            </a:pPr>
            <a:r>
              <a:rPr lang="en-GB" sz="2400" b="1" dirty="0">
                <a:solidFill>
                  <a:schemeClr val="tx1"/>
                </a:solidFill>
                <a:latin typeface="Times New Roman" pitchFamily="18" charset="0"/>
                <a:cs typeface="Times New Roman" pitchFamily="18" charset="0"/>
              </a:rPr>
              <a:t>Monrovia bloc espoused the ideas of the West and advocated for independence within existing boundaries. </a:t>
            </a:r>
            <a:endParaRPr lang="en-US" sz="2400" b="1" dirty="0">
              <a:solidFill>
                <a:schemeClr val="tx1"/>
              </a:solidFill>
              <a:latin typeface="Times New Roman" pitchFamily="18" charset="0"/>
              <a:cs typeface="Times New Roman" pitchFamily="18" charset="0"/>
            </a:endParaRPr>
          </a:p>
          <a:p>
            <a:pPr algn="just">
              <a:buFont typeface="Wingdings" pitchFamily="2" charset="2"/>
              <a:buChar char="q"/>
              <a:defRPr/>
            </a:pPr>
            <a:endParaRPr lang="en-GB" sz="2400" b="1" dirty="0">
              <a:solidFill>
                <a:schemeClr val="tx1"/>
              </a:solidFill>
              <a:latin typeface="Times New Roman" pitchFamily="18" charset="0"/>
              <a:cs typeface="Times New Roman" pitchFamily="18" charset="0"/>
            </a:endParaRPr>
          </a:p>
          <a:p>
            <a:pPr algn="just">
              <a:defRPr/>
            </a:pPr>
            <a:r>
              <a:rPr lang="en-GB" sz="2400" b="1" dirty="0">
                <a:solidFill>
                  <a:schemeClr val="tx1"/>
                </a:solidFill>
                <a:latin typeface="Times New Roman" pitchFamily="18" charset="0"/>
                <a:cs typeface="Times New Roman" pitchFamily="18" charset="0"/>
              </a:rPr>
              <a:t>In a bid to prevent the division of the continent, African leaders formed the Organization of African Unity (OAU) as a compromise of the ideals of the two blocs</a:t>
            </a:r>
            <a:r>
              <a:rPr lang="en-US" sz="2400" b="1" dirty="0">
                <a:solidFill>
                  <a:schemeClr val="tx1"/>
                </a:solidFill>
                <a:latin typeface="Times New Roman" pitchFamily="18" charset="0"/>
                <a:cs typeface="Times New Roman" pitchFamily="18" charset="0"/>
              </a:rPr>
              <a:t>.</a:t>
            </a:r>
          </a:p>
          <a:p>
            <a:pPr algn="just">
              <a:defRPr/>
            </a:pPr>
            <a:endParaRPr lang="en-US" sz="2400" b="1" dirty="0">
              <a:latin typeface="Times New Roman" pitchFamily="18" charset="0"/>
              <a:cs typeface="Times New Roman" pitchFamily="18" charset="0"/>
            </a:endParaRPr>
          </a:p>
          <a:p>
            <a:pPr algn="just">
              <a:defRPr/>
            </a:pPr>
            <a:r>
              <a:rPr lang="en-US" sz="2400" b="1" dirty="0">
                <a:solidFill>
                  <a:schemeClr val="tx1"/>
                </a:solidFill>
                <a:latin typeface="Times New Roman" pitchFamily="18" charset="0"/>
                <a:cs typeface="Times New Roman" pitchFamily="18" charset="0"/>
              </a:rPr>
              <a:t>Nkrumah suggested in 1963 that </a:t>
            </a:r>
            <a:r>
              <a:rPr lang="en-GB" sz="2400" b="1" dirty="0">
                <a:solidFill>
                  <a:srgbClr val="FF0000"/>
                </a:solidFill>
                <a:latin typeface="Times New Roman" pitchFamily="18" charset="0"/>
                <a:cs typeface="Times New Roman" pitchFamily="18" charset="0"/>
              </a:rPr>
              <a:t>Africa must unite must unite or perish. </a:t>
            </a:r>
            <a:r>
              <a:rPr lang="en-GB" sz="2400" b="1" dirty="0">
                <a:latin typeface="Times New Roman" pitchFamily="18" charset="0"/>
                <a:cs typeface="Times New Roman" pitchFamily="18" charset="0"/>
              </a:rPr>
              <a:t>Others preferred a gradual approach</a:t>
            </a:r>
          </a:p>
          <a:p>
            <a:pPr algn="just">
              <a:defRPr/>
            </a:pPr>
            <a:endParaRPr lang="en-GB" sz="2400" b="1" dirty="0">
              <a:solidFill>
                <a:srgbClr val="FF0000"/>
              </a:solidFill>
              <a:latin typeface="Times New Roman" pitchFamily="18" charset="0"/>
              <a:cs typeface="Times New Roman" pitchFamily="18" charset="0"/>
            </a:endParaRPr>
          </a:p>
          <a:p>
            <a:pPr algn="just">
              <a:defRPr/>
            </a:pPr>
            <a:r>
              <a:rPr lang="en-GB" sz="2400" b="1" dirty="0">
                <a:latin typeface="Times New Roman" pitchFamily="18" charset="0"/>
                <a:cs typeface="Times New Roman" pitchFamily="18" charset="0"/>
              </a:rPr>
              <a:t>The focus of OAU was to wage liberation struggle to rid the continent of the colonialism. Set up a liberation office in Tanzania which was disbanded in 1994 when apartheid regime in South Africa fell</a:t>
            </a:r>
            <a:endParaRPr lang="en-US" sz="2400" b="1" dirty="0">
              <a:latin typeface="Times New Roman" pitchFamily="18" charset="0"/>
              <a:cs typeface="Times New Roman" pitchFamily="18" charset="0"/>
            </a:endParaRPr>
          </a:p>
          <a:p>
            <a:pPr algn="just">
              <a:defRPr/>
            </a:pPr>
            <a:endParaRPr lang="en-US" sz="2400" b="1" dirty="0">
              <a:latin typeface="Times New Roman" pitchFamily="18" charset="0"/>
              <a:cs typeface="Times New Roman" pitchFamily="18" charset="0"/>
            </a:endParaRPr>
          </a:p>
          <a:p>
            <a:pPr marL="0" indent="0" algn="just">
              <a:buNone/>
            </a:pPr>
            <a:endParaRPr lang="en-GB" b="1" dirty="0"/>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2</a:t>
            </a:fld>
            <a:endParaRPr lang="en-US" dirty="0"/>
          </a:p>
        </p:txBody>
      </p:sp>
    </p:spTree>
    <p:extLst>
      <p:ext uri="{BB962C8B-B14F-4D97-AF65-F5344CB8AC3E}">
        <p14:creationId xmlns:p14="http://schemas.microsoft.com/office/powerpoint/2010/main" val="653443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358732" y="53796"/>
            <a:ext cx="11289600" cy="6347003"/>
          </a:xfrm>
        </p:spPr>
        <p:txBody>
          <a:bodyPr>
            <a:normAutofit/>
          </a:bodyPr>
          <a:lstStyle/>
          <a:p>
            <a:pPr marL="0" indent="0" algn="just">
              <a:buNone/>
            </a:pPr>
            <a:r>
              <a:rPr lang="en-US" altLang="en-US" sz="2600" b="1" dirty="0">
                <a:latin typeface="BarlowSemiCondensed-Bold"/>
              </a:rPr>
              <a:t>Evolution of Integration in Africa III</a:t>
            </a:r>
          </a:p>
          <a:p>
            <a:pPr algn="just">
              <a:buFont typeface="Wingdings" pitchFamily="2" charset="2"/>
              <a:buChar char="q"/>
              <a:defRPr/>
            </a:pPr>
            <a:endParaRPr lang="en-GB" sz="2400" b="1" dirty="0">
              <a:solidFill>
                <a:schemeClr val="tx1"/>
              </a:solidFill>
              <a:latin typeface="Times New Roman" pitchFamily="18" charset="0"/>
              <a:cs typeface="Times New Roman" pitchFamily="18" charset="0"/>
            </a:endParaRPr>
          </a:p>
          <a:p>
            <a:pPr algn="just">
              <a:defRPr/>
            </a:pPr>
            <a:r>
              <a:rPr lang="en-GB" sz="2200" b="1" dirty="0">
                <a:solidFill>
                  <a:schemeClr val="tx1"/>
                </a:solidFill>
                <a:latin typeface="Times New Roman" pitchFamily="18" charset="0"/>
                <a:cs typeface="Times New Roman" pitchFamily="18" charset="0"/>
              </a:rPr>
              <a:t>Regional integration has been part of Africa’s strategy for economic transformation for more than three decades—and in some cases for almost a century. </a:t>
            </a:r>
          </a:p>
          <a:p>
            <a:pPr algn="just">
              <a:lnSpc>
                <a:spcPct val="90000"/>
              </a:lnSpc>
              <a:buFontTx/>
              <a:buNone/>
            </a:pPr>
            <a:r>
              <a:rPr lang="en-US" sz="2200" b="1" dirty="0">
                <a:solidFill>
                  <a:schemeClr val="tx1"/>
                </a:solidFill>
                <a:latin typeface="Times New Roman" pitchFamily="18" charset="0"/>
                <a:cs typeface="Times New Roman" pitchFamily="18" charset="0"/>
              </a:rPr>
              <a:t> </a:t>
            </a:r>
          </a:p>
          <a:p>
            <a:pPr lvl="1">
              <a:lnSpc>
                <a:spcPct val="90000"/>
              </a:lnSpc>
              <a:buFont typeface="Wingdings" pitchFamily="2" charset="2"/>
              <a:buChar char="Ø"/>
            </a:pPr>
            <a:r>
              <a:rPr lang="en-GB" sz="2200" b="1" dirty="0">
                <a:solidFill>
                  <a:schemeClr val="tx1"/>
                </a:solidFill>
                <a:latin typeface="Times New Roman" pitchFamily="18" charset="0"/>
                <a:cs typeface="Times New Roman" pitchFamily="18" charset="0"/>
              </a:rPr>
              <a:t>Southern African Customs Union (SACU), began in 1910</a:t>
            </a:r>
          </a:p>
          <a:p>
            <a:pPr lvl="1">
              <a:lnSpc>
                <a:spcPct val="90000"/>
              </a:lnSpc>
            </a:pPr>
            <a:endParaRPr lang="en-GB" sz="2200" b="1" dirty="0">
              <a:solidFill>
                <a:schemeClr val="tx1"/>
              </a:solidFill>
              <a:latin typeface="Times New Roman" pitchFamily="18" charset="0"/>
              <a:cs typeface="Times New Roman" pitchFamily="18" charset="0"/>
            </a:endParaRPr>
          </a:p>
          <a:p>
            <a:pPr lvl="1" algn="just">
              <a:lnSpc>
                <a:spcPct val="90000"/>
              </a:lnSpc>
              <a:buFont typeface="Wingdings" pitchFamily="2" charset="2"/>
              <a:buChar char="Ø"/>
            </a:pPr>
            <a:r>
              <a:rPr lang="en-GB" sz="2200" b="1" dirty="0">
                <a:solidFill>
                  <a:schemeClr val="tx1"/>
                </a:solidFill>
                <a:latin typeface="Times New Roman" pitchFamily="18" charset="0"/>
                <a:cs typeface="Times New Roman" pitchFamily="18" charset="0"/>
              </a:rPr>
              <a:t>The Southern Rhodesia Customs Union emerged in 1949 between South Africa and present-day Zimbabwe</a:t>
            </a:r>
          </a:p>
          <a:p>
            <a:pPr lvl="1" algn="just">
              <a:lnSpc>
                <a:spcPct val="90000"/>
              </a:lnSpc>
            </a:pPr>
            <a:endParaRPr lang="en-GB" sz="2200" b="1" dirty="0">
              <a:solidFill>
                <a:schemeClr val="tx1"/>
              </a:solidFill>
              <a:latin typeface="Times New Roman" pitchFamily="18" charset="0"/>
              <a:cs typeface="Times New Roman" pitchFamily="18" charset="0"/>
            </a:endParaRPr>
          </a:p>
          <a:p>
            <a:pPr lvl="1" algn="just">
              <a:lnSpc>
                <a:spcPct val="90000"/>
              </a:lnSpc>
              <a:buFont typeface="Wingdings" pitchFamily="2" charset="2"/>
              <a:buChar char="Ø"/>
            </a:pPr>
            <a:r>
              <a:rPr lang="en-GB" sz="2200" b="1" dirty="0">
                <a:solidFill>
                  <a:schemeClr val="tx1"/>
                </a:solidFill>
                <a:latin typeface="Times New Roman" pitchFamily="18" charset="0"/>
                <a:cs typeface="Times New Roman" pitchFamily="18" charset="0"/>
              </a:rPr>
              <a:t>The Ghana–Upper Volta Trade Agreement between Ghana and Upper Volta (now Burkina Faso) started in 1962</a:t>
            </a:r>
            <a:endParaRPr lang="en-US" sz="2200" b="1" dirty="0">
              <a:solidFill>
                <a:schemeClr val="tx1"/>
              </a:solidFill>
              <a:latin typeface="Times New Roman" pitchFamily="18" charset="0"/>
              <a:cs typeface="Times New Roman" pitchFamily="18" charset="0"/>
            </a:endParaRPr>
          </a:p>
          <a:p>
            <a:pPr algn="just">
              <a:defRPr/>
            </a:pPr>
            <a:endParaRPr lang="en-US" sz="2200" b="1" dirty="0">
              <a:latin typeface="Times New Roman" pitchFamily="18" charset="0"/>
              <a:cs typeface="Times New Roman" pitchFamily="18" charset="0"/>
            </a:endParaRPr>
          </a:p>
          <a:p>
            <a:pPr marL="0" indent="0" algn="just">
              <a:buNone/>
            </a:pPr>
            <a:r>
              <a:rPr lang="en-GB" sz="2200" b="1" dirty="0">
                <a:solidFill>
                  <a:srgbClr val="FF0000"/>
                </a:solidFill>
                <a:latin typeface="Times New Roman" pitchFamily="18" charset="0"/>
                <a:cs typeface="Times New Roman" pitchFamily="18" charset="0"/>
              </a:rPr>
              <a:t>ECA has been central in supporting OAU/AU with its integration agenda. It was ECA conference of Finance Ministers in 1963 in Khartoum Sudan that gave birth to AfDB and the RECs</a:t>
            </a:r>
          </a:p>
          <a:p>
            <a:pPr marL="0" indent="0" algn="just">
              <a:buNone/>
            </a:pPr>
            <a:endParaRPr lang="en-GB" b="1" dirty="0"/>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3</a:t>
            </a:fld>
            <a:endParaRPr lang="en-US" dirty="0"/>
          </a:p>
        </p:txBody>
      </p:sp>
    </p:spTree>
    <p:extLst>
      <p:ext uri="{BB962C8B-B14F-4D97-AF65-F5344CB8AC3E}">
        <p14:creationId xmlns:p14="http://schemas.microsoft.com/office/powerpoint/2010/main" val="14202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358732" y="53796"/>
            <a:ext cx="11289600" cy="6347003"/>
          </a:xfrm>
        </p:spPr>
        <p:txBody>
          <a:bodyPr>
            <a:normAutofit/>
          </a:bodyPr>
          <a:lstStyle/>
          <a:p>
            <a:pPr algn="just">
              <a:lnSpc>
                <a:spcPct val="90000"/>
              </a:lnSpc>
              <a:buFontTx/>
              <a:buNone/>
            </a:pPr>
            <a:r>
              <a:rPr lang="en-GB" sz="2400" b="1" dirty="0">
                <a:solidFill>
                  <a:schemeClr val="tx1"/>
                </a:solidFill>
                <a:latin typeface="Times New Roman" pitchFamily="18" charset="0"/>
                <a:cs typeface="Times New Roman" pitchFamily="18" charset="0"/>
              </a:rPr>
              <a:t>Roadmap on the creation of the African Union</a:t>
            </a:r>
          </a:p>
          <a:p>
            <a:pPr algn="just">
              <a:lnSpc>
                <a:spcPct val="90000"/>
              </a:lnSpc>
              <a:buFontTx/>
              <a:buNone/>
            </a:pPr>
            <a:endParaRPr lang="en-GB" sz="2400" b="1" dirty="0">
              <a:solidFill>
                <a:schemeClr val="tx1"/>
              </a:solidFill>
              <a:latin typeface="Times New Roman" pitchFamily="18" charset="0"/>
              <a:cs typeface="Times New Roman" pitchFamily="18" charset="0"/>
            </a:endParaRPr>
          </a:p>
          <a:p>
            <a:pPr algn="just"/>
            <a:r>
              <a:rPr lang="en-GB" sz="2400" b="1" dirty="0">
                <a:solidFill>
                  <a:schemeClr val="tx1"/>
                </a:solidFill>
                <a:latin typeface="Times New Roman" pitchFamily="18" charset="0"/>
                <a:cs typeface="Times New Roman" pitchFamily="18" charset="0"/>
              </a:rPr>
              <a:t>Sirte (9.9.99): OAU Special Summit – Sirte Declaration</a:t>
            </a:r>
          </a:p>
          <a:p>
            <a:pPr algn="just"/>
            <a:endParaRPr lang="en-CA" sz="2400" b="1" dirty="0">
              <a:solidFill>
                <a:schemeClr val="tx1"/>
              </a:solidFill>
              <a:latin typeface="Times New Roman" pitchFamily="18" charset="0"/>
              <a:cs typeface="Times New Roman" pitchFamily="18" charset="0"/>
            </a:endParaRPr>
          </a:p>
          <a:p>
            <a:pPr algn="just"/>
            <a:r>
              <a:rPr lang="en-GB" sz="2400" b="1" dirty="0">
                <a:solidFill>
                  <a:schemeClr val="tx1"/>
                </a:solidFill>
                <a:latin typeface="Times New Roman" pitchFamily="18" charset="0"/>
                <a:cs typeface="Times New Roman" pitchFamily="18" charset="0"/>
              </a:rPr>
              <a:t>Tripoli (June 2000): Ministerial Conference on Establishment of the AU</a:t>
            </a:r>
          </a:p>
          <a:p>
            <a:pPr algn="just"/>
            <a:endParaRPr lang="en-GB" sz="2400" b="1" dirty="0">
              <a:solidFill>
                <a:schemeClr val="tx1"/>
              </a:solidFill>
              <a:latin typeface="Times New Roman" pitchFamily="18" charset="0"/>
              <a:cs typeface="Times New Roman" pitchFamily="18" charset="0"/>
            </a:endParaRPr>
          </a:p>
          <a:p>
            <a:pPr algn="just"/>
            <a:r>
              <a:rPr lang="en-GB" sz="2400" b="1" dirty="0">
                <a:solidFill>
                  <a:schemeClr val="tx1"/>
                </a:solidFill>
                <a:latin typeface="Times New Roman" pitchFamily="18" charset="0"/>
                <a:cs typeface="Times New Roman" pitchFamily="18" charset="0"/>
              </a:rPr>
              <a:t>36th OAU Summit (Lomé,11 July 2000): Adoption of the Constitutive Act establishing the AU.</a:t>
            </a:r>
          </a:p>
          <a:p>
            <a:pPr algn="just"/>
            <a:endParaRPr lang="en-GB" sz="2400" b="1" dirty="0">
              <a:solidFill>
                <a:schemeClr val="tx1"/>
              </a:solidFill>
              <a:latin typeface="Times New Roman" pitchFamily="18" charset="0"/>
              <a:cs typeface="Times New Roman" pitchFamily="18" charset="0"/>
            </a:endParaRPr>
          </a:p>
          <a:p>
            <a:pPr algn="just"/>
            <a:r>
              <a:rPr lang="en-GB" sz="2400" b="1" dirty="0">
                <a:solidFill>
                  <a:schemeClr val="tx1"/>
                </a:solidFill>
                <a:latin typeface="Times New Roman" pitchFamily="18" charset="0"/>
                <a:cs typeface="Times New Roman" pitchFamily="18" charset="0"/>
              </a:rPr>
              <a:t>37th OAU Summit (Lusaka, July 2001): Adoption of NEPAD </a:t>
            </a:r>
          </a:p>
          <a:p>
            <a:pPr algn="just"/>
            <a:endParaRPr lang="en-CA" sz="2400" b="1" dirty="0">
              <a:solidFill>
                <a:schemeClr val="tx1"/>
              </a:solidFill>
              <a:latin typeface="Times New Roman" pitchFamily="18" charset="0"/>
              <a:cs typeface="Times New Roman" pitchFamily="18" charset="0"/>
            </a:endParaRPr>
          </a:p>
          <a:p>
            <a:pPr algn="just"/>
            <a:r>
              <a:rPr lang="en-GB" sz="2400" b="1" dirty="0">
                <a:solidFill>
                  <a:schemeClr val="tx1"/>
                </a:solidFill>
                <a:latin typeface="Times New Roman" pitchFamily="18" charset="0"/>
                <a:cs typeface="Times New Roman" pitchFamily="18" charset="0"/>
              </a:rPr>
              <a:t>38th and last OAU Summit and first Summit of the AU (Durban, July 2002)</a:t>
            </a:r>
            <a:endParaRPr lang="en-CA" sz="2400" b="1" dirty="0">
              <a:solidFill>
                <a:schemeClr val="tx1"/>
              </a:solidFill>
              <a:latin typeface="Times New Roman" pitchFamily="18" charset="0"/>
              <a:cs typeface="Times New Roman" pitchFamily="18" charset="0"/>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4</a:t>
            </a:fld>
            <a:endParaRPr lang="en-US" dirty="0"/>
          </a:p>
        </p:txBody>
      </p:sp>
    </p:spTree>
    <p:extLst>
      <p:ext uri="{BB962C8B-B14F-4D97-AF65-F5344CB8AC3E}">
        <p14:creationId xmlns:p14="http://schemas.microsoft.com/office/powerpoint/2010/main" val="153308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358732" y="53796"/>
            <a:ext cx="11289600" cy="6347003"/>
          </a:xfrm>
        </p:spPr>
        <p:txBody>
          <a:bodyPr>
            <a:normAutofit/>
          </a:bodyPr>
          <a:lstStyle/>
          <a:p>
            <a:pPr algn="just"/>
            <a:r>
              <a:rPr lang="en-US" sz="2400" b="1" i="0" u="none" strike="noStrike" baseline="0" dirty="0">
                <a:latin typeface="BarlowSemiCondensed-Light"/>
              </a:rPr>
              <a:t>The Imperatives for Regional Integration</a:t>
            </a:r>
            <a:r>
              <a:rPr lang="en-GB" sz="2400" b="1" i="0" u="none" strike="noStrike" baseline="0" dirty="0">
                <a:latin typeface="BarlowSemiCondensed-Light"/>
              </a:rPr>
              <a:t>.</a:t>
            </a:r>
          </a:p>
          <a:p>
            <a:pPr marL="0" indent="0" algn="just">
              <a:buNone/>
            </a:pPr>
            <a:endParaRPr lang="en-GB" sz="2400" b="1" i="0" u="none" strike="noStrike" baseline="0" dirty="0">
              <a:latin typeface="BarlowSemiCondensed-Light"/>
            </a:endParaRPr>
          </a:p>
          <a:p>
            <a:pPr>
              <a:lnSpc>
                <a:spcPct val="80000"/>
              </a:lnSpc>
            </a:pPr>
            <a:r>
              <a:rPr lang="en-GB" sz="2200" b="1" dirty="0">
                <a:solidFill>
                  <a:schemeClr val="tx1"/>
                </a:solidFill>
                <a:latin typeface="Times New Roman" pitchFamily="18" charset="0"/>
                <a:cs typeface="Times New Roman" pitchFamily="18" charset="0"/>
              </a:rPr>
              <a:t>What many Africans aspire for is that the 55 fragmented economies on the continent become integrated into one strong, robust, diversified and resilient economy, supported by:</a:t>
            </a:r>
          </a:p>
          <a:p>
            <a:pPr>
              <a:lnSpc>
                <a:spcPct val="80000"/>
              </a:lnSpc>
            </a:pPr>
            <a:endParaRPr lang="en-GB" sz="2200" b="1" dirty="0">
              <a:solidFill>
                <a:schemeClr val="tx1"/>
              </a:solidFill>
              <a:latin typeface="Times New Roman" pitchFamily="18" charset="0"/>
              <a:cs typeface="Times New Roman" pitchFamily="18" charset="0"/>
            </a:endParaRPr>
          </a:p>
          <a:p>
            <a:pPr lvl="1">
              <a:lnSpc>
                <a:spcPct val="80000"/>
              </a:lnSpc>
              <a:spcAft>
                <a:spcPct val="20000"/>
              </a:spcAft>
              <a:buSzPct val="105000"/>
              <a:buFont typeface="Wingdings" pitchFamily="2" charset="2"/>
              <a:buChar char="Ø"/>
            </a:pPr>
            <a:r>
              <a:rPr lang="en-GB" sz="2200" b="1" dirty="0">
                <a:solidFill>
                  <a:schemeClr val="tx1"/>
                </a:solidFill>
                <a:latin typeface="Times New Roman" pitchFamily="18" charset="0"/>
                <a:cs typeface="Times New Roman" pitchFamily="18" charset="0"/>
              </a:rPr>
              <a:t>A first-class trans-boundary infrastructure;</a:t>
            </a:r>
          </a:p>
          <a:p>
            <a:pPr lvl="1">
              <a:lnSpc>
                <a:spcPct val="80000"/>
              </a:lnSpc>
              <a:spcAft>
                <a:spcPct val="20000"/>
              </a:spcAft>
              <a:buSzPct val="105000"/>
            </a:pPr>
            <a:endParaRPr lang="en-GB" sz="2200" b="1" dirty="0">
              <a:solidFill>
                <a:schemeClr val="tx1"/>
              </a:solidFill>
              <a:latin typeface="Times New Roman" pitchFamily="18" charset="0"/>
              <a:cs typeface="Times New Roman" pitchFamily="18" charset="0"/>
            </a:endParaRPr>
          </a:p>
          <a:p>
            <a:pPr lvl="1">
              <a:lnSpc>
                <a:spcPct val="80000"/>
              </a:lnSpc>
              <a:spcAft>
                <a:spcPct val="20000"/>
              </a:spcAft>
              <a:buSzPct val="105000"/>
              <a:buFont typeface="Wingdings" pitchFamily="2" charset="2"/>
              <a:buChar char="Ø"/>
            </a:pPr>
            <a:r>
              <a:rPr lang="en-GB" sz="2200" b="1" dirty="0">
                <a:solidFill>
                  <a:schemeClr val="tx1"/>
                </a:solidFill>
                <a:latin typeface="Times New Roman" pitchFamily="18" charset="0"/>
                <a:cs typeface="Times New Roman" pitchFamily="18" charset="0"/>
              </a:rPr>
              <a:t>Highly educated, flexible and mobile workforce;</a:t>
            </a:r>
          </a:p>
          <a:p>
            <a:pPr lvl="1">
              <a:lnSpc>
                <a:spcPct val="80000"/>
              </a:lnSpc>
              <a:spcAft>
                <a:spcPct val="20000"/>
              </a:spcAft>
              <a:buSzPct val="105000"/>
              <a:buFont typeface="Wingdings" pitchFamily="2" charset="2"/>
              <a:buChar char="Ø"/>
            </a:pPr>
            <a:endParaRPr lang="en-GB" sz="2200" b="1" dirty="0">
              <a:solidFill>
                <a:schemeClr val="tx1"/>
              </a:solidFill>
              <a:latin typeface="Times New Roman" pitchFamily="18" charset="0"/>
              <a:cs typeface="Times New Roman" pitchFamily="18" charset="0"/>
            </a:endParaRPr>
          </a:p>
          <a:p>
            <a:pPr lvl="1">
              <a:lnSpc>
                <a:spcPct val="80000"/>
              </a:lnSpc>
              <a:spcAft>
                <a:spcPct val="20000"/>
              </a:spcAft>
              <a:buSzPct val="105000"/>
              <a:buFont typeface="Wingdings" pitchFamily="2" charset="2"/>
              <a:buChar char="Ø"/>
            </a:pPr>
            <a:r>
              <a:rPr lang="en-GB" sz="2200" b="1" dirty="0">
                <a:solidFill>
                  <a:schemeClr val="tx1"/>
                </a:solidFill>
                <a:latin typeface="Times New Roman" pitchFamily="18" charset="0"/>
                <a:cs typeface="Times New Roman" pitchFamily="18" charset="0"/>
              </a:rPr>
              <a:t>Financial capital that is highly mobile; </a:t>
            </a:r>
          </a:p>
          <a:p>
            <a:pPr lvl="1">
              <a:lnSpc>
                <a:spcPct val="80000"/>
              </a:lnSpc>
              <a:spcAft>
                <a:spcPct val="20000"/>
              </a:spcAft>
              <a:buSzPct val="105000"/>
              <a:buFont typeface="Wingdings" pitchFamily="2" charset="2"/>
              <a:buChar char="Ø"/>
            </a:pPr>
            <a:endParaRPr lang="en-GB" sz="2200" b="1" dirty="0">
              <a:solidFill>
                <a:schemeClr val="tx1"/>
              </a:solidFill>
              <a:latin typeface="Times New Roman" pitchFamily="18" charset="0"/>
              <a:cs typeface="Times New Roman" pitchFamily="18" charset="0"/>
            </a:endParaRPr>
          </a:p>
          <a:p>
            <a:pPr lvl="1">
              <a:lnSpc>
                <a:spcPct val="80000"/>
              </a:lnSpc>
              <a:spcAft>
                <a:spcPct val="20000"/>
              </a:spcAft>
              <a:buSzPct val="105000"/>
              <a:buFont typeface="Wingdings" pitchFamily="2" charset="2"/>
              <a:buChar char="Ø"/>
            </a:pPr>
            <a:r>
              <a:rPr lang="en-GB" sz="2200" b="1" dirty="0">
                <a:solidFill>
                  <a:schemeClr val="tx1"/>
                </a:solidFill>
                <a:latin typeface="Times New Roman" pitchFamily="18" charset="0"/>
                <a:cs typeface="Times New Roman" pitchFamily="18" charset="0"/>
              </a:rPr>
              <a:t>Sound health facilities; and </a:t>
            </a:r>
          </a:p>
          <a:p>
            <a:pPr lvl="1">
              <a:lnSpc>
                <a:spcPct val="80000"/>
              </a:lnSpc>
              <a:spcAft>
                <a:spcPct val="20000"/>
              </a:spcAft>
              <a:buSzPct val="105000"/>
              <a:buFont typeface="Wingdings" pitchFamily="2" charset="2"/>
              <a:buChar char="Ø"/>
            </a:pPr>
            <a:endParaRPr lang="en-GB" sz="2200" b="1" dirty="0">
              <a:solidFill>
                <a:schemeClr val="tx1"/>
              </a:solidFill>
              <a:latin typeface="Times New Roman" pitchFamily="18" charset="0"/>
              <a:cs typeface="Times New Roman" pitchFamily="18" charset="0"/>
            </a:endParaRPr>
          </a:p>
          <a:p>
            <a:pPr lvl="1">
              <a:lnSpc>
                <a:spcPct val="80000"/>
              </a:lnSpc>
              <a:spcAft>
                <a:spcPct val="20000"/>
              </a:spcAft>
              <a:buSzPct val="105000"/>
              <a:buFont typeface="Wingdings" pitchFamily="2" charset="2"/>
              <a:buChar char="Ø"/>
            </a:pPr>
            <a:r>
              <a:rPr lang="en-GB" sz="2200" b="1" dirty="0">
                <a:solidFill>
                  <a:schemeClr val="tx1"/>
                </a:solidFill>
                <a:latin typeface="Times New Roman" pitchFamily="18" charset="0"/>
                <a:cs typeface="Times New Roman" pitchFamily="18" charset="0"/>
              </a:rPr>
              <a:t>Peace and security. </a:t>
            </a:r>
          </a:p>
          <a:p>
            <a:pPr marL="0" indent="0" algn="l">
              <a:buNone/>
            </a:pPr>
            <a:endParaRPr lang="en-US" sz="2400" b="1" dirty="0">
              <a:latin typeface="BarlowSemiCondensed-Bold"/>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5</a:t>
            </a:fld>
            <a:endParaRPr lang="en-US" dirty="0"/>
          </a:p>
        </p:txBody>
      </p:sp>
    </p:spTree>
    <p:extLst>
      <p:ext uri="{BB962C8B-B14F-4D97-AF65-F5344CB8AC3E}">
        <p14:creationId xmlns:p14="http://schemas.microsoft.com/office/powerpoint/2010/main" val="192587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indent="0">
              <a:buNone/>
            </a:pPr>
            <a:r>
              <a:rPr lang="en-GB" altLang="en-US" sz="2400" b="1" dirty="0">
                <a:solidFill>
                  <a:schemeClr val="tx1"/>
                </a:solidFill>
                <a:latin typeface="Times New Roman" pitchFamily="18" charset="0"/>
                <a:cs typeface="Times New Roman" pitchFamily="18" charset="0"/>
              </a:rPr>
              <a:t>Continental Integration Agenda</a:t>
            </a:r>
          </a:p>
          <a:p>
            <a:pPr indent="0">
              <a:buNone/>
            </a:pPr>
            <a:endParaRPr lang="en-GB"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Lagos Plan of Action 1980</a:t>
            </a:r>
          </a:p>
          <a:p>
            <a:pPr marL="342900" indent="-342900" eaLnBrk="1" hangingPunct="1">
              <a:lnSpc>
                <a:spcPct val="90000"/>
              </a:lnSpc>
              <a:buFont typeface="Arial" pitchFamily="34" charset="0"/>
              <a:buChar char="•"/>
              <a:defRPr/>
            </a:pPr>
            <a:endParaRPr lang="en-US"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Abuja Treaty (1991)</a:t>
            </a:r>
          </a:p>
          <a:p>
            <a:pPr marL="342900" indent="-342900" eaLnBrk="1" hangingPunct="1">
              <a:lnSpc>
                <a:spcPct val="90000"/>
              </a:lnSpc>
              <a:buFont typeface="Arial" pitchFamily="34" charset="0"/>
              <a:buChar char="•"/>
              <a:defRPr/>
            </a:pPr>
            <a:endParaRPr lang="en-US"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Sirte Declaration (1999)</a:t>
            </a:r>
          </a:p>
          <a:p>
            <a:pPr marL="342900" indent="-342900" eaLnBrk="1" hangingPunct="1">
              <a:lnSpc>
                <a:spcPct val="90000"/>
              </a:lnSpc>
              <a:buFont typeface="Arial" pitchFamily="34" charset="0"/>
              <a:buChar char="•"/>
              <a:defRPr/>
            </a:pPr>
            <a:endParaRPr lang="en-US"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Constitutive Act establishing AU</a:t>
            </a:r>
          </a:p>
          <a:p>
            <a:pPr marL="342900" indent="-342900" eaLnBrk="1" hangingPunct="1">
              <a:lnSpc>
                <a:spcPct val="90000"/>
              </a:lnSpc>
              <a:buFont typeface="Arial" pitchFamily="34" charset="0"/>
              <a:buChar char="•"/>
              <a:defRPr/>
            </a:pPr>
            <a:endParaRPr lang="en-US"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Union Government Debate</a:t>
            </a:r>
          </a:p>
          <a:p>
            <a:pPr marL="342900" indent="-342900" eaLnBrk="1" hangingPunct="1">
              <a:lnSpc>
                <a:spcPct val="90000"/>
              </a:lnSpc>
              <a:buFont typeface="Arial" pitchFamily="34" charset="0"/>
              <a:buChar char="•"/>
              <a:defRPr/>
            </a:pPr>
            <a:endParaRPr lang="en-US" altLang="en-US" sz="2400" b="1" dirty="0">
              <a:solidFill>
                <a:schemeClr val="tx1"/>
              </a:solidFill>
              <a:latin typeface="Times New Roman" pitchFamily="18" charset="0"/>
              <a:cs typeface="Times New Roman" pitchFamily="18" charset="0"/>
            </a:endParaRPr>
          </a:p>
          <a:p>
            <a:pPr marL="342900" indent="-342900" eaLnBrk="1" hangingPunct="1">
              <a:lnSpc>
                <a:spcPct val="90000"/>
              </a:lnSpc>
              <a:buFont typeface="Arial" pitchFamily="34" charset="0"/>
              <a:buChar char="•"/>
              <a:defRPr/>
            </a:pPr>
            <a:r>
              <a:rPr lang="en-US" altLang="en-US" sz="2400" b="1" dirty="0">
                <a:solidFill>
                  <a:schemeClr val="tx1"/>
                </a:solidFill>
                <a:latin typeface="Times New Roman" pitchFamily="18" charset="0"/>
                <a:cs typeface="Times New Roman" pitchFamily="18" charset="0"/>
              </a:rPr>
              <a:t>Agenda 2063</a:t>
            </a:r>
          </a:p>
          <a:p>
            <a:pPr lvl="1"/>
            <a:endParaRPr lang="en-US" b="1" dirty="0">
              <a:latin typeface="BarlowSemiCondensed-Light"/>
            </a:endParaRPr>
          </a:p>
          <a:p>
            <a:pPr marL="0" indent="0" algn="l">
              <a:buNone/>
            </a:pPr>
            <a:endParaRPr lang="en-US" sz="2400" b="1" dirty="0">
              <a:latin typeface="BarlowSemiCondensed-Bold"/>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6</a:t>
            </a:fld>
            <a:endParaRPr lang="en-US" dirty="0"/>
          </a:p>
        </p:txBody>
      </p:sp>
    </p:spTree>
    <p:extLst>
      <p:ext uri="{BB962C8B-B14F-4D97-AF65-F5344CB8AC3E}">
        <p14:creationId xmlns:p14="http://schemas.microsoft.com/office/powerpoint/2010/main" val="415277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a:bodyPr>
          <a:lstStyle/>
          <a:p>
            <a:pPr marL="0" indent="0">
              <a:buNone/>
            </a:pPr>
            <a:r>
              <a:rPr lang="en-GB" sz="2400" b="1" dirty="0">
                <a:latin typeface="BarlowSemiCondensed-Light"/>
              </a:rPr>
              <a:t>Progress Report on Integration in Africa</a:t>
            </a:r>
          </a:p>
          <a:p>
            <a:pPr marL="0" indent="0">
              <a:buNone/>
            </a:pPr>
            <a:endParaRPr lang="en-GB" sz="2400" b="1" dirty="0">
              <a:latin typeface="BarlowSemiCondensed-Light"/>
            </a:endParaRPr>
          </a:p>
          <a:p>
            <a:pPr marL="0" indent="0" algn="just">
              <a:lnSpc>
                <a:spcPct val="107000"/>
              </a:lnSpc>
              <a:spcBef>
                <a:spcPts val="600"/>
              </a:spcBef>
              <a:spcAft>
                <a:spcPts val="600"/>
              </a:spcAft>
              <a:buNone/>
            </a:pPr>
            <a:r>
              <a:rPr lang="en-GB" sz="2400" b="1" dirty="0">
                <a:solidFill>
                  <a:srgbClr val="FF0000"/>
                </a:solidFill>
                <a:latin typeface="BarlowSemiCondensed-Light"/>
              </a:rPr>
              <a:t>Programme for Infrastructure Development in Africa (PIDA): </a:t>
            </a:r>
          </a:p>
          <a:p>
            <a:pPr algn="just">
              <a:lnSpc>
                <a:spcPct val="107000"/>
              </a:lnSpc>
              <a:spcBef>
                <a:spcPts val="600"/>
              </a:spcBef>
              <a:spcAft>
                <a:spcPts val="600"/>
              </a:spcAft>
            </a:pPr>
            <a:r>
              <a:rPr lang="en-GB" sz="2600" b="1" dirty="0">
                <a:latin typeface="BarlowSemiCondensed-Light"/>
              </a:rPr>
              <a:t>the construction of16,066km of roads and 4,077km of railways throughout the continent; </a:t>
            </a:r>
          </a:p>
          <a:p>
            <a:pPr algn="just">
              <a:lnSpc>
                <a:spcPct val="107000"/>
              </a:lnSpc>
              <a:spcBef>
                <a:spcPts val="600"/>
              </a:spcBef>
              <a:spcAft>
                <a:spcPts val="600"/>
              </a:spcAft>
            </a:pPr>
            <a:r>
              <a:rPr lang="en-GB" sz="2600" b="1" dirty="0">
                <a:latin typeface="BarlowSemiCondensed-Light"/>
              </a:rPr>
              <a:t>the development of 3,506km of transmission line capacity and 700MW of new power generation; </a:t>
            </a:r>
          </a:p>
          <a:p>
            <a:pPr algn="just">
              <a:lnSpc>
                <a:spcPct val="107000"/>
              </a:lnSpc>
              <a:spcBef>
                <a:spcPts val="600"/>
              </a:spcBef>
              <a:spcAft>
                <a:spcPts val="600"/>
              </a:spcAft>
            </a:pPr>
            <a:r>
              <a:rPr lang="en-GB" sz="2600" b="1" dirty="0">
                <a:latin typeface="BarlowSemiCondensed-Light"/>
              </a:rPr>
              <a:t>the connection of 17 countries with regional fibre optic cables. Reliable and affordable electricity: It is very important that countries address persistently high energy costs, lack of access to electricity and the unreliability of electricity supply, which together raise the cost of production and reduce the competitiveness of trade.</a:t>
            </a:r>
          </a:p>
          <a:p>
            <a:pPr marL="0" indent="0" algn="just">
              <a:lnSpc>
                <a:spcPct val="107000"/>
              </a:lnSpc>
              <a:spcBef>
                <a:spcPts val="600"/>
              </a:spcBef>
              <a:spcAft>
                <a:spcPts val="600"/>
              </a:spcAft>
              <a:buNone/>
            </a:pPr>
            <a:endParaRPr lang="en-US" sz="2400" b="1" dirty="0">
              <a:latin typeface="BarlowSemiCondensed-Light"/>
            </a:endParaRPr>
          </a:p>
          <a:p>
            <a:pPr marL="0" indent="0" algn="l">
              <a:buNone/>
            </a:pPr>
            <a:endParaRPr lang="en-US" sz="2400" b="1" dirty="0">
              <a:latin typeface="BarlowSemiCondensed-Bold"/>
            </a:endParaRP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7</a:t>
            </a:fld>
            <a:endParaRPr lang="en-US" dirty="0"/>
          </a:p>
        </p:txBody>
      </p:sp>
    </p:spTree>
    <p:extLst>
      <p:ext uri="{BB962C8B-B14F-4D97-AF65-F5344CB8AC3E}">
        <p14:creationId xmlns:p14="http://schemas.microsoft.com/office/powerpoint/2010/main" val="3100837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010EF6-369A-419A-92C4-C68EDB68019C}"/>
              </a:ext>
            </a:extLst>
          </p:cNvPr>
          <p:cNvSpPr>
            <a:spLocks noGrp="1"/>
          </p:cNvSpPr>
          <p:nvPr>
            <p:ph idx="1"/>
          </p:nvPr>
        </p:nvSpPr>
        <p:spPr>
          <a:xfrm>
            <a:off x="809932" y="129997"/>
            <a:ext cx="11289600" cy="6347003"/>
          </a:xfrm>
        </p:spPr>
        <p:txBody>
          <a:bodyPr>
            <a:normAutofit lnSpcReduction="10000"/>
          </a:bodyPr>
          <a:lstStyle/>
          <a:p>
            <a:pPr marL="0" indent="0">
              <a:buNone/>
            </a:pPr>
            <a:r>
              <a:rPr lang="en-GB" sz="2400" b="1" dirty="0">
                <a:latin typeface="BarlowSemiCondensed-Light"/>
              </a:rPr>
              <a:t>Progress Report on Integration in Africa II</a:t>
            </a:r>
          </a:p>
          <a:p>
            <a:pPr marL="0" marR="0" indent="0" algn="just">
              <a:spcBef>
                <a:spcPts val="0"/>
              </a:spcBef>
              <a:spcAft>
                <a:spcPts val="0"/>
              </a:spcAft>
              <a:buNone/>
            </a:pPr>
            <a:endParaRPr lang="en-GB" sz="2400" b="1" dirty="0">
              <a:solidFill>
                <a:srgbClr val="FF0000"/>
              </a:solidFill>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GB" sz="2400" b="1" dirty="0">
                <a:solidFill>
                  <a:srgbClr val="FF0000"/>
                </a:solidFill>
                <a:latin typeface="Times New Roman" panose="02020603050405020304" pitchFamily="18" charset="0"/>
                <a:cs typeface="Times New Roman" panose="02020603050405020304" pitchFamily="18" charset="0"/>
              </a:rPr>
              <a:t>African Integrated High-Speed Railway Network (AIHSRN)</a:t>
            </a:r>
            <a:r>
              <a:rPr lang="en-GB" sz="2400" b="1" dirty="0">
                <a:latin typeface="Times New Roman" panose="02020603050405020304" pitchFamily="18" charset="0"/>
                <a:cs typeface="Times New Roman" panose="02020603050405020304" pitchFamily="18" charset="0"/>
              </a:rPr>
              <a:t>: Implementation of the 13 pilot railway links that were adopted as part of the project Master Plan. A “Detailed Scoping Study” (DSS) of the AIHSRN Project has been completed and adopted by STC-TTIIET in 2021. </a:t>
            </a:r>
          </a:p>
          <a:p>
            <a:pPr marL="0" marR="0" algn="just">
              <a:spcBef>
                <a:spcPts val="0"/>
              </a:spcBef>
              <a:spcAft>
                <a:spcPts val="0"/>
              </a:spcAft>
            </a:pPr>
            <a:endParaRPr lang="en-CA" sz="2400" b="1" dirty="0">
              <a:latin typeface="Times New Roman" panose="02020603050405020304" pitchFamily="18" charset="0"/>
              <a:cs typeface="Times New Roman" panose="02020603050405020304" pitchFamily="18" charset="0"/>
            </a:endParaRPr>
          </a:p>
          <a:p>
            <a:pPr marL="0" marR="0" algn="just">
              <a:spcBef>
                <a:spcPts val="0"/>
              </a:spcBef>
              <a:spcAft>
                <a:spcPts val="0"/>
              </a:spcAft>
            </a:pPr>
            <a:endParaRPr lang="en-CA" sz="2400" b="1" dirty="0">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GB" sz="2400" b="1" dirty="0">
                <a:solidFill>
                  <a:srgbClr val="FF0000"/>
                </a:solidFill>
                <a:latin typeface="Times New Roman" panose="02020603050405020304" pitchFamily="18" charset="0"/>
                <a:cs typeface="Times New Roman" panose="02020603050405020304" pitchFamily="18" charset="0"/>
              </a:rPr>
              <a:t>Single African Air Transport Market (SAATM)</a:t>
            </a:r>
            <a:r>
              <a:rPr lang="en-GB" sz="2400" b="1" dirty="0">
                <a:latin typeface="Times New Roman" panose="02020603050405020304" pitchFamily="18" charset="0"/>
                <a:cs typeface="Times New Roman" panose="02020603050405020304" pitchFamily="18" charset="0"/>
              </a:rPr>
              <a:t>: Achievements so far include the support to member States in the domestication and implementation of the SAATM policy, legal and regulatory instruments, and support to improve the level of Effective Implementation (EI) of ICAO Standards and Recommended Practices (SARPs) by States. </a:t>
            </a:r>
          </a:p>
          <a:p>
            <a:pPr marL="0" marR="0" indent="0" algn="just">
              <a:spcBef>
                <a:spcPts val="0"/>
              </a:spcBef>
              <a:spcAft>
                <a:spcPts val="0"/>
              </a:spcAft>
              <a:buNone/>
            </a:pPr>
            <a:endParaRPr lang="en-CA" sz="2400" b="1" dirty="0">
              <a:latin typeface="Times New Roman" panose="02020603050405020304" pitchFamily="18" charset="0"/>
              <a:cs typeface="Times New Roman" panose="02020603050405020304" pitchFamily="18" charset="0"/>
            </a:endParaRPr>
          </a:p>
          <a:p>
            <a:pPr marL="0" indent="0" algn="just">
              <a:lnSpc>
                <a:spcPct val="107000"/>
              </a:lnSpc>
              <a:spcBef>
                <a:spcPts val="600"/>
              </a:spcBef>
              <a:spcAft>
                <a:spcPts val="600"/>
              </a:spcAft>
              <a:buNone/>
            </a:pPr>
            <a:r>
              <a:rPr lang="en-GB" sz="2400" b="1" dirty="0">
                <a:solidFill>
                  <a:srgbClr val="FF0000"/>
                </a:solidFill>
                <a:latin typeface="Times New Roman" panose="02020603050405020304" pitchFamily="18" charset="0"/>
                <a:cs typeface="Times New Roman" panose="02020603050405020304" pitchFamily="18" charset="0"/>
              </a:rPr>
              <a:t>Free Movement of Persons</a:t>
            </a:r>
            <a:r>
              <a:rPr lang="en-GB" sz="2400" b="1" dirty="0">
                <a:latin typeface="BarlowSemiCondensed-Light"/>
              </a:rPr>
              <a:t>: </a:t>
            </a:r>
            <a:r>
              <a:rPr lang="en-GB" sz="2400" b="1" dirty="0">
                <a:latin typeface="Times New Roman" panose="02020603050405020304" pitchFamily="18" charset="0"/>
                <a:cs typeface="Times New Roman" panose="02020603050405020304" pitchFamily="18" charset="0"/>
              </a:rPr>
              <a:t>Although the Protocol has been signed by a number of member States, to date only 4 member States, Rwanda, Niger, Mali, and Sao Tome and Principe, have ratified. Nevertheless, some member States have made progress in easing travel restrictions by facilitating visa-free for Africans traveling within in Africa, by issuing visa on arrival.</a:t>
            </a:r>
          </a:p>
        </p:txBody>
      </p:sp>
      <p:sp>
        <p:nvSpPr>
          <p:cNvPr id="3" name="Slide Number Placeholder 2">
            <a:extLst>
              <a:ext uri="{FF2B5EF4-FFF2-40B4-BE49-F238E27FC236}">
                <a16:creationId xmlns:a16="http://schemas.microsoft.com/office/drawing/2014/main" id="{BEBF12C2-10AB-4DA8-AAD8-F46236FBBFA8}"/>
              </a:ext>
            </a:extLst>
          </p:cNvPr>
          <p:cNvSpPr>
            <a:spLocks noGrp="1"/>
          </p:cNvSpPr>
          <p:nvPr>
            <p:ph type="sldNum" sz="quarter" idx="12"/>
          </p:nvPr>
        </p:nvSpPr>
        <p:spPr/>
        <p:txBody>
          <a:bodyPr/>
          <a:lstStyle/>
          <a:p>
            <a:fld id="{06A4D788-7454-A849-95EF-E0A31EF5E4C8}" type="slidenum">
              <a:rPr lang="en-US" smtClean="0"/>
              <a:t>8</a:t>
            </a:fld>
            <a:endParaRPr lang="en-US" dirty="0"/>
          </a:p>
        </p:txBody>
      </p:sp>
    </p:spTree>
    <p:extLst>
      <p:ext uri="{BB962C8B-B14F-4D97-AF65-F5344CB8AC3E}">
        <p14:creationId xmlns:p14="http://schemas.microsoft.com/office/powerpoint/2010/main" val="18073803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162ED169-786E-4EFD-B5DF-9F4DF15DF5FA}">
  <we:reference id="a3b40b4f-8edf-490e-9df1-7e66f93912bf" version="1.1.0.0" store="EXCatalog" storeType="EXCatalog"/>
  <we:alternateReferences>
    <we:reference id="WA104380526" version="1.1.0.0"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6196</TotalTime>
  <Words>1774</Words>
  <Application>Microsoft Office PowerPoint</Application>
  <PresentationFormat>Widescreen</PresentationFormat>
  <Paragraphs>190</Paragraphs>
  <Slides>19</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BarlowSemiCondensed-Bold</vt:lpstr>
      <vt:lpstr>BarlowSemiCondensed-Light</vt:lpstr>
      <vt:lpstr>Calibri</vt:lpstr>
      <vt:lpstr>Calibri Light</vt:lpstr>
      <vt:lpstr>Courier New</vt:lpstr>
      <vt:lpstr>Georgia</vt:lpstr>
      <vt:lpstr>Lucida Sans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and Publications Governing Bodies  Ali Todaro Chief, Publications and Conference Management Section/PCKMD Economic Commission for Africa</dc:title>
  <dc:creator>Teshome Yohannes Kifle</dc:creator>
  <cp:lastModifiedBy>Joseph Atta-Mensah</cp:lastModifiedBy>
  <cp:revision>116</cp:revision>
  <dcterms:created xsi:type="dcterms:W3CDTF">2020-08-03T09:36:31Z</dcterms:created>
  <dcterms:modified xsi:type="dcterms:W3CDTF">2023-07-23T13:58:13Z</dcterms:modified>
</cp:coreProperties>
</file>