
<file path=[Content_Types].xml><?xml version="1.0" encoding="utf-8"?>
<Types xmlns="http://schemas.openxmlformats.org/package/2006/content-types">
  <Default Extension="emf" ContentType="image/x-emf"/>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1.xml" ContentType="application/vnd.openxmlformats-officedocument.drawingml.chartshapes+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18"/>
  </p:notesMasterIdLst>
  <p:handoutMasterIdLst>
    <p:handoutMasterId r:id="rId19"/>
  </p:handoutMasterIdLst>
  <p:sldIdLst>
    <p:sldId id="259" r:id="rId5"/>
    <p:sldId id="270" r:id="rId6"/>
    <p:sldId id="260" r:id="rId7"/>
    <p:sldId id="261" r:id="rId8"/>
    <p:sldId id="262" r:id="rId9"/>
    <p:sldId id="263" r:id="rId10"/>
    <p:sldId id="264" r:id="rId11"/>
    <p:sldId id="265" r:id="rId12"/>
    <p:sldId id="266" r:id="rId13"/>
    <p:sldId id="267" r:id="rId14"/>
    <p:sldId id="268" r:id="rId15"/>
    <p:sldId id="269" r:id="rId16"/>
    <p:sldId id="258" r:id="rId17"/>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691C4C0-9A7C-4B4E-BE1D-F3197A590A53}" v="91" dt="2021-02-25T07:34:47.26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903"/>
    <p:restoredTop sz="92713" autoAdjust="0"/>
  </p:normalViewPr>
  <p:slideViewPr>
    <p:cSldViewPr snapToGrid="0" snapToObjects="1">
      <p:cViewPr varScale="1">
        <p:scale>
          <a:sx n="59" d="100"/>
          <a:sy n="59" d="100"/>
        </p:scale>
        <p:origin x="1572" y="60"/>
      </p:cViewPr>
      <p:guideLst/>
    </p:cSldViewPr>
  </p:slideViewPr>
  <p:notesTextViewPr>
    <p:cViewPr>
      <p:scale>
        <a:sx n="1" d="1"/>
        <a:sy n="1" d="1"/>
      </p:scale>
      <p:origin x="0" y="0"/>
    </p:cViewPr>
  </p:notesTextViewPr>
  <p:notesViewPr>
    <p:cSldViewPr snapToGrid="0" snapToObjects="1">
      <p:cViewPr varScale="1">
        <p:scale>
          <a:sx n="51" d="100"/>
          <a:sy n="51" d="100"/>
        </p:scale>
        <p:origin x="2668" y="5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ziz Jaid" userId="22e9bf28-fee3-4695-aed8-67862bbe23f6" providerId="ADAL" clId="{1691C4C0-9A7C-4B4E-BE1D-F3197A590A53}"/>
    <pc:docChg chg="undo custSel addSld delSld modSld">
      <pc:chgData name="Aziz Jaid" userId="22e9bf28-fee3-4695-aed8-67862bbe23f6" providerId="ADAL" clId="{1691C4C0-9A7C-4B4E-BE1D-F3197A590A53}" dt="2021-02-25T07:37:57.402" v="1713" actId="20577"/>
      <pc:docMkLst>
        <pc:docMk/>
      </pc:docMkLst>
      <pc:sldChg chg="modSp mod">
        <pc:chgData name="Aziz Jaid" userId="22e9bf28-fee3-4695-aed8-67862bbe23f6" providerId="ADAL" clId="{1691C4C0-9A7C-4B4E-BE1D-F3197A590A53}" dt="2021-02-24T13:33:01.786" v="1018" actId="14100"/>
        <pc:sldMkLst>
          <pc:docMk/>
          <pc:sldMk cId="424695320" sldId="258"/>
        </pc:sldMkLst>
        <pc:spChg chg="mod">
          <ac:chgData name="Aziz Jaid" userId="22e9bf28-fee3-4695-aed8-67862bbe23f6" providerId="ADAL" clId="{1691C4C0-9A7C-4B4E-BE1D-F3197A590A53}" dt="2021-02-24T13:33:01.786" v="1018" actId="14100"/>
          <ac:spMkLst>
            <pc:docMk/>
            <pc:sldMk cId="424695320" sldId="258"/>
            <ac:spMk id="10" creationId="{576E76DD-03E3-9B40-BB4C-70018833582E}"/>
          </ac:spMkLst>
        </pc:spChg>
      </pc:sldChg>
      <pc:sldChg chg="modSp mod">
        <pc:chgData name="Aziz Jaid" userId="22e9bf28-fee3-4695-aed8-67862bbe23f6" providerId="ADAL" clId="{1691C4C0-9A7C-4B4E-BE1D-F3197A590A53}" dt="2021-02-24T13:34:47.661" v="1098" actId="313"/>
        <pc:sldMkLst>
          <pc:docMk/>
          <pc:sldMk cId="2473930344" sldId="259"/>
        </pc:sldMkLst>
        <pc:spChg chg="mod">
          <ac:chgData name="Aziz Jaid" userId="22e9bf28-fee3-4695-aed8-67862bbe23f6" providerId="ADAL" clId="{1691C4C0-9A7C-4B4E-BE1D-F3197A590A53}" dt="2021-02-24T13:34:47.661" v="1098" actId="313"/>
          <ac:spMkLst>
            <pc:docMk/>
            <pc:sldMk cId="2473930344" sldId="259"/>
            <ac:spMk id="2" creationId="{2A850A60-F5C6-B949-93F9-8123B827A653}"/>
          </ac:spMkLst>
        </pc:spChg>
      </pc:sldChg>
      <pc:sldChg chg="modSp mod modAnim modNotesTx">
        <pc:chgData name="Aziz Jaid" userId="22e9bf28-fee3-4695-aed8-67862bbe23f6" providerId="ADAL" clId="{1691C4C0-9A7C-4B4E-BE1D-F3197A590A53}" dt="2021-02-25T07:34:43.490" v="1204" actId="1076"/>
        <pc:sldMkLst>
          <pc:docMk/>
          <pc:sldMk cId="846620635" sldId="260"/>
        </pc:sldMkLst>
        <pc:spChg chg="mod">
          <ac:chgData name="Aziz Jaid" userId="22e9bf28-fee3-4695-aed8-67862bbe23f6" providerId="ADAL" clId="{1691C4C0-9A7C-4B4E-BE1D-F3197A590A53}" dt="2021-02-25T06:58:33.885" v="1109" actId="20577"/>
          <ac:spMkLst>
            <pc:docMk/>
            <pc:sldMk cId="846620635" sldId="260"/>
            <ac:spMk id="5" creationId="{00000000-0000-0000-0000-000000000000}"/>
          </ac:spMkLst>
        </pc:spChg>
        <pc:spChg chg="mod">
          <ac:chgData name="Aziz Jaid" userId="22e9bf28-fee3-4695-aed8-67862bbe23f6" providerId="ADAL" clId="{1691C4C0-9A7C-4B4E-BE1D-F3197A590A53}" dt="2021-02-25T07:34:43.490" v="1204" actId="1076"/>
          <ac:spMkLst>
            <pc:docMk/>
            <pc:sldMk cId="846620635" sldId="260"/>
            <ac:spMk id="8" creationId="{443265F4-C211-0040-94B5-C85919DD8C06}"/>
          </ac:spMkLst>
        </pc:spChg>
      </pc:sldChg>
      <pc:sldChg chg="addSp delSp modSp mod">
        <pc:chgData name="Aziz Jaid" userId="22e9bf28-fee3-4695-aed8-67862bbe23f6" providerId="ADAL" clId="{1691C4C0-9A7C-4B4E-BE1D-F3197A590A53}" dt="2021-02-25T07:00:09.199" v="1135" actId="20577"/>
        <pc:sldMkLst>
          <pc:docMk/>
          <pc:sldMk cId="1946559004" sldId="261"/>
        </pc:sldMkLst>
        <pc:spChg chg="del mod">
          <ac:chgData name="Aziz Jaid" userId="22e9bf28-fee3-4695-aed8-67862bbe23f6" providerId="ADAL" clId="{1691C4C0-9A7C-4B4E-BE1D-F3197A590A53}" dt="2021-02-24T12:50:57.208" v="290"/>
          <ac:spMkLst>
            <pc:docMk/>
            <pc:sldMk cId="1946559004" sldId="261"/>
            <ac:spMk id="2" creationId="{A6D9C714-316C-45A7-9676-831829DF9691}"/>
          </ac:spMkLst>
        </pc:spChg>
        <pc:spChg chg="add mod">
          <ac:chgData name="Aziz Jaid" userId="22e9bf28-fee3-4695-aed8-67862bbe23f6" providerId="ADAL" clId="{1691C4C0-9A7C-4B4E-BE1D-F3197A590A53}" dt="2021-02-25T07:00:09.199" v="1135" actId="20577"/>
          <ac:spMkLst>
            <pc:docMk/>
            <pc:sldMk cId="1946559004" sldId="261"/>
            <ac:spMk id="3" creationId="{8FEB3BF5-472A-4FB3-B72D-0CAAC6824849}"/>
          </ac:spMkLst>
        </pc:spChg>
        <pc:spChg chg="mod">
          <ac:chgData name="Aziz Jaid" userId="22e9bf28-fee3-4695-aed8-67862bbe23f6" providerId="ADAL" clId="{1691C4C0-9A7C-4B4E-BE1D-F3197A590A53}" dt="2021-02-24T12:53:09.255" v="303"/>
          <ac:spMkLst>
            <pc:docMk/>
            <pc:sldMk cId="1946559004" sldId="261"/>
            <ac:spMk id="4" creationId="{FE04CAF6-E849-4F0A-B194-04E523F300D6}"/>
          </ac:spMkLst>
        </pc:spChg>
        <pc:picChg chg="add mod">
          <ac:chgData name="Aziz Jaid" userId="22e9bf28-fee3-4695-aed8-67862bbe23f6" providerId="ADAL" clId="{1691C4C0-9A7C-4B4E-BE1D-F3197A590A53}" dt="2021-02-24T12:51:11.270" v="292" actId="14100"/>
          <ac:picMkLst>
            <pc:docMk/>
            <pc:sldMk cId="1946559004" sldId="261"/>
            <ac:picMk id="5" creationId="{8BE07AE0-118E-463B-9987-3BCE2EE48098}"/>
          </ac:picMkLst>
        </pc:picChg>
      </pc:sldChg>
      <pc:sldChg chg="addSp delSp modSp new mod modAnim">
        <pc:chgData name="Aziz Jaid" userId="22e9bf28-fee3-4695-aed8-67862bbe23f6" providerId="ADAL" clId="{1691C4C0-9A7C-4B4E-BE1D-F3197A590A53}" dt="2021-02-25T07:01:52.251" v="1153" actId="6549"/>
        <pc:sldMkLst>
          <pc:docMk/>
          <pc:sldMk cId="2694483744" sldId="262"/>
        </pc:sldMkLst>
        <pc:spChg chg="del">
          <ac:chgData name="Aziz Jaid" userId="22e9bf28-fee3-4695-aed8-67862bbe23f6" providerId="ADAL" clId="{1691C4C0-9A7C-4B4E-BE1D-F3197A590A53}" dt="2021-02-24T12:54:59.297" v="322"/>
          <ac:spMkLst>
            <pc:docMk/>
            <pc:sldMk cId="2694483744" sldId="262"/>
            <ac:spMk id="2" creationId="{4CCB860C-9046-4748-8E0E-CFC7803EB1B1}"/>
          </ac:spMkLst>
        </pc:spChg>
        <pc:spChg chg="add mod">
          <ac:chgData name="Aziz Jaid" userId="22e9bf28-fee3-4695-aed8-67862bbe23f6" providerId="ADAL" clId="{1691C4C0-9A7C-4B4E-BE1D-F3197A590A53}" dt="2021-02-24T12:54:34.646" v="318" actId="20577"/>
          <ac:spMkLst>
            <pc:docMk/>
            <pc:sldMk cId="2694483744" sldId="262"/>
            <ac:spMk id="3" creationId="{E9ABAC60-B901-4E34-925B-8FEEED9B48E6}"/>
          </ac:spMkLst>
        </pc:spChg>
        <pc:spChg chg="add mod">
          <ac:chgData name="Aziz Jaid" userId="22e9bf28-fee3-4695-aed8-67862bbe23f6" providerId="ADAL" clId="{1691C4C0-9A7C-4B4E-BE1D-F3197A590A53}" dt="2021-02-25T07:01:52.251" v="1153" actId="6549"/>
          <ac:spMkLst>
            <pc:docMk/>
            <pc:sldMk cId="2694483744" sldId="262"/>
            <ac:spMk id="4" creationId="{3192CDD0-96B6-489E-B77E-72DFBAD5AC75}"/>
          </ac:spMkLst>
        </pc:spChg>
        <pc:picChg chg="add mod">
          <ac:chgData name="Aziz Jaid" userId="22e9bf28-fee3-4695-aed8-67862bbe23f6" providerId="ADAL" clId="{1691C4C0-9A7C-4B4E-BE1D-F3197A590A53}" dt="2021-02-24T12:55:41.116" v="331" actId="14100"/>
          <ac:picMkLst>
            <pc:docMk/>
            <pc:sldMk cId="2694483744" sldId="262"/>
            <ac:picMk id="5" creationId="{07912213-B543-4F5A-8C15-68A4A1F70EB9}"/>
          </ac:picMkLst>
        </pc:picChg>
      </pc:sldChg>
      <pc:sldChg chg="addSp delSp modSp new mod modAnim">
        <pc:chgData name="Aziz Jaid" userId="22e9bf28-fee3-4695-aed8-67862bbe23f6" providerId="ADAL" clId="{1691C4C0-9A7C-4B4E-BE1D-F3197A590A53}" dt="2021-02-25T07:04:32.274" v="1161" actId="20577"/>
        <pc:sldMkLst>
          <pc:docMk/>
          <pc:sldMk cId="3335501280" sldId="263"/>
        </pc:sldMkLst>
        <pc:spChg chg="del">
          <ac:chgData name="Aziz Jaid" userId="22e9bf28-fee3-4695-aed8-67862bbe23f6" providerId="ADAL" clId="{1691C4C0-9A7C-4B4E-BE1D-F3197A590A53}" dt="2021-02-24T12:58:01.838" v="354"/>
          <ac:spMkLst>
            <pc:docMk/>
            <pc:sldMk cId="3335501280" sldId="263"/>
            <ac:spMk id="2" creationId="{E030D3A3-71C0-4DD9-A7EE-965CAD3DE647}"/>
          </ac:spMkLst>
        </pc:spChg>
        <pc:spChg chg="add mod">
          <ac:chgData name="Aziz Jaid" userId="22e9bf28-fee3-4695-aed8-67862bbe23f6" providerId="ADAL" clId="{1691C4C0-9A7C-4B4E-BE1D-F3197A590A53}" dt="2021-02-24T13:05:24.789" v="419" actId="20577"/>
          <ac:spMkLst>
            <pc:docMk/>
            <pc:sldMk cId="3335501280" sldId="263"/>
            <ac:spMk id="3" creationId="{61BD7BF9-6CB2-4447-9410-CCDF312AECD1}"/>
          </ac:spMkLst>
        </pc:spChg>
        <pc:spChg chg="add mod">
          <ac:chgData name="Aziz Jaid" userId="22e9bf28-fee3-4695-aed8-67862bbe23f6" providerId="ADAL" clId="{1691C4C0-9A7C-4B4E-BE1D-F3197A590A53}" dt="2021-02-24T12:58:45.967" v="360" actId="20577"/>
          <ac:spMkLst>
            <pc:docMk/>
            <pc:sldMk cId="3335501280" sldId="263"/>
            <ac:spMk id="4" creationId="{0CA2C3C1-0DEF-4356-B280-416967EAF6FC}"/>
          </ac:spMkLst>
        </pc:spChg>
        <pc:spChg chg="add mod">
          <ac:chgData name="Aziz Jaid" userId="22e9bf28-fee3-4695-aed8-67862bbe23f6" providerId="ADAL" clId="{1691C4C0-9A7C-4B4E-BE1D-F3197A590A53}" dt="2021-02-25T07:04:32.274" v="1161" actId="20577"/>
          <ac:spMkLst>
            <pc:docMk/>
            <pc:sldMk cId="3335501280" sldId="263"/>
            <ac:spMk id="6" creationId="{15F29C9E-8298-4C73-8A04-B5FD00FE5AE0}"/>
          </ac:spMkLst>
        </pc:spChg>
        <pc:spChg chg="add mod">
          <ac:chgData name="Aziz Jaid" userId="22e9bf28-fee3-4695-aed8-67862bbe23f6" providerId="ADAL" clId="{1691C4C0-9A7C-4B4E-BE1D-F3197A590A53}" dt="2021-02-24T13:01:56.862" v="376" actId="1076"/>
          <ac:spMkLst>
            <pc:docMk/>
            <pc:sldMk cId="3335501280" sldId="263"/>
            <ac:spMk id="7" creationId="{C554AAB3-AF07-49FC-B018-642D3E27E36C}"/>
          </ac:spMkLst>
        </pc:spChg>
        <pc:graphicFrameChg chg="add mod">
          <ac:chgData name="Aziz Jaid" userId="22e9bf28-fee3-4695-aed8-67862bbe23f6" providerId="ADAL" clId="{1691C4C0-9A7C-4B4E-BE1D-F3197A590A53}" dt="2021-02-24T12:59:27.460" v="363" actId="1076"/>
          <ac:graphicFrameMkLst>
            <pc:docMk/>
            <pc:sldMk cId="3335501280" sldId="263"/>
            <ac:graphicFrameMk id="5" creationId="{CEC79C77-92B3-44A6-91E4-3BDB19C4D88E}"/>
          </ac:graphicFrameMkLst>
        </pc:graphicFrameChg>
      </pc:sldChg>
      <pc:sldChg chg="addSp delSp modSp new mod modAnim">
        <pc:chgData name="Aziz Jaid" userId="22e9bf28-fee3-4695-aed8-67862bbe23f6" providerId="ADAL" clId="{1691C4C0-9A7C-4B4E-BE1D-F3197A590A53}" dt="2021-02-25T07:22:35.098" v="1170" actId="20577"/>
        <pc:sldMkLst>
          <pc:docMk/>
          <pc:sldMk cId="4199024736" sldId="264"/>
        </pc:sldMkLst>
        <pc:spChg chg="del">
          <ac:chgData name="Aziz Jaid" userId="22e9bf28-fee3-4695-aed8-67862bbe23f6" providerId="ADAL" clId="{1691C4C0-9A7C-4B4E-BE1D-F3197A590A53}" dt="2021-02-24T13:06:34.541" v="470"/>
          <ac:spMkLst>
            <pc:docMk/>
            <pc:sldMk cId="4199024736" sldId="264"/>
            <ac:spMk id="2" creationId="{6123B325-3405-44EE-8438-4305FAB4E363}"/>
          </ac:spMkLst>
        </pc:spChg>
        <pc:spChg chg="add mod">
          <ac:chgData name="Aziz Jaid" userId="22e9bf28-fee3-4695-aed8-67862bbe23f6" providerId="ADAL" clId="{1691C4C0-9A7C-4B4E-BE1D-F3197A590A53}" dt="2021-02-24T13:05:41.011" v="465" actId="20577"/>
          <ac:spMkLst>
            <pc:docMk/>
            <pc:sldMk cId="4199024736" sldId="264"/>
            <ac:spMk id="3" creationId="{27DCE80A-5602-445C-940D-3BD38EC28374}"/>
          </ac:spMkLst>
        </pc:spChg>
        <pc:spChg chg="add mod">
          <ac:chgData name="Aziz Jaid" userId="22e9bf28-fee3-4695-aed8-67862bbe23f6" providerId="ADAL" clId="{1691C4C0-9A7C-4B4E-BE1D-F3197A590A53}" dt="2021-02-25T07:21:57.483" v="1164" actId="6549"/>
          <ac:spMkLst>
            <pc:docMk/>
            <pc:sldMk cId="4199024736" sldId="264"/>
            <ac:spMk id="4" creationId="{BAEBC233-73A7-4102-B732-24225F879893}"/>
          </ac:spMkLst>
        </pc:spChg>
        <pc:spChg chg="add mod">
          <ac:chgData name="Aziz Jaid" userId="22e9bf28-fee3-4695-aed8-67862bbe23f6" providerId="ADAL" clId="{1691C4C0-9A7C-4B4E-BE1D-F3197A590A53}" dt="2021-02-25T07:22:35.098" v="1170" actId="20577"/>
          <ac:spMkLst>
            <pc:docMk/>
            <pc:sldMk cId="4199024736" sldId="264"/>
            <ac:spMk id="6" creationId="{CD427D40-B13D-41E6-B1F0-EAC0E42DB2E2}"/>
          </ac:spMkLst>
        </pc:spChg>
        <pc:graphicFrameChg chg="add mod">
          <ac:chgData name="Aziz Jaid" userId="22e9bf28-fee3-4695-aed8-67862bbe23f6" providerId="ADAL" clId="{1691C4C0-9A7C-4B4E-BE1D-F3197A590A53}" dt="2021-02-25T07:22:08.684" v="1166" actId="14100"/>
          <ac:graphicFrameMkLst>
            <pc:docMk/>
            <pc:sldMk cId="4199024736" sldId="264"/>
            <ac:graphicFrameMk id="5" creationId="{B624730B-0609-4283-892F-C9FFFDEB905C}"/>
          </ac:graphicFrameMkLst>
        </pc:graphicFrameChg>
      </pc:sldChg>
      <pc:sldChg chg="addSp delSp modSp new mod modAnim">
        <pc:chgData name="Aziz Jaid" userId="22e9bf28-fee3-4695-aed8-67862bbe23f6" providerId="ADAL" clId="{1691C4C0-9A7C-4B4E-BE1D-F3197A590A53}" dt="2021-02-25T07:26:41.240" v="1175" actId="20577"/>
        <pc:sldMkLst>
          <pc:docMk/>
          <pc:sldMk cId="3530796683" sldId="265"/>
        </pc:sldMkLst>
        <pc:spChg chg="del mod">
          <ac:chgData name="Aziz Jaid" userId="22e9bf28-fee3-4695-aed8-67862bbe23f6" providerId="ADAL" clId="{1691C4C0-9A7C-4B4E-BE1D-F3197A590A53}" dt="2021-02-24T13:15:21.732" v="538"/>
          <ac:spMkLst>
            <pc:docMk/>
            <pc:sldMk cId="3530796683" sldId="265"/>
            <ac:spMk id="2" creationId="{0D32A225-E22A-4C88-A077-90D048D722DE}"/>
          </ac:spMkLst>
        </pc:spChg>
        <pc:spChg chg="add mod">
          <ac:chgData name="Aziz Jaid" userId="22e9bf28-fee3-4695-aed8-67862bbe23f6" providerId="ADAL" clId="{1691C4C0-9A7C-4B4E-BE1D-F3197A590A53}" dt="2021-02-24T13:17:15.202" v="559" actId="20577"/>
          <ac:spMkLst>
            <pc:docMk/>
            <pc:sldMk cId="3530796683" sldId="265"/>
            <ac:spMk id="3" creationId="{628A71FC-B3D2-45AD-8F0E-0E484585DE55}"/>
          </ac:spMkLst>
        </pc:spChg>
        <pc:spChg chg="add mod">
          <ac:chgData name="Aziz Jaid" userId="22e9bf28-fee3-4695-aed8-67862bbe23f6" providerId="ADAL" clId="{1691C4C0-9A7C-4B4E-BE1D-F3197A590A53}" dt="2021-02-25T07:23:28.678" v="1173" actId="20577"/>
          <ac:spMkLst>
            <pc:docMk/>
            <pc:sldMk cId="3530796683" sldId="265"/>
            <ac:spMk id="4" creationId="{642ACA7A-E947-48A4-B535-AE2FD07C186A}"/>
          </ac:spMkLst>
        </pc:spChg>
        <pc:spChg chg="add mod">
          <ac:chgData name="Aziz Jaid" userId="22e9bf28-fee3-4695-aed8-67862bbe23f6" providerId="ADAL" clId="{1691C4C0-9A7C-4B4E-BE1D-F3197A590A53}" dt="2021-02-25T07:26:41.240" v="1175" actId="20577"/>
          <ac:spMkLst>
            <pc:docMk/>
            <pc:sldMk cId="3530796683" sldId="265"/>
            <ac:spMk id="6" creationId="{AE9C51F4-2B5E-4A13-9E49-6F563C2A57E6}"/>
          </ac:spMkLst>
        </pc:spChg>
        <pc:graphicFrameChg chg="add mod">
          <ac:chgData name="Aziz Jaid" userId="22e9bf28-fee3-4695-aed8-67862bbe23f6" providerId="ADAL" clId="{1691C4C0-9A7C-4B4E-BE1D-F3197A590A53}" dt="2021-02-24T13:16:38.872" v="547" actId="1076"/>
          <ac:graphicFrameMkLst>
            <pc:docMk/>
            <pc:sldMk cId="3530796683" sldId="265"/>
            <ac:graphicFrameMk id="5" creationId="{1794D464-C989-478C-8A5D-7E11D46D80C8}"/>
          </ac:graphicFrameMkLst>
        </pc:graphicFrameChg>
      </pc:sldChg>
      <pc:sldChg chg="addSp delSp modSp new mod modAnim">
        <pc:chgData name="Aziz Jaid" userId="22e9bf28-fee3-4695-aed8-67862bbe23f6" providerId="ADAL" clId="{1691C4C0-9A7C-4B4E-BE1D-F3197A590A53}" dt="2021-02-25T07:29:41.104" v="1193" actId="20577"/>
        <pc:sldMkLst>
          <pc:docMk/>
          <pc:sldMk cId="1604544697" sldId="266"/>
        </pc:sldMkLst>
        <pc:spChg chg="del">
          <ac:chgData name="Aziz Jaid" userId="22e9bf28-fee3-4695-aed8-67862bbe23f6" providerId="ADAL" clId="{1691C4C0-9A7C-4B4E-BE1D-F3197A590A53}" dt="2021-02-24T13:18:50.044" v="616"/>
          <ac:spMkLst>
            <pc:docMk/>
            <pc:sldMk cId="1604544697" sldId="266"/>
            <ac:spMk id="2" creationId="{C4B23EF1-8872-4BD7-8FF6-C4D4714033FB}"/>
          </ac:spMkLst>
        </pc:spChg>
        <pc:spChg chg="add mod">
          <ac:chgData name="Aziz Jaid" userId="22e9bf28-fee3-4695-aed8-67862bbe23f6" providerId="ADAL" clId="{1691C4C0-9A7C-4B4E-BE1D-F3197A590A53}" dt="2021-02-24T13:17:44.479" v="609" actId="20577"/>
          <ac:spMkLst>
            <pc:docMk/>
            <pc:sldMk cId="1604544697" sldId="266"/>
            <ac:spMk id="3" creationId="{5329C99D-B83C-42EC-892D-21A0388DC33F}"/>
          </ac:spMkLst>
        </pc:spChg>
        <pc:spChg chg="add mod">
          <ac:chgData name="Aziz Jaid" userId="22e9bf28-fee3-4695-aed8-67862bbe23f6" providerId="ADAL" clId="{1691C4C0-9A7C-4B4E-BE1D-F3197A590A53}" dt="2021-02-25T07:28:06.100" v="1182" actId="20577"/>
          <ac:spMkLst>
            <pc:docMk/>
            <pc:sldMk cId="1604544697" sldId="266"/>
            <ac:spMk id="4" creationId="{90A61855-DDEC-4C9F-B058-78030CBA43F6}"/>
          </ac:spMkLst>
        </pc:spChg>
        <pc:spChg chg="add mod">
          <ac:chgData name="Aziz Jaid" userId="22e9bf28-fee3-4695-aed8-67862bbe23f6" providerId="ADAL" clId="{1691C4C0-9A7C-4B4E-BE1D-F3197A590A53}" dt="2021-02-25T07:29:41.104" v="1193" actId="20577"/>
          <ac:spMkLst>
            <pc:docMk/>
            <pc:sldMk cId="1604544697" sldId="266"/>
            <ac:spMk id="6" creationId="{FCA3D687-5CC7-4B0F-8783-49CE2F1226EA}"/>
          </ac:spMkLst>
        </pc:spChg>
        <pc:graphicFrameChg chg="add mod">
          <ac:chgData name="Aziz Jaid" userId="22e9bf28-fee3-4695-aed8-67862bbe23f6" providerId="ADAL" clId="{1691C4C0-9A7C-4B4E-BE1D-F3197A590A53}" dt="2021-02-24T13:20:46.764" v="630" actId="1076"/>
          <ac:graphicFrameMkLst>
            <pc:docMk/>
            <pc:sldMk cId="1604544697" sldId="266"/>
            <ac:graphicFrameMk id="5" creationId="{9531CF68-A4B4-4C43-8717-F28FFA9D63E9}"/>
          </ac:graphicFrameMkLst>
        </pc:graphicFrameChg>
      </pc:sldChg>
      <pc:sldChg chg="addSp delSp modSp new mod modAnim">
        <pc:chgData name="Aziz Jaid" userId="22e9bf28-fee3-4695-aed8-67862bbe23f6" providerId="ADAL" clId="{1691C4C0-9A7C-4B4E-BE1D-F3197A590A53}" dt="2021-02-25T07:31:05.539" v="1196" actId="1076"/>
        <pc:sldMkLst>
          <pc:docMk/>
          <pc:sldMk cId="3236190269" sldId="267"/>
        </pc:sldMkLst>
        <pc:spChg chg="del">
          <ac:chgData name="Aziz Jaid" userId="22e9bf28-fee3-4695-aed8-67862bbe23f6" providerId="ADAL" clId="{1691C4C0-9A7C-4B4E-BE1D-F3197A590A53}" dt="2021-02-24T13:25:20.510" v="870"/>
          <ac:spMkLst>
            <pc:docMk/>
            <pc:sldMk cId="3236190269" sldId="267"/>
            <ac:spMk id="2" creationId="{576B8AB3-1B8B-4596-ABB2-86A5F4E74ADC}"/>
          </ac:spMkLst>
        </pc:spChg>
        <pc:spChg chg="add mod">
          <ac:chgData name="Aziz Jaid" userId="22e9bf28-fee3-4695-aed8-67862bbe23f6" providerId="ADAL" clId="{1691C4C0-9A7C-4B4E-BE1D-F3197A590A53}" dt="2021-02-24T13:22:58.240" v="690" actId="20577"/>
          <ac:spMkLst>
            <pc:docMk/>
            <pc:sldMk cId="3236190269" sldId="267"/>
            <ac:spMk id="3" creationId="{5CC8A26F-FDD5-4DCC-9500-1500C6401CC7}"/>
          </ac:spMkLst>
        </pc:spChg>
        <pc:spChg chg="add mod">
          <ac:chgData name="Aziz Jaid" userId="22e9bf28-fee3-4695-aed8-67862bbe23f6" providerId="ADAL" clId="{1691C4C0-9A7C-4B4E-BE1D-F3197A590A53}" dt="2021-02-25T07:30:58.613" v="1195" actId="6549"/>
          <ac:spMkLst>
            <pc:docMk/>
            <pc:sldMk cId="3236190269" sldId="267"/>
            <ac:spMk id="4" creationId="{800279CD-078D-41F2-AD39-9F4355019CFA}"/>
          </ac:spMkLst>
        </pc:spChg>
        <pc:spChg chg="add mod">
          <ac:chgData name="Aziz Jaid" userId="22e9bf28-fee3-4695-aed8-67862bbe23f6" providerId="ADAL" clId="{1691C4C0-9A7C-4B4E-BE1D-F3197A590A53}" dt="2021-02-24T13:26:02.529" v="875" actId="1076"/>
          <ac:spMkLst>
            <pc:docMk/>
            <pc:sldMk cId="3236190269" sldId="267"/>
            <ac:spMk id="6" creationId="{D9B8A0B9-726B-45FD-93EE-AC036997D970}"/>
          </ac:spMkLst>
        </pc:spChg>
        <pc:graphicFrameChg chg="add mod">
          <ac:chgData name="Aziz Jaid" userId="22e9bf28-fee3-4695-aed8-67862bbe23f6" providerId="ADAL" clId="{1691C4C0-9A7C-4B4E-BE1D-F3197A590A53}" dt="2021-02-25T07:31:05.539" v="1196" actId="1076"/>
          <ac:graphicFrameMkLst>
            <pc:docMk/>
            <pc:sldMk cId="3236190269" sldId="267"/>
            <ac:graphicFrameMk id="5" creationId="{1ADCD528-3DE6-45CE-8F3E-1DDF6AC49A76}"/>
          </ac:graphicFrameMkLst>
        </pc:graphicFrameChg>
      </pc:sldChg>
      <pc:sldChg chg="addSp delSp modSp new mod modAnim">
        <pc:chgData name="Aziz Jaid" userId="22e9bf28-fee3-4695-aed8-67862bbe23f6" providerId="ADAL" clId="{1691C4C0-9A7C-4B4E-BE1D-F3197A590A53}" dt="2021-02-25T07:32:43.182" v="1198" actId="20577"/>
        <pc:sldMkLst>
          <pc:docMk/>
          <pc:sldMk cId="2148423861" sldId="268"/>
        </pc:sldMkLst>
        <pc:spChg chg="del">
          <ac:chgData name="Aziz Jaid" userId="22e9bf28-fee3-4695-aed8-67862bbe23f6" providerId="ADAL" clId="{1691C4C0-9A7C-4B4E-BE1D-F3197A590A53}" dt="2021-02-24T13:28:14.362" v="941"/>
          <ac:spMkLst>
            <pc:docMk/>
            <pc:sldMk cId="2148423861" sldId="268"/>
            <ac:spMk id="2" creationId="{0B4F16A8-17B9-4786-8ADE-E7A7C3D36565}"/>
          </ac:spMkLst>
        </pc:spChg>
        <pc:spChg chg="add mod">
          <ac:chgData name="Aziz Jaid" userId="22e9bf28-fee3-4695-aed8-67862bbe23f6" providerId="ADAL" clId="{1691C4C0-9A7C-4B4E-BE1D-F3197A590A53}" dt="2021-02-24T13:27:54.744" v="940" actId="20577"/>
          <ac:spMkLst>
            <pc:docMk/>
            <pc:sldMk cId="2148423861" sldId="268"/>
            <ac:spMk id="3" creationId="{C888DC76-7B61-43A1-BC6D-49EA366A2547}"/>
          </ac:spMkLst>
        </pc:spChg>
        <pc:spChg chg="add mod">
          <ac:chgData name="Aziz Jaid" userId="22e9bf28-fee3-4695-aed8-67862bbe23f6" providerId="ADAL" clId="{1691C4C0-9A7C-4B4E-BE1D-F3197A590A53}" dt="2021-02-24T13:28:49.696" v="946" actId="255"/>
          <ac:spMkLst>
            <pc:docMk/>
            <pc:sldMk cId="2148423861" sldId="268"/>
            <ac:spMk id="4" creationId="{DC8EFBFE-F42A-497C-A695-C2D1157FEA15}"/>
          </ac:spMkLst>
        </pc:spChg>
        <pc:spChg chg="add mod">
          <ac:chgData name="Aziz Jaid" userId="22e9bf28-fee3-4695-aed8-67862bbe23f6" providerId="ADAL" clId="{1691C4C0-9A7C-4B4E-BE1D-F3197A590A53}" dt="2021-02-25T07:32:43.182" v="1198" actId="20577"/>
          <ac:spMkLst>
            <pc:docMk/>
            <pc:sldMk cId="2148423861" sldId="268"/>
            <ac:spMk id="6" creationId="{A055F1AA-072E-43BB-A993-7397CA55B144}"/>
          </ac:spMkLst>
        </pc:spChg>
        <pc:graphicFrameChg chg="add mod">
          <ac:chgData name="Aziz Jaid" userId="22e9bf28-fee3-4695-aed8-67862bbe23f6" providerId="ADAL" clId="{1691C4C0-9A7C-4B4E-BE1D-F3197A590A53}" dt="2021-02-24T13:29:53.998" v="952" actId="1076"/>
          <ac:graphicFrameMkLst>
            <pc:docMk/>
            <pc:sldMk cId="2148423861" sldId="268"/>
            <ac:graphicFrameMk id="5" creationId="{4E96F84D-F2FA-4197-B30C-53B8124B46CE}"/>
          </ac:graphicFrameMkLst>
        </pc:graphicFrameChg>
      </pc:sldChg>
      <pc:sldChg chg="addSp modSp new mod">
        <pc:chgData name="Aziz Jaid" userId="22e9bf28-fee3-4695-aed8-67862bbe23f6" providerId="ADAL" clId="{1691C4C0-9A7C-4B4E-BE1D-F3197A590A53}" dt="2021-02-25T07:33:19.580" v="1202" actId="6549"/>
        <pc:sldMkLst>
          <pc:docMk/>
          <pc:sldMk cId="1044354266" sldId="269"/>
        </pc:sldMkLst>
        <pc:spChg chg="mod">
          <ac:chgData name="Aziz Jaid" userId="22e9bf28-fee3-4695-aed8-67862bbe23f6" providerId="ADAL" clId="{1691C4C0-9A7C-4B4E-BE1D-F3197A590A53}" dt="2021-02-25T07:33:19.580" v="1202" actId="6549"/>
          <ac:spMkLst>
            <pc:docMk/>
            <pc:sldMk cId="1044354266" sldId="269"/>
            <ac:spMk id="2" creationId="{7C5D4A90-633A-4C1E-A416-F2C93E0D8973}"/>
          </ac:spMkLst>
        </pc:spChg>
        <pc:spChg chg="add mod">
          <ac:chgData name="Aziz Jaid" userId="22e9bf28-fee3-4695-aed8-67862bbe23f6" providerId="ADAL" clId="{1691C4C0-9A7C-4B4E-BE1D-F3197A590A53}" dt="2021-02-24T13:30:55.978" v="964" actId="20577"/>
          <ac:spMkLst>
            <pc:docMk/>
            <pc:sldMk cId="1044354266" sldId="269"/>
            <ac:spMk id="3" creationId="{37403D41-5B85-43A0-A05F-DC1447CB0DC0}"/>
          </ac:spMkLst>
        </pc:spChg>
      </pc:sldChg>
      <pc:sldChg chg="addSp modSp new del">
        <pc:chgData name="Aziz Jaid" userId="22e9bf28-fee3-4695-aed8-67862bbe23f6" providerId="ADAL" clId="{1691C4C0-9A7C-4B4E-BE1D-F3197A590A53}" dt="2021-02-24T13:32:46.255" v="983" actId="2696"/>
        <pc:sldMkLst>
          <pc:docMk/>
          <pc:sldMk cId="1036309067" sldId="270"/>
        </pc:sldMkLst>
        <pc:spChg chg="add mod">
          <ac:chgData name="Aziz Jaid" userId="22e9bf28-fee3-4695-aed8-67862bbe23f6" providerId="ADAL" clId="{1691C4C0-9A7C-4B4E-BE1D-F3197A590A53}" dt="2021-02-24T12:56:57.017" v="349"/>
          <ac:spMkLst>
            <pc:docMk/>
            <pc:sldMk cId="1036309067" sldId="270"/>
            <ac:spMk id="3" creationId="{C1DC13E9-2AB0-4B84-9267-21067BE00140}"/>
          </ac:spMkLst>
        </pc:spChg>
      </pc:sldChg>
      <pc:sldChg chg="addSp modSp new mod">
        <pc:chgData name="Aziz Jaid" userId="22e9bf28-fee3-4695-aed8-67862bbe23f6" providerId="ADAL" clId="{1691C4C0-9A7C-4B4E-BE1D-F3197A590A53}" dt="2021-02-25T07:37:57.402" v="1713" actId="20577"/>
        <pc:sldMkLst>
          <pc:docMk/>
          <pc:sldMk cId="1939258126" sldId="270"/>
        </pc:sldMkLst>
        <pc:spChg chg="mod">
          <ac:chgData name="Aziz Jaid" userId="22e9bf28-fee3-4695-aed8-67862bbe23f6" providerId="ADAL" clId="{1691C4C0-9A7C-4B4E-BE1D-F3197A590A53}" dt="2021-02-25T07:37:57.402" v="1713" actId="20577"/>
          <ac:spMkLst>
            <pc:docMk/>
            <pc:sldMk cId="1939258126" sldId="270"/>
            <ac:spMk id="2" creationId="{8DA8FCFB-3243-4B3F-8C76-CFC06E632516}"/>
          </ac:spMkLst>
        </pc:spChg>
        <pc:spChg chg="add mod">
          <ac:chgData name="Aziz Jaid" userId="22e9bf28-fee3-4695-aed8-67862bbe23f6" providerId="ADAL" clId="{1691C4C0-9A7C-4B4E-BE1D-F3197A590A53}" dt="2021-02-25T07:34:47.263" v="1205"/>
          <ac:spMkLst>
            <pc:docMk/>
            <pc:sldMk cId="1939258126" sldId="270"/>
            <ac:spMk id="3" creationId="{4200F4E1-AAB2-4006-9651-9273465787BC}"/>
          </ac:spMkLst>
        </pc:spChg>
      </pc:sldChg>
      <pc:sldChg chg="addSp modSp new del">
        <pc:chgData name="Aziz Jaid" userId="22e9bf28-fee3-4695-aed8-67862bbe23f6" providerId="ADAL" clId="{1691C4C0-9A7C-4B4E-BE1D-F3197A590A53}" dt="2021-02-24T13:32:46.255" v="983" actId="2696"/>
        <pc:sldMkLst>
          <pc:docMk/>
          <pc:sldMk cId="1880617377" sldId="271"/>
        </pc:sldMkLst>
        <pc:spChg chg="add mod">
          <ac:chgData name="Aziz Jaid" userId="22e9bf28-fee3-4695-aed8-67862bbe23f6" providerId="ADAL" clId="{1691C4C0-9A7C-4B4E-BE1D-F3197A590A53}" dt="2021-02-24T12:56:58.816" v="350"/>
          <ac:spMkLst>
            <pc:docMk/>
            <pc:sldMk cId="1880617377" sldId="271"/>
            <ac:spMk id="3" creationId="{CF436B24-5279-426E-83BB-C48362A208E0}"/>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file:///D:\SMevel\Softwares\MIRAGE\Model\mirage-e_v1.1\Results\Results_GTAP%2092_June%202018.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D:\SMevel\Softwares\MIRAGE\Model\mirage-e_v1.1\Results\Results_GTAP%2092_June%202018.xlsx" TargetMode="Externa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1.xml"/></Relationships>
</file>

<file path=ppt/charts/_rels/chart3.xml.rels><?xml version="1.0" encoding="UTF-8" standalone="yes"?>
<Relationships xmlns="http://schemas.openxmlformats.org/package/2006/relationships"><Relationship Id="rId3" Type="http://schemas.openxmlformats.org/officeDocument/2006/relationships/oleObject" Target="file:///D:\SMevel\Softwares\MIRAGE\Model\mirage-e_v1.1\Results\Results_GTAP%2092_June%202018.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D:\SMevel\Softwares\MIRAGE\Model\mirage-e_v1.1\Results\Results_GTAP%2092_June%202018.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D:\SMevel\Softwares\MIRAGE\Model\mirage-e_v1.1\Results\Results_GTAP%2092_June%202018.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D:\SMevel\Softwares\MIRAGE\Model\mirage-e_v1.1\Results\Results_GTAP%2092_June%202018.xlsx" TargetMode="External"/><Relationship Id="rId2" Type="http://schemas.microsoft.com/office/2011/relationships/chartColorStyle" Target="colors6.xml"/><Relationship Id="rId1" Type="http://schemas.microsoft.com/office/2011/relationships/chartStyle" Target="style6.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'Slide 1_GDP_summary'!$F$38</c:f>
              <c:strCache>
                <c:ptCount val="1"/>
                <c:pt idx="0">
                  <c:v>Approach 1 - Tariff lines </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c:spPr>
          <c:invertIfNegative val="0"/>
          <c:dLbls>
            <c:numFmt formatCode="#,##0.0" sourceLinked="0"/>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solidFill>
                    <a:latin typeface="+mn-lt"/>
                    <a:ea typeface="+mn-ea"/>
                    <a:cs typeface="+mn-cs"/>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'Slide 1_GDP_summary'!$G$37:$J$37</c:f>
              <c:strCache>
                <c:ptCount val="4"/>
                <c:pt idx="0">
                  <c:v>Option 1 - Limiting tariff revenue loss</c:v>
                </c:pt>
                <c:pt idx="1">
                  <c:v>Option 2 - Limiting tariff revenue loss + favoring industrialization</c:v>
                </c:pt>
                <c:pt idx="2">
                  <c:v>Option 3 - Limiting tariff revenue loss + favoring industrialization (including green)</c:v>
                </c:pt>
                <c:pt idx="3">
                  <c:v>100% liberalization</c:v>
                </c:pt>
              </c:strCache>
            </c:strRef>
          </c:cat>
          <c:val>
            <c:numRef>
              <c:f>'Slide 1_GDP_summary'!$G$38:$J$38</c:f>
              <c:numCache>
                <c:formatCode>General</c:formatCode>
                <c:ptCount val="4"/>
                <c:pt idx="0">
                  <c:v>27.930271496829846</c:v>
                </c:pt>
                <c:pt idx="1">
                  <c:v>36.051127090349837</c:v>
                </c:pt>
                <c:pt idx="2">
                  <c:v>36.059858765590434</c:v>
                </c:pt>
                <c:pt idx="3">
                  <c:v>44.007416487400405</c:v>
                </c:pt>
              </c:numCache>
            </c:numRef>
          </c:val>
          <c:extLst>
            <c:ext xmlns:c16="http://schemas.microsoft.com/office/drawing/2014/chart" uri="{C3380CC4-5D6E-409C-BE32-E72D297353CC}">
              <c16:uniqueId val="{00000000-7A67-4FC1-A87F-7D5544CB276A}"/>
            </c:ext>
          </c:extLst>
        </c:ser>
        <c:ser>
          <c:idx val="1"/>
          <c:order val="1"/>
          <c:tx>
            <c:strRef>
              <c:f>'Slide 1_GDP_summary'!$F$39</c:f>
              <c:strCache>
                <c:ptCount val="1"/>
                <c:pt idx="0">
                  <c:v>Approach 2 - Double qualification</c:v>
                </c:pt>
              </c:strCache>
            </c:strRef>
          </c:tx>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c:spPr>
          <c:invertIfNegative val="0"/>
          <c:dLbls>
            <c:numFmt formatCode="#,##0.0" sourceLinked="0"/>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solidFill>
                    <a:latin typeface="+mn-lt"/>
                    <a:ea typeface="+mn-ea"/>
                    <a:cs typeface="+mn-cs"/>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'Slide 1_GDP_summary'!$G$37:$J$37</c:f>
              <c:strCache>
                <c:ptCount val="4"/>
                <c:pt idx="0">
                  <c:v>Option 1 - Limiting tariff revenue loss</c:v>
                </c:pt>
                <c:pt idx="1">
                  <c:v>Option 2 - Limiting tariff revenue loss + favoring industrialization</c:v>
                </c:pt>
                <c:pt idx="2">
                  <c:v>Option 3 - Limiting tariff revenue loss + favoring industrialization (including green)</c:v>
                </c:pt>
                <c:pt idx="3">
                  <c:v>100% liberalization</c:v>
                </c:pt>
              </c:strCache>
            </c:strRef>
          </c:cat>
          <c:val>
            <c:numRef>
              <c:f>'Slide 1_GDP_summary'!$G$39:$J$39</c:f>
              <c:numCache>
                <c:formatCode>General</c:formatCode>
                <c:ptCount val="4"/>
                <c:pt idx="0">
                  <c:v>37.733015704489844</c:v>
                </c:pt>
                <c:pt idx="1">
                  <c:v>38.034451243510375</c:v>
                </c:pt>
                <c:pt idx="2">
                  <c:v>38.034190715479781</c:v>
                </c:pt>
                <c:pt idx="3">
                  <c:v>44.059596899640383</c:v>
                </c:pt>
              </c:numCache>
            </c:numRef>
          </c:val>
          <c:extLst>
            <c:ext xmlns:c16="http://schemas.microsoft.com/office/drawing/2014/chart" uri="{C3380CC4-5D6E-409C-BE32-E72D297353CC}">
              <c16:uniqueId val="{00000001-7A67-4FC1-A87F-7D5544CB276A}"/>
            </c:ext>
          </c:extLst>
        </c:ser>
        <c:dLbls>
          <c:showLegendKey val="0"/>
          <c:showVal val="0"/>
          <c:showCatName val="0"/>
          <c:showSerName val="0"/>
          <c:showPercent val="0"/>
          <c:showBubbleSize val="0"/>
        </c:dLbls>
        <c:gapWidth val="100"/>
        <c:overlap val="-24"/>
        <c:axId val="174283976"/>
        <c:axId val="140340848"/>
      </c:barChart>
      <c:catAx>
        <c:axId val="174283976"/>
        <c:scaling>
          <c:orientation val="minMax"/>
        </c:scaling>
        <c:delete val="0"/>
        <c:axPos val="b"/>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100" b="1" i="0" u="none" strike="noStrike" kern="1200" baseline="0">
                <a:solidFill>
                  <a:schemeClr val="tx1"/>
                </a:solidFill>
                <a:latin typeface="+mn-lt"/>
                <a:ea typeface="+mn-ea"/>
                <a:cs typeface="+mn-cs"/>
              </a:defRPr>
            </a:pPr>
            <a:endParaRPr lang="fr-FR"/>
          </a:p>
        </c:txPr>
        <c:crossAx val="140340848"/>
        <c:crosses val="autoZero"/>
        <c:auto val="1"/>
        <c:lblAlgn val="ctr"/>
        <c:lblOffset val="100"/>
        <c:noMultiLvlLbl val="0"/>
      </c:catAx>
      <c:valAx>
        <c:axId val="140340848"/>
        <c:scaling>
          <c:orientation val="minMax"/>
          <c:max val="45"/>
        </c:scaling>
        <c:delete val="0"/>
        <c:axPos val="l"/>
        <c:majorGridlines>
          <c:spPr>
            <a:ln w="9525" cap="flat" cmpd="sng" algn="ctr">
              <a:solidFill>
                <a:schemeClr val="tx2">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1" i="0" u="none" strike="noStrike" kern="1200" baseline="0">
                <a:solidFill>
                  <a:schemeClr val="tx1"/>
                </a:solidFill>
                <a:latin typeface="+mn-lt"/>
                <a:ea typeface="+mn-ea"/>
                <a:cs typeface="+mn-cs"/>
              </a:defRPr>
            </a:pPr>
            <a:endParaRPr lang="fr-FR"/>
          </a:p>
        </c:txPr>
        <c:crossAx val="17428397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mn-lt"/>
              <a:ea typeface="+mn-ea"/>
              <a:cs typeface="+mn-cs"/>
            </a:defRPr>
          </a:pPr>
          <a:endParaRPr lang="fr-FR"/>
        </a:p>
      </c:txPr>
    </c:legend>
    <c:plotVisOnly val="1"/>
    <c:dispBlanksAs val="gap"/>
    <c:showDLblsOverMax val="0"/>
  </c:chart>
  <c:spPr>
    <a:noFill/>
    <a:ln>
      <a:noFill/>
    </a:ln>
    <a:effectLst/>
  </c:spPr>
  <c:txPr>
    <a:bodyPr/>
    <a:lstStyle/>
    <a:p>
      <a:pPr>
        <a:defRPr/>
      </a:pPr>
      <a:endParaRPr lang="fr-FR"/>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'Slide 2_Afr exp to Afr vs. RoW'!$B$44</c:f>
              <c:strCache>
                <c:ptCount val="1"/>
                <c:pt idx="0">
                  <c:v>Africa</c:v>
                </c:pt>
              </c:strCache>
            </c:strRef>
          </c:tx>
          <c:spPr>
            <a:solidFill>
              <a:schemeClr val="accent3">
                <a:lumMod val="50000"/>
              </a:schemeClr>
            </a:solidFill>
            <a:ln>
              <a:noFill/>
            </a:ln>
            <a:effectLst/>
          </c:spPr>
          <c:invertIfNegative val="0"/>
          <c:dPt>
            <c:idx val="0"/>
            <c:invertIfNegative val="0"/>
            <c:bubble3D val="0"/>
            <c:spPr>
              <a:solidFill>
                <a:schemeClr val="accent1"/>
              </a:solidFill>
              <a:ln>
                <a:noFill/>
              </a:ln>
              <a:effectLst/>
            </c:spPr>
            <c:extLst>
              <c:ext xmlns:c16="http://schemas.microsoft.com/office/drawing/2014/chart" uri="{C3380CC4-5D6E-409C-BE32-E72D297353CC}">
                <c16:uniqueId val="{00000001-5903-442A-A206-1A69A393DFF9}"/>
              </c:ext>
            </c:extLst>
          </c:dPt>
          <c:dPt>
            <c:idx val="1"/>
            <c:invertIfNegative val="0"/>
            <c:bubble3D val="0"/>
            <c:spPr>
              <a:solidFill>
                <a:schemeClr val="accent2"/>
              </a:solidFill>
              <a:ln>
                <a:noFill/>
              </a:ln>
              <a:effectLst/>
            </c:spPr>
            <c:extLst>
              <c:ext xmlns:c16="http://schemas.microsoft.com/office/drawing/2014/chart" uri="{C3380CC4-5D6E-409C-BE32-E72D297353CC}">
                <c16:uniqueId val="{00000003-5903-442A-A206-1A69A393DFF9}"/>
              </c:ext>
            </c:extLst>
          </c:dPt>
          <c:dPt>
            <c:idx val="2"/>
            <c:invertIfNegative val="0"/>
            <c:bubble3D val="0"/>
            <c:spPr>
              <a:solidFill>
                <a:schemeClr val="accent1"/>
              </a:solidFill>
              <a:ln>
                <a:noFill/>
              </a:ln>
              <a:effectLst/>
            </c:spPr>
            <c:extLst>
              <c:ext xmlns:c16="http://schemas.microsoft.com/office/drawing/2014/chart" uri="{C3380CC4-5D6E-409C-BE32-E72D297353CC}">
                <c16:uniqueId val="{00000005-5903-442A-A206-1A69A393DFF9}"/>
              </c:ext>
            </c:extLst>
          </c:dPt>
          <c:dPt>
            <c:idx val="3"/>
            <c:invertIfNegative val="0"/>
            <c:bubble3D val="0"/>
            <c:spPr>
              <a:solidFill>
                <a:schemeClr val="accent2"/>
              </a:solidFill>
              <a:ln>
                <a:noFill/>
              </a:ln>
              <a:effectLst/>
            </c:spPr>
            <c:extLst>
              <c:ext xmlns:c16="http://schemas.microsoft.com/office/drawing/2014/chart" uri="{C3380CC4-5D6E-409C-BE32-E72D297353CC}">
                <c16:uniqueId val="{00000007-5903-442A-A206-1A69A393DFF9}"/>
              </c:ext>
            </c:extLst>
          </c:dPt>
          <c:dPt>
            <c:idx val="4"/>
            <c:invertIfNegative val="0"/>
            <c:bubble3D val="0"/>
            <c:spPr>
              <a:solidFill>
                <a:schemeClr val="accent2"/>
              </a:solidFill>
              <a:ln>
                <a:noFill/>
              </a:ln>
              <a:effectLst/>
            </c:spPr>
            <c:extLst>
              <c:ext xmlns:c16="http://schemas.microsoft.com/office/drawing/2014/chart" uri="{C3380CC4-5D6E-409C-BE32-E72D297353CC}">
                <c16:uniqueId val="{00000009-5903-442A-A206-1A69A393DFF9}"/>
              </c:ext>
            </c:extLst>
          </c:dPt>
          <c:dLbls>
            <c:dLbl>
              <c:idx val="0"/>
              <c:layout>
                <c:manualLayout>
                  <c:x val="1.7590147079945557E-3"/>
                  <c:y val="-0.21720963374061564"/>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1-5903-442A-A206-1A69A393DFF9}"/>
                </c:ext>
              </c:extLst>
            </c:dLbl>
            <c:dLbl>
              <c:idx val="1"/>
              <c:layout>
                <c:manualLayout>
                  <c:x val="3.5180294159891114E-3"/>
                  <c:y val="-0.25730987381580622"/>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3-5903-442A-A206-1A69A393DFF9}"/>
                </c:ext>
              </c:extLst>
            </c:dLbl>
            <c:dLbl>
              <c:idx val="2"/>
              <c:layout>
                <c:manualLayout>
                  <c:x val="3.5180294159891114E-3"/>
                  <c:y val="-0.23725975377821093"/>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5-5903-442A-A206-1A69A393DFF9}"/>
                </c:ext>
              </c:extLst>
            </c:dLbl>
            <c:dLbl>
              <c:idx val="3"/>
              <c:layout>
                <c:manualLayout>
                  <c:x val="-1.7590147079946847E-3"/>
                  <c:y val="-0.26733493383460388"/>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7-5903-442A-A206-1A69A393DFF9}"/>
                </c:ext>
              </c:extLst>
            </c:dLbl>
            <c:dLbl>
              <c:idx val="4"/>
              <c:layout>
                <c:manualLayout>
                  <c:x val="1.7590147079944267E-3"/>
                  <c:y val="-0.2807016805263341"/>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9-5903-442A-A206-1A69A393DFF9}"/>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solidFill>
                    <a:latin typeface="+mn-lt"/>
                    <a:ea typeface="+mn-ea"/>
                    <a:cs typeface="+mn-cs"/>
                  </a:defRPr>
                </a:pPr>
                <a:endParaRPr lang="fr-FR"/>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multiLvlStrRef>
              <c:f>'Slide 2_Afr exp to Afr vs. RoW'!$C$42:$J$43</c:f>
              <c:multiLvlStrCache>
                <c:ptCount val="5"/>
                <c:lvl>
                  <c:pt idx="0">
                    <c:v>Approach 1 - Tariff lines </c:v>
                  </c:pt>
                  <c:pt idx="1">
                    <c:v>Approach 2 - Double qualification</c:v>
                  </c:pt>
                  <c:pt idx="2">
                    <c:v>Approach 1 - Tariff lines</c:v>
                  </c:pt>
                  <c:pt idx="3">
                    <c:v>Approach 2 - Double qualification</c:v>
                  </c:pt>
                  <c:pt idx="4">
                    <c:v>Approach 2 - Double qualification</c:v>
                  </c:pt>
                </c:lvl>
                <c:lvl>
                  <c:pt idx="0">
                    <c:v>Option 1 - Limiting tariff revenue loss</c:v>
                  </c:pt>
                  <c:pt idx="2">
                    <c:v>Option 2 - Limiting tariff revenue loss + favoring industrialization</c:v>
                  </c:pt>
                </c:lvl>
              </c:multiLvlStrCache>
              <c:extLst/>
            </c:multiLvlStrRef>
          </c:cat>
          <c:val>
            <c:numRef>
              <c:f>'Slide 2_Afr exp to Afr vs. RoW'!$C$44:$J$44</c:f>
              <c:numCache>
                <c:formatCode>0.0</c:formatCode>
                <c:ptCount val="5"/>
                <c:pt idx="0">
                  <c:v>50.043893930188723</c:v>
                </c:pt>
                <c:pt idx="1">
                  <c:v>62.296468642743307</c:v>
                </c:pt>
                <c:pt idx="2">
                  <c:v>56.232262065737423</c:v>
                </c:pt>
                <c:pt idx="3">
                  <c:v>62.262059556113428</c:v>
                </c:pt>
                <c:pt idx="4">
                  <c:v>69.064865660187806</c:v>
                </c:pt>
              </c:numCache>
              <c:extLst/>
            </c:numRef>
          </c:val>
          <c:extLst>
            <c:ext xmlns:c16="http://schemas.microsoft.com/office/drawing/2014/chart" uri="{C3380CC4-5D6E-409C-BE32-E72D297353CC}">
              <c16:uniqueId val="{0000000A-5903-442A-A206-1A69A393DFF9}"/>
            </c:ext>
          </c:extLst>
        </c:ser>
        <c:ser>
          <c:idx val="1"/>
          <c:order val="1"/>
          <c:tx>
            <c:strRef>
              <c:f>'Slide 2_Afr exp to Afr vs. RoW'!$B$45</c:f>
              <c:strCache>
                <c:ptCount val="1"/>
                <c:pt idx="0">
                  <c:v>Rest of the world</c:v>
                </c:pt>
              </c:strCache>
            </c:strRef>
          </c:tx>
          <c:spPr>
            <a:solidFill>
              <a:schemeClr val="accent3">
                <a:lumMod val="75000"/>
              </a:schemeClr>
            </a:solidFill>
            <a:ln>
              <a:noFill/>
            </a:ln>
            <a:effectLst/>
          </c:spPr>
          <c:invertIfNegative val="0"/>
          <c:dPt>
            <c:idx val="0"/>
            <c:invertIfNegative val="0"/>
            <c:bubble3D val="0"/>
            <c:spPr>
              <a:solidFill>
                <a:schemeClr val="accent1">
                  <a:lumMod val="60000"/>
                  <a:lumOff val="40000"/>
                </a:schemeClr>
              </a:solidFill>
              <a:ln>
                <a:noFill/>
              </a:ln>
              <a:effectLst/>
            </c:spPr>
            <c:extLst>
              <c:ext xmlns:c16="http://schemas.microsoft.com/office/drawing/2014/chart" uri="{C3380CC4-5D6E-409C-BE32-E72D297353CC}">
                <c16:uniqueId val="{0000000C-5903-442A-A206-1A69A393DFF9}"/>
              </c:ext>
            </c:extLst>
          </c:dPt>
          <c:dPt>
            <c:idx val="1"/>
            <c:invertIfNegative val="0"/>
            <c:bubble3D val="0"/>
            <c:spPr>
              <a:solidFill>
                <a:schemeClr val="accent2">
                  <a:lumMod val="60000"/>
                  <a:lumOff val="40000"/>
                </a:schemeClr>
              </a:solidFill>
              <a:ln>
                <a:noFill/>
              </a:ln>
              <a:effectLst/>
            </c:spPr>
            <c:extLst>
              <c:ext xmlns:c16="http://schemas.microsoft.com/office/drawing/2014/chart" uri="{C3380CC4-5D6E-409C-BE32-E72D297353CC}">
                <c16:uniqueId val="{0000000E-5903-442A-A206-1A69A393DFF9}"/>
              </c:ext>
            </c:extLst>
          </c:dPt>
          <c:dPt>
            <c:idx val="2"/>
            <c:invertIfNegative val="0"/>
            <c:bubble3D val="0"/>
            <c:spPr>
              <a:solidFill>
                <a:schemeClr val="accent1">
                  <a:lumMod val="60000"/>
                  <a:lumOff val="40000"/>
                </a:schemeClr>
              </a:solidFill>
              <a:ln>
                <a:noFill/>
              </a:ln>
              <a:effectLst/>
            </c:spPr>
            <c:extLst>
              <c:ext xmlns:c16="http://schemas.microsoft.com/office/drawing/2014/chart" uri="{C3380CC4-5D6E-409C-BE32-E72D297353CC}">
                <c16:uniqueId val="{00000010-5903-442A-A206-1A69A393DFF9}"/>
              </c:ext>
            </c:extLst>
          </c:dPt>
          <c:dPt>
            <c:idx val="3"/>
            <c:invertIfNegative val="0"/>
            <c:bubble3D val="0"/>
            <c:spPr>
              <a:solidFill>
                <a:schemeClr val="accent2">
                  <a:lumMod val="60000"/>
                  <a:lumOff val="40000"/>
                </a:schemeClr>
              </a:solidFill>
              <a:ln>
                <a:noFill/>
              </a:ln>
              <a:effectLst/>
            </c:spPr>
            <c:extLst>
              <c:ext xmlns:c16="http://schemas.microsoft.com/office/drawing/2014/chart" uri="{C3380CC4-5D6E-409C-BE32-E72D297353CC}">
                <c16:uniqueId val="{00000012-5903-442A-A206-1A69A393DFF9}"/>
              </c:ext>
            </c:extLst>
          </c:dPt>
          <c:dPt>
            <c:idx val="4"/>
            <c:invertIfNegative val="0"/>
            <c:bubble3D val="0"/>
            <c:spPr>
              <a:solidFill>
                <a:schemeClr val="accent2">
                  <a:lumMod val="60000"/>
                  <a:lumOff val="40000"/>
                </a:schemeClr>
              </a:solidFill>
              <a:ln>
                <a:noFill/>
              </a:ln>
              <a:effectLst/>
            </c:spPr>
            <c:extLst>
              <c:ext xmlns:c16="http://schemas.microsoft.com/office/drawing/2014/chart" uri="{C3380CC4-5D6E-409C-BE32-E72D297353CC}">
                <c16:uniqueId val="{00000014-5903-442A-A206-1A69A393DFF9}"/>
              </c:ext>
            </c:extLst>
          </c:dPt>
          <c:dLbls>
            <c:dLbl>
              <c:idx val="0"/>
              <c:layout>
                <c:manualLayout>
                  <c:x val="-2.6385220619918335E-3"/>
                  <c:y val="-1.6705670552846538E-2"/>
                </c:manualLayout>
              </c:layout>
              <c:tx>
                <c:rich>
                  <a:bodyPr/>
                  <a:lstStyle/>
                  <a:p>
                    <a:fld id="{886DD86F-34DB-416F-BC19-4D586D6E8041}" type="SERIESNAME">
                      <a:rPr lang="en-US" sz="1100"/>
                      <a:pPr/>
                      <a:t>[NOM DE SÉRIE]</a:t>
                    </a:fld>
                    <a:r>
                      <a:rPr lang="en-US" sz="1100" baseline="0" dirty="0"/>
                      <a:t>, </a:t>
                    </a:r>
                    <a:fld id="{69680CBB-DE06-4694-B943-C95A2C2DE299}" type="VALUE">
                      <a:rPr lang="en-US" sz="1100" baseline="0"/>
                      <a:pPr/>
                      <a:t>[VALEUR]</a:t>
                    </a:fld>
                    <a:endParaRPr lang="en-US" sz="1100" baseline="0" dirty="0"/>
                  </a:p>
                </c:rich>
              </c:tx>
              <c:showLegendKey val="0"/>
              <c:showVal val="1"/>
              <c:showCatName val="0"/>
              <c:showSerName val="1"/>
              <c:showPercent val="0"/>
              <c:showBubbleSize val="0"/>
              <c:extLst>
                <c:ext xmlns:c15="http://schemas.microsoft.com/office/drawing/2012/chart" uri="{CE6537A1-D6FC-4f65-9D91-7224C49458BB}">
                  <c15:layout>
                    <c:manualLayout>
                      <c:w val="0.15459093835955395"/>
                      <c:h val="0.1079364795357213"/>
                    </c:manualLayout>
                  </c15:layout>
                  <c15:dlblFieldTable/>
                  <c15:showDataLabelsRange val="0"/>
                </c:ext>
                <c:ext xmlns:c16="http://schemas.microsoft.com/office/drawing/2014/chart" uri="{C3380CC4-5D6E-409C-BE32-E72D297353CC}">
                  <c16:uniqueId val="{0000000C-5903-442A-A206-1A69A393DFF9}"/>
                </c:ext>
              </c:extLst>
            </c:dLbl>
            <c:dLbl>
              <c:idx val="1"/>
              <c:layout>
                <c:manualLayout>
                  <c:x val="-8.7950735399731006E-4"/>
                  <c:y val="-1.6705802115313976E-2"/>
                </c:manualLayout>
              </c:layout>
              <c:spPr>
                <a:noFill/>
                <a:ln>
                  <a:noFill/>
                </a:ln>
                <a:effectLst/>
              </c:spPr>
              <c:txPr>
                <a:bodyPr rot="0" spcFirstLastPara="1" vertOverflow="ellipsis" vert="horz" wrap="square" lIns="38100" tIns="19050" rIns="38100" bIns="19050" anchor="ctr" anchorCtr="1">
                  <a:noAutofit/>
                </a:bodyPr>
                <a:lstStyle/>
                <a:p>
                  <a:pPr>
                    <a:defRPr sz="1100" b="1" i="0" u="none" strike="noStrike" kern="1200" baseline="0">
                      <a:solidFill>
                        <a:schemeClr val="tx1"/>
                      </a:solidFill>
                      <a:latin typeface="+mn-lt"/>
                      <a:ea typeface="+mn-ea"/>
                      <a:cs typeface="+mn-cs"/>
                    </a:defRPr>
                  </a:pPr>
                  <a:endParaRPr lang="fr-FR"/>
                </a:p>
              </c:txPr>
              <c:showLegendKey val="0"/>
              <c:showVal val="1"/>
              <c:showCatName val="0"/>
              <c:showSerName val="1"/>
              <c:showPercent val="0"/>
              <c:showBubbleSize val="0"/>
              <c:extLst>
                <c:ext xmlns:c15="http://schemas.microsoft.com/office/drawing/2012/chart" uri="{CE6537A1-D6FC-4f65-9D91-7224C49458BB}">
                  <c15:layout>
                    <c:manualLayout>
                      <c:w val="0.15484606474476073"/>
                      <c:h val="0.12173764549493275"/>
                    </c:manualLayout>
                  </c15:layout>
                </c:ext>
                <c:ext xmlns:c16="http://schemas.microsoft.com/office/drawing/2014/chart" uri="{C3380CC4-5D6E-409C-BE32-E72D297353CC}">
                  <c16:uniqueId val="{0000000E-5903-442A-A206-1A69A393DFF9}"/>
                </c:ext>
              </c:extLst>
            </c:dLbl>
            <c:dLbl>
              <c:idx val="2"/>
              <c:layout>
                <c:manualLayout>
                  <c:x val="-1.7590147079945557E-3"/>
                  <c:y val="-2.1719647749387182E-2"/>
                </c:manualLayout>
              </c:layout>
              <c:spPr>
                <a:noFill/>
                <a:ln>
                  <a:noFill/>
                </a:ln>
                <a:effectLst/>
              </c:spPr>
              <c:txPr>
                <a:bodyPr rot="0" spcFirstLastPara="1" vertOverflow="ellipsis" vert="horz" wrap="square" lIns="38100" tIns="19050" rIns="38100" bIns="19050" anchor="ctr" anchorCtr="1">
                  <a:noAutofit/>
                </a:bodyPr>
                <a:lstStyle/>
                <a:p>
                  <a:pPr>
                    <a:defRPr sz="1100" b="1" i="0" u="none" strike="noStrike" kern="1200" baseline="0">
                      <a:solidFill>
                        <a:schemeClr val="tx1"/>
                      </a:solidFill>
                      <a:latin typeface="+mn-lt"/>
                      <a:ea typeface="+mn-ea"/>
                      <a:cs typeface="+mn-cs"/>
                    </a:defRPr>
                  </a:pPr>
                  <a:endParaRPr lang="fr-FR"/>
                </a:p>
              </c:txPr>
              <c:showLegendKey val="0"/>
              <c:showVal val="1"/>
              <c:showCatName val="0"/>
              <c:showSerName val="1"/>
              <c:showPercent val="0"/>
              <c:showBubbleSize val="0"/>
              <c:extLst>
                <c:ext xmlns:c15="http://schemas.microsoft.com/office/drawing/2012/chart" uri="{CE6537A1-D6FC-4f65-9D91-7224C49458BB}">
                  <c15:layout>
                    <c:manualLayout>
                      <c:w val="0.15660507945275529"/>
                      <c:h val="0.13844607885959548"/>
                    </c:manualLayout>
                  </c15:layout>
                </c:ext>
                <c:ext xmlns:c16="http://schemas.microsoft.com/office/drawing/2014/chart" uri="{C3380CC4-5D6E-409C-BE32-E72D297353CC}">
                  <c16:uniqueId val="{00000010-5903-442A-A206-1A69A393DFF9}"/>
                </c:ext>
              </c:extLst>
            </c:dLbl>
            <c:dLbl>
              <c:idx val="3"/>
              <c:layout>
                <c:manualLayout>
                  <c:x val="1.7590147079944267E-3"/>
                  <c:y val="-2.3389833273516264E-2"/>
                </c:manualLayout>
              </c:layout>
              <c:spPr>
                <a:noFill/>
                <a:ln>
                  <a:noFill/>
                </a:ln>
                <a:effectLst/>
              </c:spPr>
              <c:txPr>
                <a:bodyPr rot="0" spcFirstLastPara="1" vertOverflow="ellipsis" vert="horz" wrap="square" lIns="38100" tIns="19050" rIns="38100" bIns="19050" anchor="ctr" anchorCtr="1">
                  <a:noAutofit/>
                </a:bodyPr>
                <a:lstStyle/>
                <a:p>
                  <a:pPr>
                    <a:defRPr sz="1100" b="1" i="0" u="none" strike="noStrike" kern="1200" baseline="0">
                      <a:solidFill>
                        <a:schemeClr val="tx1"/>
                      </a:solidFill>
                      <a:latin typeface="+mn-lt"/>
                      <a:ea typeface="+mn-ea"/>
                      <a:cs typeface="+mn-cs"/>
                    </a:defRPr>
                  </a:pPr>
                  <a:endParaRPr lang="fr-FR"/>
                </a:p>
              </c:txPr>
              <c:showLegendKey val="0"/>
              <c:showVal val="1"/>
              <c:showCatName val="0"/>
              <c:showSerName val="1"/>
              <c:showPercent val="0"/>
              <c:showBubbleSize val="0"/>
              <c:extLst>
                <c:ext xmlns:c15="http://schemas.microsoft.com/office/drawing/2012/chart" uri="{CE6537A1-D6FC-4f65-9D91-7224C49458BB}">
                  <c15:layout>
                    <c:manualLayout>
                      <c:w val="0.16364113828473351"/>
                      <c:h val="0.12842101884079782"/>
                    </c:manualLayout>
                  </c15:layout>
                </c:ext>
                <c:ext xmlns:c16="http://schemas.microsoft.com/office/drawing/2014/chart" uri="{C3380CC4-5D6E-409C-BE32-E72D297353CC}">
                  <c16:uniqueId val="{00000012-5903-442A-A206-1A69A393DFF9}"/>
                </c:ext>
              </c:extLst>
            </c:dLbl>
            <c:dLbl>
              <c:idx val="4"/>
              <c:layout>
                <c:manualLayout>
                  <c:x val="-1.2899292178236093E-16"/>
                  <c:y val="-1.8378092638921949E-2"/>
                </c:manualLayout>
              </c:layout>
              <c:spPr>
                <a:noFill/>
                <a:ln>
                  <a:noFill/>
                </a:ln>
                <a:effectLst/>
              </c:spPr>
              <c:txPr>
                <a:bodyPr rot="0" spcFirstLastPara="1" vertOverflow="ellipsis" vert="horz" wrap="square" lIns="38100" tIns="19050" rIns="38100" bIns="19050" anchor="ctr" anchorCtr="1">
                  <a:noAutofit/>
                </a:bodyPr>
                <a:lstStyle/>
                <a:p>
                  <a:pPr>
                    <a:defRPr sz="1100" b="1" i="0" u="none" strike="noStrike" kern="1200" baseline="0">
                      <a:solidFill>
                        <a:schemeClr val="tx1"/>
                      </a:solidFill>
                      <a:latin typeface="+mn-lt"/>
                      <a:ea typeface="+mn-ea"/>
                      <a:cs typeface="+mn-cs"/>
                    </a:defRPr>
                  </a:pPr>
                  <a:endParaRPr lang="fr-FR"/>
                </a:p>
              </c:txPr>
              <c:showLegendKey val="0"/>
              <c:showVal val="1"/>
              <c:showCatName val="0"/>
              <c:showSerName val="1"/>
              <c:showPercent val="0"/>
              <c:showBubbleSize val="0"/>
              <c:extLst>
                <c:ext xmlns:c15="http://schemas.microsoft.com/office/drawing/2012/chart" uri="{CE6537A1-D6FC-4f65-9D91-7224C49458BB}">
                  <c15:layout>
                    <c:manualLayout>
                      <c:w val="0.1601231088687444"/>
                      <c:h val="0.13176270551373037"/>
                    </c:manualLayout>
                  </c15:layout>
                </c:ext>
                <c:ext xmlns:c16="http://schemas.microsoft.com/office/drawing/2014/chart" uri="{C3380CC4-5D6E-409C-BE32-E72D297353CC}">
                  <c16:uniqueId val="{00000014-5903-442A-A206-1A69A393DFF9}"/>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solidFill>
                    <a:latin typeface="+mn-lt"/>
                    <a:ea typeface="+mn-ea"/>
                    <a:cs typeface="+mn-cs"/>
                  </a:defRPr>
                </a:pPr>
                <a:endParaRPr lang="fr-FR"/>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multiLvlStrRef>
              <c:f>'Slide 2_Afr exp to Afr vs. RoW'!$C$42:$J$43</c:f>
              <c:multiLvlStrCache>
                <c:ptCount val="5"/>
                <c:lvl>
                  <c:pt idx="0">
                    <c:v>Approach 1 - Tariff lines </c:v>
                  </c:pt>
                  <c:pt idx="1">
                    <c:v>Approach 2 - Double qualification</c:v>
                  </c:pt>
                  <c:pt idx="2">
                    <c:v>Approach 1 - Tariff lines</c:v>
                  </c:pt>
                  <c:pt idx="3">
                    <c:v>Approach 2 - Double qualification</c:v>
                  </c:pt>
                  <c:pt idx="4">
                    <c:v>Approach 2 - Double qualification</c:v>
                  </c:pt>
                </c:lvl>
                <c:lvl>
                  <c:pt idx="0">
                    <c:v>Option 1 - Limiting tariff revenue loss</c:v>
                  </c:pt>
                  <c:pt idx="2">
                    <c:v>Option 2 - Limiting tariff revenue loss + favoring industrialization</c:v>
                  </c:pt>
                </c:lvl>
              </c:multiLvlStrCache>
              <c:extLst/>
            </c:multiLvlStrRef>
          </c:cat>
          <c:val>
            <c:numRef>
              <c:f>'Slide 2_Afr exp to Afr vs. RoW'!$C$45:$J$45</c:f>
              <c:numCache>
                <c:formatCode>0.0</c:formatCode>
                <c:ptCount val="5"/>
                <c:pt idx="0">
                  <c:v>-10.301336149381328</c:v>
                </c:pt>
                <c:pt idx="1">
                  <c:v>-12.469927735566131</c:v>
                </c:pt>
                <c:pt idx="2">
                  <c:v>-11.249236417230042</c:v>
                </c:pt>
                <c:pt idx="3">
                  <c:v>-12.398960043946675</c:v>
                </c:pt>
                <c:pt idx="4">
                  <c:v>-12.876246174197993</c:v>
                </c:pt>
              </c:numCache>
              <c:extLst/>
            </c:numRef>
          </c:val>
          <c:extLst>
            <c:ext xmlns:c16="http://schemas.microsoft.com/office/drawing/2014/chart" uri="{C3380CC4-5D6E-409C-BE32-E72D297353CC}">
              <c16:uniqueId val="{00000015-5903-442A-A206-1A69A393DFF9}"/>
            </c:ext>
          </c:extLst>
        </c:ser>
        <c:dLbls>
          <c:showLegendKey val="0"/>
          <c:showVal val="0"/>
          <c:showCatName val="0"/>
          <c:showSerName val="0"/>
          <c:showPercent val="0"/>
          <c:showBubbleSize val="0"/>
        </c:dLbls>
        <c:gapWidth val="150"/>
        <c:overlap val="100"/>
        <c:axId val="140342024"/>
        <c:axId val="140342416"/>
      </c:barChart>
      <c:catAx>
        <c:axId val="140342024"/>
        <c:scaling>
          <c:orientation val="minMax"/>
        </c:scaling>
        <c:delete val="0"/>
        <c:axPos val="b"/>
        <c:numFmt formatCode="General" sourceLinked="1"/>
        <c:majorTickMark val="none"/>
        <c:minorTickMark val="none"/>
        <c:tickLblPos val="low"/>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solidFill>
                <a:latin typeface="+mn-lt"/>
                <a:ea typeface="+mn-ea"/>
                <a:cs typeface="+mn-cs"/>
              </a:defRPr>
            </a:pPr>
            <a:endParaRPr lang="fr-FR"/>
          </a:p>
        </c:txPr>
        <c:crossAx val="140342416"/>
        <c:crosses val="autoZero"/>
        <c:auto val="1"/>
        <c:lblAlgn val="ctr"/>
        <c:lblOffset val="100"/>
        <c:noMultiLvlLbl val="0"/>
      </c:catAx>
      <c:valAx>
        <c:axId val="140342416"/>
        <c:scaling>
          <c:orientation val="minMax"/>
          <c:max val="70"/>
        </c:scaling>
        <c:delete val="0"/>
        <c:axPos val="l"/>
        <c:majorGridlines>
          <c:spPr>
            <a:ln w="9525" cap="flat" cmpd="sng" algn="ctr">
              <a:solidFill>
                <a:schemeClr val="tx2">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200" b="1" i="0" u="none" strike="noStrike" kern="1200" baseline="0">
                <a:solidFill>
                  <a:schemeClr val="tx1"/>
                </a:solidFill>
                <a:latin typeface="+mn-lt"/>
                <a:ea typeface="+mn-ea"/>
                <a:cs typeface="+mn-cs"/>
              </a:defRPr>
            </a:pPr>
            <a:endParaRPr lang="fr-FR"/>
          </a:p>
        </c:txPr>
        <c:crossAx val="14034202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fr-FR"/>
    </a:p>
  </c:txPr>
  <c:externalData r:id="rId3">
    <c:autoUpdate val="0"/>
  </c:externalData>
  <c:userShapes r:id="rId4"/>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'Slide 3_Afr exp to Afr_by sec'!$B$45</c:f>
              <c:strCache>
                <c:ptCount val="1"/>
                <c:pt idx="0">
                  <c:v>Agriculture and food</c:v>
                </c:pt>
              </c:strCache>
            </c:strRef>
          </c:tx>
          <c:spPr>
            <a:solidFill>
              <a:srgbClr val="92D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solidFill>
                    <a:latin typeface="+mn-lt"/>
                    <a:ea typeface="+mn-ea"/>
                    <a:cs typeface="+mn-cs"/>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multiLvlStrRef>
              <c:f>'Slide 3_Afr exp to Afr_by sec'!$C$43:$J$44</c:f>
              <c:multiLvlStrCache>
                <c:ptCount val="5"/>
                <c:lvl>
                  <c:pt idx="0">
                    <c:v>Approach 1 - Tariff lines</c:v>
                  </c:pt>
                  <c:pt idx="1">
                    <c:v>Approach 2 - Double qualification</c:v>
                  </c:pt>
                  <c:pt idx="2">
                    <c:v>Approach 1 - Tariff lines</c:v>
                  </c:pt>
                  <c:pt idx="3">
                    <c:v>Approach 2 - Double qualification</c:v>
                  </c:pt>
                </c:lvl>
                <c:lvl>
                  <c:pt idx="0">
                    <c:v>Option 1 - Limiting tariff revenue loss</c:v>
                  </c:pt>
                  <c:pt idx="2">
                    <c:v>Option 2 - Limiting tariff revenue loss + favoring industrialization</c:v>
                  </c:pt>
                  <c:pt idx="4">
                    <c:v>100% liberalization</c:v>
                  </c:pt>
                </c:lvl>
              </c:multiLvlStrCache>
              <c:extLst/>
            </c:multiLvlStrRef>
          </c:cat>
          <c:val>
            <c:numRef>
              <c:f>'Slide 3_Afr exp to Afr_by sec'!$C$45:$J$45</c:f>
              <c:numCache>
                <c:formatCode>0.0</c:formatCode>
                <c:ptCount val="5"/>
                <c:pt idx="0">
                  <c:v>9.5150266596153017</c:v>
                </c:pt>
                <c:pt idx="1">
                  <c:v>12.1029201024563</c:v>
                </c:pt>
                <c:pt idx="2">
                  <c:v>10.805500199934794</c:v>
                </c:pt>
                <c:pt idx="3">
                  <c:v>12.450615129741498</c:v>
                </c:pt>
                <c:pt idx="4">
                  <c:v>16.8382374822454</c:v>
                </c:pt>
              </c:numCache>
              <c:extLst/>
            </c:numRef>
          </c:val>
          <c:extLst>
            <c:ext xmlns:c16="http://schemas.microsoft.com/office/drawing/2014/chart" uri="{C3380CC4-5D6E-409C-BE32-E72D297353CC}">
              <c16:uniqueId val="{00000000-E23C-4551-BA6F-87CCB5330B31}"/>
            </c:ext>
          </c:extLst>
        </c:ser>
        <c:ser>
          <c:idx val="1"/>
          <c:order val="1"/>
          <c:tx>
            <c:strRef>
              <c:f>'Slide 3_Afr exp to Afr_by sec'!$B$46</c:f>
              <c:strCache>
                <c:ptCount val="1"/>
                <c:pt idx="0">
                  <c:v>Energy and mining</c:v>
                </c:pt>
              </c:strCache>
            </c:strRef>
          </c:tx>
          <c:spPr>
            <a:solidFill>
              <a:srgbClr val="FFC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solidFill>
                    <a:latin typeface="+mn-lt"/>
                    <a:ea typeface="+mn-ea"/>
                    <a:cs typeface="+mn-cs"/>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multiLvlStrRef>
              <c:f>'Slide 3_Afr exp to Afr_by sec'!$C$43:$J$44</c:f>
              <c:multiLvlStrCache>
                <c:ptCount val="5"/>
                <c:lvl>
                  <c:pt idx="0">
                    <c:v>Approach 1 - Tariff lines</c:v>
                  </c:pt>
                  <c:pt idx="1">
                    <c:v>Approach 2 - Double qualification</c:v>
                  </c:pt>
                  <c:pt idx="2">
                    <c:v>Approach 1 - Tariff lines</c:v>
                  </c:pt>
                  <c:pt idx="3">
                    <c:v>Approach 2 - Double qualification</c:v>
                  </c:pt>
                </c:lvl>
                <c:lvl>
                  <c:pt idx="0">
                    <c:v>Option 1 - Limiting tariff revenue loss</c:v>
                  </c:pt>
                  <c:pt idx="2">
                    <c:v>Option 2 - Limiting tariff revenue loss + favoring industrialization</c:v>
                  </c:pt>
                  <c:pt idx="4">
                    <c:v>100% liberalization</c:v>
                  </c:pt>
                </c:lvl>
              </c:multiLvlStrCache>
              <c:extLst/>
            </c:multiLvlStrRef>
          </c:cat>
          <c:val>
            <c:numRef>
              <c:f>'Slide 3_Afr exp to Afr_by sec'!$C$46:$J$46</c:f>
              <c:numCache>
                <c:formatCode>0.0</c:formatCode>
                <c:ptCount val="5"/>
                <c:pt idx="0">
                  <c:v>4.5307568048060061</c:v>
                </c:pt>
                <c:pt idx="1">
                  <c:v>8.8162747148592029</c:v>
                </c:pt>
                <c:pt idx="2">
                  <c:v>6.6629071337401111</c:v>
                </c:pt>
                <c:pt idx="3">
                  <c:v>8.7623843910548018</c:v>
                </c:pt>
                <c:pt idx="4">
                  <c:v>9.0326169899839002</c:v>
                </c:pt>
              </c:numCache>
              <c:extLst/>
            </c:numRef>
          </c:val>
          <c:extLst>
            <c:ext xmlns:c16="http://schemas.microsoft.com/office/drawing/2014/chart" uri="{C3380CC4-5D6E-409C-BE32-E72D297353CC}">
              <c16:uniqueId val="{00000001-E23C-4551-BA6F-87CCB5330B31}"/>
            </c:ext>
          </c:extLst>
        </c:ser>
        <c:ser>
          <c:idx val="2"/>
          <c:order val="2"/>
          <c:tx>
            <c:strRef>
              <c:f>'Slide 3_Afr exp to Afr_by sec'!$B$47</c:f>
              <c:strCache>
                <c:ptCount val="1"/>
                <c:pt idx="0">
                  <c:v>Industry</c:v>
                </c:pt>
              </c:strCache>
            </c:strRef>
          </c:tx>
          <c:spPr>
            <a:solidFill>
              <a:schemeClr val="accent1">
                <a:lumMod val="60000"/>
                <a:lumOff val="40000"/>
              </a:schemeClr>
            </a:solidFill>
            <a:ln>
              <a:noFill/>
            </a:ln>
            <a:effectLst/>
          </c:spPr>
          <c:invertIfNegative val="0"/>
          <c:dLbls>
            <c:numFmt formatCode="#,##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solidFill>
                    <a:latin typeface="+mn-lt"/>
                    <a:ea typeface="+mn-ea"/>
                    <a:cs typeface="+mn-cs"/>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multiLvlStrRef>
              <c:f>'Slide 3_Afr exp to Afr_by sec'!$C$43:$J$44</c:f>
              <c:multiLvlStrCache>
                <c:ptCount val="5"/>
                <c:lvl>
                  <c:pt idx="0">
                    <c:v>Approach 1 - Tariff lines</c:v>
                  </c:pt>
                  <c:pt idx="1">
                    <c:v>Approach 2 - Double qualification</c:v>
                  </c:pt>
                  <c:pt idx="2">
                    <c:v>Approach 1 - Tariff lines</c:v>
                  </c:pt>
                  <c:pt idx="3">
                    <c:v>Approach 2 - Double qualification</c:v>
                  </c:pt>
                </c:lvl>
                <c:lvl>
                  <c:pt idx="0">
                    <c:v>Option 1 - Limiting tariff revenue loss</c:v>
                  </c:pt>
                  <c:pt idx="2">
                    <c:v>Option 2 - Limiting tariff revenue loss + favoring industrialization</c:v>
                  </c:pt>
                  <c:pt idx="4">
                    <c:v>100% liberalization</c:v>
                  </c:pt>
                </c:lvl>
              </c:multiLvlStrCache>
              <c:extLst/>
            </c:multiLvlStrRef>
          </c:cat>
          <c:val>
            <c:numRef>
              <c:f>'Slide 3_Afr exp to Afr_by sec'!$C$47:$J$47</c:f>
              <c:numCache>
                <c:formatCode>General</c:formatCode>
                <c:ptCount val="5"/>
                <c:pt idx="0">
                  <c:v>36.062340714051011</c:v>
                </c:pt>
                <c:pt idx="1">
                  <c:v>41.448624473344999</c:v>
                </c:pt>
                <c:pt idx="2">
                  <c:v>38.828163299099018</c:v>
                </c:pt>
                <c:pt idx="3">
                  <c:v>41.117783559629025</c:v>
                </c:pt>
                <c:pt idx="4">
                  <c:v>43.261938587047013</c:v>
                </c:pt>
              </c:numCache>
              <c:extLst/>
            </c:numRef>
          </c:val>
          <c:extLst>
            <c:ext xmlns:c16="http://schemas.microsoft.com/office/drawing/2014/chart" uri="{C3380CC4-5D6E-409C-BE32-E72D297353CC}">
              <c16:uniqueId val="{00000002-E23C-4551-BA6F-87CCB5330B31}"/>
            </c:ext>
          </c:extLst>
        </c:ser>
        <c:ser>
          <c:idx val="3"/>
          <c:order val="3"/>
          <c:tx>
            <c:strRef>
              <c:f>'Slide 3_Afr exp to Afr_by sec'!$B$48</c:f>
              <c:strCache>
                <c:ptCount val="1"/>
                <c:pt idx="0">
                  <c:v>Services</c:v>
                </c:pt>
              </c:strCache>
            </c:strRef>
          </c:tx>
          <c:spPr>
            <a:solidFill>
              <a:schemeClr val="accent2"/>
            </a:solidFill>
            <a:ln>
              <a:noFill/>
            </a:ln>
            <a:effectLst/>
          </c:spPr>
          <c:invertIfNegative val="0"/>
          <c:cat>
            <c:multiLvlStrRef>
              <c:f>'Slide 3_Afr exp to Afr_by sec'!$C$43:$J$44</c:f>
              <c:multiLvlStrCache>
                <c:ptCount val="5"/>
                <c:lvl>
                  <c:pt idx="0">
                    <c:v>Approach 1 - Tariff lines</c:v>
                  </c:pt>
                  <c:pt idx="1">
                    <c:v>Approach 2 - Double qualification</c:v>
                  </c:pt>
                  <c:pt idx="2">
                    <c:v>Approach 1 - Tariff lines</c:v>
                  </c:pt>
                  <c:pt idx="3">
                    <c:v>Approach 2 - Double qualification</c:v>
                  </c:pt>
                </c:lvl>
                <c:lvl>
                  <c:pt idx="0">
                    <c:v>Option 1 - Limiting tariff revenue loss</c:v>
                  </c:pt>
                  <c:pt idx="2">
                    <c:v>Option 2 - Limiting tariff revenue loss + favoring industrialization</c:v>
                  </c:pt>
                  <c:pt idx="4">
                    <c:v>100% liberalization</c:v>
                  </c:pt>
                </c:lvl>
              </c:multiLvlStrCache>
              <c:extLst/>
            </c:multiLvlStrRef>
          </c:cat>
          <c:val>
            <c:numRef>
              <c:f>'Slide 3_Afr exp to Afr_by sec'!$C$48:$J$48</c:f>
              <c:numCache>
                <c:formatCode>General</c:formatCode>
                <c:ptCount val="5"/>
                <c:pt idx="0">
                  <c:v>-6.42302482836003E-2</c:v>
                </c:pt>
                <c:pt idx="1">
                  <c:v>-7.1350647917201054E-2</c:v>
                </c:pt>
                <c:pt idx="2">
                  <c:v>-6.4308567036501701E-2</c:v>
                </c:pt>
                <c:pt idx="3">
                  <c:v>-6.8723524311901207E-2</c:v>
                </c:pt>
                <c:pt idx="4">
                  <c:v>-6.7927399088501261E-2</c:v>
                </c:pt>
              </c:numCache>
              <c:extLst/>
            </c:numRef>
          </c:val>
          <c:extLst>
            <c:ext xmlns:c16="http://schemas.microsoft.com/office/drawing/2014/chart" uri="{C3380CC4-5D6E-409C-BE32-E72D297353CC}">
              <c16:uniqueId val="{00000003-E23C-4551-BA6F-87CCB5330B31}"/>
            </c:ext>
          </c:extLst>
        </c:ser>
        <c:dLbls>
          <c:showLegendKey val="0"/>
          <c:showVal val="0"/>
          <c:showCatName val="0"/>
          <c:showSerName val="0"/>
          <c:showPercent val="0"/>
          <c:showBubbleSize val="0"/>
        </c:dLbls>
        <c:gapWidth val="100"/>
        <c:overlap val="100"/>
        <c:axId val="140343592"/>
        <c:axId val="140343984"/>
      </c:barChart>
      <c:catAx>
        <c:axId val="140343592"/>
        <c:scaling>
          <c:orientation val="minMax"/>
        </c:scaling>
        <c:delete val="0"/>
        <c:axPos val="b"/>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100" b="1" i="0" u="none" strike="noStrike" kern="1200" baseline="0">
                <a:solidFill>
                  <a:schemeClr val="tx1"/>
                </a:solidFill>
                <a:latin typeface="+mn-lt"/>
                <a:ea typeface="+mn-ea"/>
                <a:cs typeface="+mn-cs"/>
              </a:defRPr>
            </a:pPr>
            <a:endParaRPr lang="fr-FR"/>
          </a:p>
        </c:txPr>
        <c:crossAx val="140343984"/>
        <c:crosses val="autoZero"/>
        <c:auto val="1"/>
        <c:lblAlgn val="ctr"/>
        <c:lblOffset val="100"/>
        <c:noMultiLvlLbl val="0"/>
      </c:catAx>
      <c:valAx>
        <c:axId val="140343984"/>
        <c:scaling>
          <c:orientation val="minMax"/>
          <c:max val="70"/>
        </c:scaling>
        <c:delete val="0"/>
        <c:axPos val="l"/>
        <c:majorGridlines>
          <c:spPr>
            <a:ln w="9525" cap="flat" cmpd="sng" algn="ctr">
              <a:solidFill>
                <a:schemeClr val="tx2">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200" b="1" i="0" u="none" strike="noStrike" kern="1200" baseline="0">
                <a:solidFill>
                  <a:schemeClr val="tx1"/>
                </a:solidFill>
                <a:latin typeface="+mn-lt"/>
                <a:ea typeface="+mn-ea"/>
                <a:cs typeface="+mn-cs"/>
              </a:defRPr>
            </a:pPr>
            <a:endParaRPr lang="fr-FR"/>
          </a:p>
        </c:txPr>
        <c:crossAx val="140343592"/>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mn-lt"/>
              <a:ea typeface="+mn-ea"/>
              <a:cs typeface="+mn-cs"/>
            </a:defRPr>
          </a:pPr>
          <a:endParaRPr lang="fr-FR"/>
        </a:p>
      </c:txPr>
    </c:legend>
    <c:plotVisOnly val="1"/>
    <c:dispBlanksAs val="gap"/>
    <c:showDLblsOverMax val="0"/>
  </c:chart>
  <c:spPr>
    <a:noFill/>
    <a:ln>
      <a:noFill/>
    </a:ln>
    <a:effectLst/>
  </c:spPr>
  <c:txPr>
    <a:bodyPr/>
    <a:lstStyle/>
    <a:p>
      <a:pPr>
        <a:defRPr/>
      </a:pPr>
      <a:endParaRPr lang="fr-FR"/>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'Slide4_Afr exp to Afr_by ctry'!$E$4</c:f>
              <c:strCache>
                <c:ptCount val="1"/>
                <c:pt idx="0">
                  <c:v>Approach 1 (Tariff lines)-Option 1 (Limiting tariff revenue loss)</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accent1"/>
                    </a:solidFill>
                    <a:latin typeface="+mn-lt"/>
                    <a:ea typeface="+mn-ea"/>
                    <a:cs typeface="+mn-cs"/>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'Slide4_Afr exp to Afr_by ctry'!$D$31:$D$34</c:f>
              <c:strCache>
                <c:ptCount val="4"/>
                <c:pt idx="0">
                  <c:v>Uganda</c:v>
                </c:pt>
                <c:pt idx="1">
                  <c:v>Zimbabwe</c:v>
                </c:pt>
                <c:pt idx="2">
                  <c:v>Rest of Eastern Africa</c:v>
                </c:pt>
                <c:pt idx="3">
                  <c:v>Tunisia</c:v>
                </c:pt>
              </c:strCache>
            </c:strRef>
          </c:cat>
          <c:val>
            <c:numRef>
              <c:f>'Slide4_Afr exp to Afr_by ctry'!$E$31:$E$34</c:f>
              <c:numCache>
                <c:formatCode>General</c:formatCode>
                <c:ptCount val="4"/>
                <c:pt idx="0">
                  <c:v>17.48555262138116</c:v>
                </c:pt>
                <c:pt idx="1">
                  <c:v>14.030061310103461</c:v>
                </c:pt>
                <c:pt idx="2">
                  <c:v>47.885546627536684</c:v>
                </c:pt>
                <c:pt idx="3">
                  <c:v>26.469507995658748</c:v>
                </c:pt>
              </c:numCache>
            </c:numRef>
          </c:val>
          <c:extLst>
            <c:ext xmlns:c16="http://schemas.microsoft.com/office/drawing/2014/chart" uri="{C3380CC4-5D6E-409C-BE32-E72D297353CC}">
              <c16:uniqueId val="{00000000-28B0-410F-BCE6-2953ACB20A72}"/>
            </c:ext>
          </c:extLst>
        </c:ser>
        <c:ser>
          <c:idx val="1"/>
          <c:order val="1"/>
          <c:tx>
            <c:strRef>
              <c:f>'Slide4_Afr exp to Afr_by ctry'!$F$4</c:f>
              <c:strCache>
                <c:ptCount val="1"/>
                <c:pt idx="0">
                  <c:v>Approach 1 (Tariff lines)-Option 2 (Limiting tariff revenue loss + favoring industrialization)</c:v>
                </c:pt>
              </c:strCache>
            </c:strRef>
          </c:tx>
          <c:spPr>
            <a:solidFill>
              <a:schemeClr val="accent1">
                <a:lumMod val="60000"/>
                <a:lumOff val="40000"/>
              </a:schemeClr>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accent1">
                        <a:lumMod val="60000"/>
                        <a:lumOff val="40000"/>
                      </a:schemeClr>
                    </a:solidFill>
                    <a:latin typeface="+mn-lt"/>
                    <a:ea typeface="+mn-ea"/>
                    <a:cs typeface="+mn-cs"/>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'Slide4_Afr exp to Afr_by ctry'!$D$31:$D$34</c:f>
              <c:strCache>
                <c:ptCount val="4"/>
                <c:pt idx="0">
                  <c:v>Uganda</c:v>
                </c:pt>
                <c:pt idx="1">
                  <c:v>Zimbabwe</c:v>
                </c:pt>
                <c:pt idx="2">
                  <c:v>Rest of Eastern Africa</c:v>
                </c:pt>
                <c:pt idx="3">
                  <c:v>Tunisia</c:v>
                </c:pt>
              </c:strCache>
            </c:strRef>
          </c:cat>
          <c:val>
            <c:numRef>
              <c:f>'Slide4_Afr exp to Afr_by ctry'!$F$31:$F$34</c:f>
              <c:numCache>
                <c:formatCode>General</c:formatCode>
                <c:ptCount val="4"/>
                <c:pt idx="0">
                  <c:v>24.853956121951033</c:v>
                </c:pt>
                <c:pt idx="1">
                  <c:v>20.765799583137987</c:v>
                </c:pt>
                <c:pt idx="2">
                  <c:v>58.437309248210298</c:v>
                </c:pt>
                <c:pt idx="3">
                  <c:v>41.199310215974776</c:v>
                </c:pt>
              </c:numCache>
            </c:numRef>
          </c:val>
          <c:extLst xmlns:c15="http://schemas.microsoft.com/office/drawing/2012/chart">
            <c:ext xmlns:c16="http://schemas.microsoft.com/office/drawing/2014/chart" uri="{C3380CC4-5D6E-409C-BE32-E72D297353CC}">
              <c16:uniqueId val="{00000001-28B0-410F-BCE6-2953ACB20A72}"/>
            </c:ext>
          </c:extLst>
        </c:ser>
        <c:ser>
          <c:idx val="4"/>
          <c:order val="4"/>
          <c:tx>
            <c:strRef>
              <c:f>'Slide4_Afr exp to Afr_by ctry'!$I$4</c:f>
              <c:strCache>
                <c:ptCount val="1"/>
                <c:pt idx="0">
                  <c:v>Approach 2 (Double qualification)-Option 1 (Limiting tariff revenue loss)</c:v>
                </c:pt>
              </c:strCache>
            </c:strRef>
          </c:tx>
          <c:spPr>
            <a:solidFill>
              <a:schemeClr val="accent2"/>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accent2"/>
                    </a:solidFill>
                    <a:latin typeface="+mn-lt"/>
                    <a:ea typeface="+mn-ea"/>
                    <a:cs typeface="+mn-cs"/>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'Slide4_Afr exp to Afr_by ctry'!$D$31:$D$34</c:f>
              <c:strCache>
                <c:ptCount val="4"/>
                <c:pt idx="0">
                  <c:v>Uganda</c:v>
                </c:pt>
                <c:pt idx="1">
                  <c:v>Zimbabwe</c:v>
                </c:pt>
                <c:pt idx="2">
                  <c:v>Rest of Eastern Africa</c:v>
                </c:pt>
                <c:pt idx="3">
                  <c:v>Tunisia</c:v>
                </c:pt>
              </c:strCache>
            </c:strRef>
          </c:cat>
          <c:val>
            <c:numRef>
              <c:f>'Slide4_Afr exp to Afr_by ctry'!$I$31:$I$34</c:f>
              <c:numCache>
                <c:formatCode>General</c:formatCode>
                <c:ptCount val="4"/>
                <c:pt idx="0">
                  <c:v>27.460526983097822</c:v>
                </c:pt>
                <c:pt idx="1">
                  <c:v>24.853905137862629</c:v>
                </c:pt>
                <c:pt idx="2">
                  <c:v>65.790336574649615</c:v>
                </c:pt>
                <c:pt idx="3">
                  <c:v>49.457964898745708</c:v>
                </c:pt>
              </c:numCache>
            </c:numRef>
          </c:val>
          <c:extLst>
            <c:ext xmlns:c16="http://schemas.microsoft.com/office/drawing/2014/chart" uri="{C3380CC4-5D6E-409C-BE32-E72D297353CC}">
              <c16:uniqueId val="{00000002-28B0-410F-BCE6-2953ACB20A72}"/>
            </c:ext>
          </c:extLst>
        </c:ser>
        <c:ser>
          <c:idx val="7"/>
          <c:order val="7"/>
          <c:tx>
            <c:strRef>
              <c:f>'Slide4_Afr exp to Afr_by ctry'!$L$4</c:f>
              <c:strCache>
                <c:ptCount val="1"/>
                <c:pt idx="0">
                  <c:v>100% liberalization</c:v>
                </c:pt>
              </c:strCache>
            </c:strRef>
          </c:tx>
          <c:spPr>
            <a:solidFill>
              <a:srgbClr val="FFC000"/>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rgbClr val="FFC000"/>
                    </a:solidFill>
                    <a:latin typeface="+mn-lt"/>
                    <a:ea typeface="+mn-ea"/>
                    <a:cs typeface="+mn-cs"/>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'Slide4_Afr exp to Afr_by ctry'!$D$31:$D$34</c:f>
              <c:strCache>
                <c:ptCount val="4"/>
                <c:pt idx="0">
                  <c:v>Uganda</c:v>
                </c:pt>
                <c:pt idx="1">
                  <c:v>Zimbabwe</c:v>
                </c:pt>
                <c:pt idx="2">
                  <c:v>Rest of Eastern Africa</c:v>
                </c:pt>
                <c:pt idx="3">
                  <c:v>Tunisia</c:v>
                </c:pt>
              </c:strCache>
            </c:strRef>
          </c:cat>
          <c:val>
            <c:numRef>
              <c:f>'Slide4_Afr exp to Afr_by ctry'!$L$31:$L$34</c:f>
              <c:numCache>
                <c:formatCode>General</c:formatCode>
                <c:ptCount val="4"/>
                <c:pt idx="0">
                  <c:v>33.465917131434594</c:v>
                </c:pt>
                <c:pt idx="1">
                  <c:v>28.084331569642838</c:v>
                </c:pt>
                <c:pt idx="2">
                  <c:v>68.850506786771405</c:v>
                </c:pt>
                <c:pt idx="3">
                  <c:v>54.191390646240592</c:v>
                </c:pt>
              </c:numCache>
            </c:numRef>
          </c:val>
          <c:extLst>
            <c:ext xmlns:c16="http://schemas.microsoft.com/office/drawing/2014/chart" uri="{C3380CC4-5D6E-409C-BE32-E72D297353CC}">
              <c16:uniqueId val="{00000003-28B0-410F-BCE6-2953ACB20A72}"/>
            </c:ext>
          </c:extLst>
        </c:ser>
        <c:dLbls>
          <c:showLegendKey val="0"/>
          <c:showVal val="0"/>
          <c:showCatName val="0"/>
          <c:showSerName val="0"/>
          <c:showPercent val="0"/>
          <c:showBubbleSize val="0"/>
        </c:dLbls>
        <c:gapWidth val="100"/>
        <c:axId val="176197488"/>
        <c:axId val="176197880"/>
        <c:extLst>
          <c:ext xmlns:c15="http://schemas.microsoft.com/office/drawing/2012/chart" uri="{02D57815-91ED-43cb-92C2-25804820EDAC}">
            <c15:filteredBarSeries>
              <c15:ser>
                <c:idx val="2"/>
                <c:order val="2"/>
                <c:tx>
                  <c:strRef>
                    <c:extLst>
                      <c:ext uri="{02D57815-91ED-43cb-92C2-25804820EDAC}">
                        <c15:formulaRef>
                          <c15:sqref>'Slide4_Afr exp to Afr_by ctry'!$G$4</c15:sqref>
                        </c15:formulaRef>
                      </c:ext>
                    </c:extLst>
                    <c:strCache>
                      <c:ptCount val="1"/>
                      <c:pt idx="0">
                        <c:v>Res_13</c:v>
                      </c:pt>
                    </c:strCache>
                  </c:strRef>
                </c:tx>
                <c:spPr>
                  <a:gradFill rotWithShape="1">
                    <a:gsLst>
                      <a:gs pos="0">
                        <a:schemeClr val="accent3">
                          <a:satMod val="103000"/>
                          <a:lumMod val="102000"/>
                          <a:tint val="94000"/>
                        </a:schemeClr>
                      </a:gs>
                      <a:gs pos="50000">
                        <a:schemeClr val="accent3">
                          <a:satMod val="110000"/>
                          <a:lumMod val="100000"/>
                          <a:shade val="100000"/>
                        </a:schemeClr>
                      </a:gs>
                      <a:gs pos="100000">
                        <a:schemeClr val="accent3">
                          <a:lumMod val="99000"/>
                          <a:satMod val="120000"/>
                          <a:shade val="78000"/>
                        </a:schemeClr>
                      </a:gs>
                    </a:gsLst>
                    <a:lin ang="5400000" scaled="0"/>
                  </a:gradFill>
                  <a:ln>
                    <a:noFill/>
                  </a:ln>
                  <a:effectLst/>
                </c:spPr>
                <c:invertIfNegative val="0"/>
                <c:cat>
                  <c:strRef>
                    <c:extLst>
                      <c:ext uri="{02D57815-91ED-43cb-92C2-25804820EDAC}">
                        <c15:formulaRef>
                          <c15:sqref>'Slide4_Afr exp to Afr_by ctry'!$D$31:$D$34</c15:sqref>
                        </c15:formulaRef>
                      </c:ext>
                    </c:extLst>
                    <c:strCache>
                      <c:ptCount val="4"/>
                      <c:pt idx="0">
                        <c:v>Uganda</c:v>
                      </c:pt>
                      <c:pt idx="1">
                        <c:v>Zimbabwe</c:v>
                      </c:pt>
                      <c:pt idx="2">
                        <c:v>Rest of Eastern Africa</c:v>
                      </c:pt>
                      <c:pt idx="3">
                        <c:v>Tunisia</c:v>
                      </c:pt>
                    </c:strCache>
                  </c:strRef>
                </c:cat>
                <c:val>
                  <c:numRef>
                    <c:extLst>
                      <c:ext uri="{02D57815-91ED-43cb-92C2-25804820EDAC}">
                        <c15:formulaRef>
                          <c15:sqref>'Slide4_Afr exp to Afr_by ctry'!$G$31:$G$34</c15:sqref>
                        </c15:formulaRef>
                      </c:ext>
                    </c:extLst>
                    <c:numCache>
                      <c:formatCode>General</c:formatCode>
                      <c:ptCount val="4"/>
                      <c:pt idx="0">
                        <c:v>24.854498128028673</c:v>
                      </c:pt>
                      <c:pt idx="1">
                        <c:v>20.767887739525616</c:v>
                      </c:pt>
                      <c:pt idx="2">
                        <c:v>58.437425847790358</c:v>
                      </c:pt>
                      <c:pt idx="3">
                        <c:v>41.200381438536297</c:v>
                      </c:pt>
                    </c:numCache>
                  </c:numRef>
                </c:val>
                <c:extLst>
                  <c:ext xmlns:c16="http://schemas.microsoft.com/office/drawing/2014/chart" uri="{C3380CC4-5D6E-409C-BE32-E72D297353CC}">
                    <c16:uniqueId val="{00000004-28B0-410F-BCE6-2953ACB20A72}"/>
                  </c:ext>
                </c:extLst>
              </c15:ser>
            </c15:filteredBarSeries>
            <c15:filteredBarSeries>
              <c15:ser>
                <c:idx val="3"/>
                <c:order val="3"/>
                <c:tx>
                  <c:strRef>
                    <c:extLst xmlns:c15="http://schemas.microsoft.com/office/drawing/2012/chart">
                      <c:ext xmlns:c15="http://schemas.microsoft.com/office/drawing/2012/chart" uri="{02D57815-91ED-43cb-92C2-25804820EDAC}">
                        <c15:formulaRef>
                          <c15:sqref>'Slide4_Afr exp to Afr_by ctry'!$H$4</c15:sqref>
                        </c15:formulaRef>
                      </c:ext>
                    </c:extLst>
                    <c:strCache>
                      <c:ptCount val="1"/>
                      <c:pt idx="0">
                        <c:v>Res_14</c:v>
                      </c:pt>
                    </c:strCache>
                  </c:strRef>
                </c:tx>
                <c:spPr>
                  <a:gradFill rotWithShape="1">
                    <a:gsLst>
                      <a:gs pos="0">
                        <a:schemeClr val="accent4">
                          <a:satMod val="103000"/>
                          <a:lumMod val="102000"/>
                          <a:tint val="94000"/>
                        </a:schemeClr>
                      </a:gs>
                      <a:gs pos="50000">
                        <a:schemeClr val="accent4">
                          <a:satMod val="110000"/>
                          <a:lumMod val="100000"/>
                          <a:shade val="100000"/>
                        </a:schemeClr>
                      </a:gs>
                      <a:gs pos="100000">
                        <a:schemeClr val="accent4">
                          <a:lumMod val="99000"/>
                          <a:satMod val="120000"/>
                          <a:shade val="78000"/>
                        </a:schemeClr>
                      </a:gs>
                    </a:gsLst>
                    <a:lin ang="5400000" scaled="0"/>
                  </a:gradFill>
                  <a:ln>
                    <a:noFill/>
                  </a:ln>
                  <a:effectLst/>
                </c:spPr>
                <c:invertIfNegative val="0"/>
                <c:cat>
                  <c:strRef>
                    <c:extLst xmlns:c15="http://schemas.microsoft.com/office/drawing/2012/chart">
                      <c:ext xmlns:c15="http://schemas.microsoft.com/office/drawing/2012/chart" uri="{02D57815-91ED-43cb-92C2-25804820EDAC}">
                        <c15:formulaRef>
                          <c15:sqref>'Slide4_Afr exp to Afr_by ctry'!$D$31:$D$34</c15:sqref>
                        </c15:formulaRef>
                      </c:ext>
                    </c:extLst>
                    <c:strCache>
                      <c:ptCount val="4"/>
                      <c:pt idx="0">
                        <c:v>Uganda</c:v>
                      </c:pt>
                      <c:pt idx="1">
                        <c:v>Zimbabwe</c:v>
                      </c:pt>
                      <c:pt idx="2">
                        <c:v>Rest of Eastern Africa</c:v>
                      </c:pt>
                      <c:pt idx="3">
                        <c:v>Tunisia</c:v>
                      </c:pt>
                    </c:strCache>
                  </c:strRef>
                </c:cat>
                <c:val>
                  <c:numRef>
                    <c:extLst xmlns:c15="http://schemas.microsoft.com/office/drawing/2012/chart">
                      <c:ext xmlns:c15="http://schemas.microsoft.com/office/drawing/2012/chart" uri="{02D57815-91ED-43cb-92C2-25804820EDAC}">
                        <c15:formulaRef>
                          <c15:sqref>'Slide4_Afr exp to Afr_by ctry'!$H$31:$H$34</c15:sqref>
                        </c15:formulaRef>
                      </c:ext>
                    </c:extLst>
                    <c:numCache>
                      <c:formatCode>General</c:formatCode>
                      <c:ptCount val="4"/>
                      <c:pt idx="0">
                        <c:v>33.425779116484506</c:v>
                      </c:pt>
                      <c:pt idx="1">
                        <c:v>28.045778640544512</c:v>
                      </c:pt>
                      <c:pt idx="2">
                        <c:v>68.851357780117951</c:v>
                      </c:pt>
                      <c:pt idx="3">
                        <c:v>54.173015415230665</c:v>
                      </c:pt>
                    </c:numCache>
                  </c:numRef>
                </c:val>
                <c:extLst xmlns:c15="http://schemas.microsoft.com/office/drawing/2012/chart">
                  <c:ext xmlns:c16="http://schemas.microsoft.com/office/drawing/2014/chart" uri="{C3380CC4-5D6E-409C-BE32-E72D297353CC}">
                    <c16:uniqueId val="{00000005-28B0-410F-BCE6-2953ACB20A72}"/>
                  </c:ext>
                </c:extLst>
              </c15:ser>
            </c15:filteredBarSeries>
            <c15:filteredBarSeries>
              <c15:ser>
                <c:idx val="5"/>
                <c:order val="5"/>
                <c:tx>
                  <c:strRef>
                    <c:extLst xmlns:c15="http://schemas.microsoft.com/office/drawing/2012/chart">
                      <c:ext xmlns:c15="http://schemas.microsoft.com/office/drawing/2012/chart" uri="{02D57815-91ED-43cb-92C2-25804820EDAC}">
                        <c15:formulaRef>
                          <c15:sqref>'Slide4_Afr exp to Afr_by ctry'!$J$4</c15:sqref>
                        </c15:formulaRef>
                      </c:ext>
                    </c:extLst>
                    <c:strCache>
                      <c:ptCount val="1"/>
                      <c:pt idx="0">
                        <c:v>Res_22</c:v>
                      </c:pt>
                    </c:strCache>
                  </c:strRef>
                </c:tx>
                <c:spPr>
                  <a:gradFill rotWithShape="1">
                    <a:gsLst>
                      <a:gs pos="0">
                        <a:schemeClr val="accent6">
                          <a:satMod val="103000"/>
                          <a:lumMod val="102000"/>
                          <a:tint val="94000"/>
                        </a:schemeClr>
                      </a:gs>
                      <a:gs pos="50000">
                        <a:schemeClr val="accent6">
                          <a:satMod val="110000"/>
                          <a:lumMod val="100000"/>
                          <a:shade val="100000"/>
                        </a:schemeClr>
                      </a:gs>
                      <a:gs pos="100000">
                        <a:schemeClr val="accent6">
                          <a:lumMod val="99000"/>
                          <a:satMod val="120000"/>
                          <a:shade val="78000"/>
                        </a:schemeClr>
                      </a:gs>
                    </a:gsLst>
                    <a:lin ang="5400000" scaled="0"/>
                  </a:gradFill>
                  <a:ln>
                    <a:noFill/>
                  </a:ln>
                  <a:effectLst/>
                </c:spPr>
                <c:invertIfNegative val="0"/>
                <c:cat>
                  <c:strRef>
                    <c:extLst xmlns:c15="http://schemas.microsoft.com/office/drawing/2012/chart">
                      <c:ext xmlns:c15="http://schemas.microsoft.com/office/drawing/2012/chart" uri="{02D57815-91ED-43cb-92C2-25804820EDAC}">
                        <c15:formulaRef>
                          <c15:sqref>'Slide4_Afr exp to Afr_by ctry'!$D$31:$D$34</c15:sqref>
                        </c15:formulaRef>
                      </c:ext>
                    </c:extLst>
                    <c:strCache>
                      <c:ptCount val="4"/>
                      <c:pt idx="0">
                        <c:v>Uganda</c:v>
                      </c:pt>
                      <c:pt idx="1">
                        <c:v>Zimbabwe</c:v>
                      </c:pt>
                      <c:pt idx="2">
                        <c:v>Rest of Eastern Africa</c:v>
                      </c:pt>
                      <c:pt idx="3">
                        <c:v>Tunisia</c:v>
                      </c:pt>
                    </c:strCache>
                  </c:strRef>
                </c:cat>
                <c:val>
                  <c:numRef>
                    <c:extLst xmlns:c15="http://schemas.microsoft.com/office/drawing/2012/chart">
                      <c:ext xmlns:c15="http://schemas.microsoft.com/office/drawing/2012/chart" uri="{02D57815-91ED-43cb-92C2-25804820EDAC}">
                        <c15:formulaRef>
                          <c15:sqref>'Slide4_Afr exp to Afr_by ctry'!$J$31:$J$34</c15:sqref>
                        </c15:formulaRef>
                      </c:ext>
                    </c:extLst>
                    <c:numCache>
                      <c:formatCode>General</c:formatCode>
                      <c:ptCount val="4"/>
                      <c:pt idx="0">
                        <c:v>28.250180203909093</c:v>
                      </c:pt>
                      <c:pt idx="1">
                        <c:v>25.574224785628267</c:v>
                      </c:pt>
                      <c:pt idx="2">
                        <c:v>65.750626963441832</c:v>
                      </c:pt>
                      <c:pt idx="3">
                        <c:v>49.939772092133012</c:v>
                      </c:pt>
                    </c:numCache>
                  </c:numRef>
                </c:val>
                <c:extLst xmlns:c15="http://schemas.microsoft.com/office/drawing/2012/chart">
                  <c:ext xmlns:c16="http://schemas.microsoft.com/office/drawing/2014/chart" uri="{C3380CC4-5D6E-409C-BE32-E72D297353CC}">
                    <c16:uniqueId val="{00000006-28B0-410F-BCE6-2953ACB20A72}"/>
                  </c:ext>
                </c:extLst>
              </c15:ser>
            </c15:filteredBarSeries>
            <c15:filteredBarSeries>
              <c15:ser>
                <c:idx val="6"/>
                <c:order val="6"/>
                <c:tx>
                  <c:strRef>
                    <c:extLst xmlns:c15="http://schemas.microsoft.com/office/drawing/2012/chart">
                      <c:ext xmlns:c15="http://schemas.microsoft.com/office/drawing/2012/chart" uri="{02D57815-91ED-43cb-92C2-25804820EDAC}">
                        <c15:formulaRef>
                          <c15:sqref>'Slide4_Afr exp to Afr_by ctry'!$K$4</c15:sqref>
                        </c15:formulaRef>
                      </c:ext>
                    </c:extLst>
                    <c:strCache>
                      <c:ptCount val="1"/>
                      <c:pt idx="0">
                        <c:v>Res_23</c:v>
                      </c:pt>
                    </c:strCache>
                  </c:strRef>
                </c:tx>
                <c:spPr>
                  <a:gradFill rotWithShape="1">
                    <a:gsLst>
                      <a:gs pos="0">
                        <a:schemeClr val="accent1">
                          <a:lumMod val="60000"/>
                          <a:satMod val="103000"/>
                          <a:lumMod val="102000"/>
                          <a:tint val="94000"/>
                        </a:schemeClr>
                      </a:gs>
                      <a:gs pos="50000">
                        <a:schemeClr val="accent1">
                          <a:lumMod val="60000"/>
                          <a:satMod val="110000"/>
                          <a:lumMod val="100000"/>
                          <a:shade val="100000"/>
                        </a:schemeClr>
                      </a:gs>
                      <a:gs pos="100000">
                        <a:schemeClr val="accent1">
                          <a:lumMod val="60000"/>
                          <a:lumMod val="99000"/>
                          <a:satMod val="120000"/>
                          <a:shade val="78000"/>
                        </a:schemeClr>
                      </a:gs>
                    </a:gsLst>
                    <a:lin ang="5400000" scaled="0"/>
                  </a:gradFill>
                  <a:ln>
                    <a:noFill/>
                  </a:ln>
                  <a:effectLst/>
                </c:spPr>
                <c:invertIfNegative val="0"/>
                <c:cat>
                  <c:strRef>
                    <c:extLst xmlns:c15="http://schemas.microsoft.com/office/drawing/2012/chart">
                      <c:ext xmlns:c15="http://schemas.microsoft.com/office/drawing/2012/chart" uri="{02D57815-91ED-43cb-92C2-25804820EDAC}">
                        <c15:formulaRef>
                          <c15:sqref>'Slide4_Afr exp to Afr_by ctry'!$D$31:$D$34</c15:sqref>
                        </c15:formulaRef>
                      </c:ext>
                    </c:extLst>
                    <c:strCache>
                      <c:ptCount val="4"/>
                      <c:pt idx="0">
                        <c:v>Uganda</c:v>
                      </c:pt>
                      <c:pt idx="1">
                        <c:v>Zimbabwe</c:v>
                      </c:pt>
                      <c:pt idx="2">
                        <c:v>Rest of Eastern Africa</c:v>
                      </c:pt>
                      <c:pt idx="3">
                        <c:v>Tunisia</c:v>
                      </c:pt>
                    </c:strCache>
                  </c:strRef>
                </c:cat>
                <c:val>
                  <c:numRef>
                    <c:extLst xmlns:c15="http://schemas.microsoft.com/office/drawing/2012/chart">
                      <c:ext xmlns:c15="http://schemas.microsoft.com/office/drawing/2012/chart" uri="{02D57815-91ED-43cb-92C2-25804820EDAC}">
                        <c15:formulaRef>
                          <c15:sqref>'Slide4_Afr exp to Afr_by ctry'!$K$31:$K$34</c15:sqref>
                        </c15:formulaRef>
                      </c:ext>
                    </c:extLst>
                    <c:numCache>
                      <c:formatCode>General</c:formatCode>
                      <c:ptCount val="4"/>
                      <c:pt idx="0">
                        <c:v>28.250189981188196</c:v>
                      </c:pt>
                      <c:pt idx="1">
                        <c:v>25.574214656065774</c:v>
                      </c:pt>
                      <c:pt idx="2">
                        <c:v>65.750625079138274</c:v>
                      </c:pt>
                      <c:pt idx="3">
                        <c:v>49.939777788865989</c:v>
                      </c:pt>
                    </c:numCache>
                  </c:numRef>
                </c:val>
                <c:extLst xmlns:c15="http://schemas.microsoft.com/office/drawing/2012/chart">
                  <c:ext xmlns:c16="http://schemas.microsoft.com/office/drawing/2014/chart" uri="{C3380CC4-5D6E-409C-BE32-E72D297353CC}">
                    <c16:uniqueId val="{00000007-28B0-410F-BCE6-2953ACB20A72}"/>
                  </c:ext>
                </c:extLst>
              </c15:ser>
            </c15:filteredBarSeries>
          </c:ext>
        </c:extLst>
      </c:barChart>
      <c:catAx>
        <c:axId val="176197488"/>
        <c:scaling>
          <c:orientation val="minMax"/>
        </c:scaling>
        <c:delete val="0"/>
        <c:axPos val="l"/>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solidFill>
                <a:latin typeface="+mn-lt"/>
                <a:ea typeface="+mn-ea"/>
                <a:cs typeface="+mn-cs"/>
              </a:defRPr>
            </a:pPr>
            <a:endParaRPr lang="fr-FR"/>
          </a:p>
        </c:txPr>
        <c:crossAx val="176197880"/>
        <c:crosses val="autoZero"/>
        <c:auto val="1"/>
        <c:lblAlgn val="ctr"/>
        <c:lblOffset val="100"/>
        <c:noMultiLvlLbl val="0"/>
      </c:catAx>
      <c:valAx>
        <c:axId val="176197880"/>
        <c:scaling>
          <c:orientation val="minMax"/>
          <c:max val="70"/>
        </c:scaling>
        <c:delete val="0"/>
        <c:axPos val="b"/>
        <c:majorGridlines>
          <c:spPr>
            <a:ln w="9525" cap="flat" cmpd="sng" algn="ctr">
              <a:solidFill>
                <a:schemeClr val="tx2">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1" i="0" u="none" strike="noStrike" kern="1200" baseline="0">
                <a:solidFill>
                  <a:schemeClr val="tx1"/>
                </a:solidFill>
                <a:latin typeface="+mn-lt"/>
                <a:ea typeface="+mn-ea"/>
                <a:cs typeface="+mn-cs"/>
              </a:defRPr>
            </a:pPr>
            <a:endParaRPr lang="fr-FR"/>
          </a:p>
        </c:txPr>
        <c:crossAx val="176197488"/>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mn-lt"/>
              <a:ea typeface="+mn-ea"/>
              <a:cs typeface="+mn-cs"/>
            </a:defRPr>
          </a:pPr>
          <a:endParaRPr lang="fr-FR"/>
        </a:p>
      </c:txPr>
    </c:legend>
    <c:plotVisOnly val="1"/>
    <c:dispBlanksAs val="gap"/>
    <c:showDLblsOverMax val="0"/>
  </c:chart>
  <c:spPr>
    <a:noFill/>
    <a:ln>
      <a:noFill/>
    </a:ln>
    <a:effectLst/>
  </c:spPr>
  <c:txPr>
    <a:bodyPr/>
    <a:lstStyle/>
    <a:p>
      <a:pPr>
        <a:defRPr/>
      </a:pPr>
      <a:endParaRPr lang="fr-FR"/>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'Slide 5_Cross reg and sec'!$G$100</c:f>
              <c:strCache>
                <c:ptCount val="1"/>
                <c:pt idx="0">
                  <c:v>Approach 1 (Tariff lines)-Option 1 (Limiting tariff revenue loss)</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accent1"/>
                    </a:solidFill>
                    <a:latin typeface="+mn-lt"/>
                    <a:ea typeface="+mn-ea"/>
                    <a:cs typeface="+mn-cs"/>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'Slide 5_Cross reg and sec'!$F$114:$F$120</c:f>
              <c:strCache>
                <c:ptCount val="7"/>
                <c:pt idx="0">
                  <c:v>Ethiopia_Industry</c:v>
                </c:pt>
                <c:pt idx="1">
                  <c:v>Zimbabwe_Industry</c:v>
                </c:pt>
                <c:pt idx="2">
                  <c:v>Rest of CA_Energy and mining</c:v>
                </c:pt>
                <c:pt idx="3">
                  <c:v>Rest of EA_Energy and mining</c:v>
                </c:pt>
                <c:pt idx="4">
                  <c:v>Cameroon_Industry</c:v>
                </c:pt>
                <c:pt idx="5">
                  <c:v>Ethiopia_Agriculture and food</c:v>
                </c:pt>
                <c:pt idx="6">
                  <c:v>Morocco_Agriculture and food</c:v>
                </c:pt>
              </c:strCache>
            </c:strRef>
          </c:cat>
          <c:val>
            <c:numRef>
              <c:f>'Slide 5_Cross reg and sec'!$G$114:$G$120</c:f>
              <c:numCache>
                <c:formatCode>General</c:formatCode>
                <c:ptCount val="7"/>
                <c:pt idx="0">
                  <c:v>68.947174904790543</c:v>
                </c:pt>
                <c:pt idx="1">
                  <c:v>21.516299139299697</c:v>
                </c:pt>
                <c:pt idx="2">
                  <c:v>3.1854378781168959</c:v>
                </c:pt>
                <c:pt idx="3">
                  <c:v>7.1554364787323852</c:v>
                </c:pt>
                <c:pt idx="4">
                  <c:v>37.592818627440941</c:v>
                </c:pt>
                <c:pt idx="5">
                  <c:v>48.792001699862574</c:v>
                </c:pt>
                <c:pt idx="6">
                  <c:v>51.7365837246643</c:v>
                </c:pt>
              </c:numCache>
            </c:numRef>
          </c:val>
          <c:extLst>
            <c:ext xmlns:c16="http://schemas.microsoft.com/office/drawing/2014/chart" uri="{C3380CC4-5D6E-409C-BE32-E72D297353CC}">
              <c16:uniqueId val="{00000000-099F-4E46-8726-297470ACDE18}"/>
            </c:ext>
          </c:extLst>
        </c:ser>
        <c:ser>
          <c:idx val="2"/>
          <c:order val="1"/>
          <c:tx>
            <c:strRef>
              <c:f>'Slide 5_Cross reg and sec'!$H$100</c:f>
              <c:strCache>
                <c:ptCount val="1"/>
                <c:pt idx="0">
                  <c:v>Approach 1 (Tariff lines)-Option 2 (Limiting tariff revenue loss + favoring industrialization)</c:v>
                </c:pt>
              </c:strCache>
            </c:strRef>
          </c:tx>
          <c:spPr>
            <a:solidFill>
              <a:schemeClr val="accent1">
                <a:lumMod val="60000"/>
                <a:lumOff val="40000"/>
              </a:schemeClr>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accent1">
                        <a:lumMod val="60000"/>
                        <a:lumOff val="40000"/>
                      </a:schemeClr>
                    </a:solidFill>
                    <a:latin typeface="+mn-lt"/>
                    <a:ea typeface="+mn-ea"/>
                    <a:cs typeface="+mn-cs"/>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'Slide 5_Cross reg and sec'!$F$114:$F$120</c:f>
              <c:strCache>
                <c:ptCount val="7"/>
                <c:pt idx="0">
                  <c:v>Ethiopia_Industry</c:v>
                </c:pt>
                <c:pt idx="1">
                  <c:v>Zimbabwe_Industry</c:v>
                </c:pt>
                <c:pt idx="2">
                  <c:v>Rest of CA_Energy and mining</c:v>
                </c:pt>
                <c:pt idx="3">
                  <c:v>Rest of EA_Energy and mining</c:v>
                </c:pt>
                <c:pt idx="4">
                  <c:v>Cameroon_Industry</c:v>
                </c:pt>
                <c:pt idx="5">
                  <c:v>Ethiopia_Agriculture and food</c:v>
                </c:pt>
                <c:pt idx="6">
                  <c:v>Morocco_Agriculture and food</c:v>
                </c:pt>
              </c:strCache>
            </c:strRef>
          </c:cat>
          <c:val>
            <c:numRef>
              <c:f>'Slide 5_Cross reg and sec'!$H$114:$H$120</c:f>
              <c:numCache>
                <c:formatCode>General</c:formatCode>
                <c:ptCount val="7"/>
                <c:pt idx="0">
                  <c:v>71.786239723994711</c:v>
                </c:pt>
                <c:pt idx="1">
                  <c:v>32.732776290128115</c:v>
                </c:pt>
                <c:pt idx="2">
                  <c:v>3.0100858402134207</c:v>
                </c:pt>
                <c:pt idx="3">
                  <c:v>34.75097897770921</c:v>
                </c:pt>
                <c:pt idx="4">
                  <c:v>40.520636913301949</c:v>
                </c:pt>
                <c:pt idx="5">
                  <c:v>49.140899797147043</c:v>
                </c:pt>
                <c:pt idx="6">
                  <c:v>50.316430964143876</c:v>
                </c:pt>
              </c:numCache>
            </c:numRef>
          </c:val>
          <c:extLst>
            <c:ext xmlns:c16="http://schemas.microsoft.com/office/drawing/2014/chart" uri="{C3380CC4-5D6E-409C-BE32-E72D297353CC}">
              <c16:uniqueId val="{00000001-099F-4E46-8726-297470ACDE18}"/>
            </c:ext>
          </c:extLst>
        </c:ser>
        <c:ser>
          <c:idx val="1"/>
          <c:order val="2"/>
          <c:tx>
            <c:strRef>
              <c:f>'Slide 5_Cross reg and sec'!$I$100</c:f>
              <c:strCache>
                <c:ptCount val="1"/>
                <c:pt idx="0">
                  <c:v>Approach 2 (Double qualification)-Option 1 (Limiting tariff revenue loss)</c:v>
                </c:pt>
              </c:strCache>
            </c:strRef>
          </c:tx>
          <c:spPr>
            <a:solidFill>
              <a:schemeClr val="accent2"/>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accent2"/>
                    </a:solidFill>
                    <a:latin typeface="+mn-lt"/>
                    <a:ea typeface="+mn-ea"/>
                    <a:cs typeface="+mn-cs"/>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'Slide 5_Cross reg and sec'!$F$114:$F$120</c:f>
              <c:strCache>
                <c:ptCount val="7"/>
                <c:pt idx="0">
                  <c:v>Ethiopia_Industry</c:v>
                </c:pt>
                <c:pt idx="1">
                  <c:v>Zimbabwe_Industry</c:v>
                </c:pt>
                <c:pt idx="2">
                  <c:v>Rest of CA_Energy and mining</c:v>
                </c:pt>
                <c:pt idx="3">
                  <c:v>Rest of EA_Energy and mining</c:v>
                </c:pt>
                <c:pt idx="4">
                  <c:v>Cameroon_Industry</c:v>
                </c:pt>
                <c:pt idx="5">
                  <c:v>Ethiopia_Agriculture and food</c:v>
                </c:pt>
                <c:pt idx="6">
                  <c:v>Morocco_Agriculture and food</c:v>
                </c:pt>
              </c:strCache>
            </c:strRef>
          </c:cat>
          <c:val>
            <c:numRef>
              <c:f>'Slide 5_Cross reg and sec'!$I$114:$I$120</c:f>
              <c:numCache>
                <c:formatCode>General</c:formatCode>
                <c:ptCount val="7"/>
                <c:pt idx="0">
                  <c:v>105.95618372332707</c:v>
                </c:pt>
                <c:pt idx="1">
                  <c:v>63.811418388911356</c:v>
                </c:pt>
                <c:pt idx="2">
                  <c:v>64.400854362603226</c:v>
                </c:pt>
                <c:pt idx="3">
                  <c:v>70.397163127359505</c:v>
                </c:pt>
                <c:pt idx="4">
                  <c:v>131.25152488958238</c:v>
                </c:pt>
                <c:pt idx="5">
                  <c:v>143.41123465125833</c:v>
                </c:pt>
                <c:pt idx="6">
                  <c:v>169.7604037559947</c:v>
                </c:pt>
              </c:numCache>
            </c:numRef>
          </c:val>
          <c:extLst>
            <c:ext xmlns:c16="http://schemas.microsoft.com/office/drawing/2014/chart" uri="{C3380CC4-5D6E-409C-BE32-E72D297353CC}">
              <c16:uniqueId val="{00000002-099F-4E46-8726-297470ACDE18}"/>
            </c:ext>
          </c:extLst>
        </c:ser>
        <c:dLbls>
          <c:showLegendKey val="0"/>
          <c:showVal val="0"/>
          <c:showCatName val="0"/>
          <c:showSerName val="0"/>
          <c:showPercent val="0"/>
          <c:showBubbleSize val="0"/>
        </c:dLbls>
        <c:gapWidth val="100"/>
        <c:axId val="176198664"/>
        <c:axId val="176199056"/>
      </c:barChart>
      <c:catAx>
        <c:axId val="176198664"/>
        <c:scaling>
          <c:orientation val="minMax"/>
        </c:scaling>
        <c:delete val="0"/>
        <c:axPos val="l"/>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0" spcFirstLastPara="1" vertOverflow="ellipsis" wrap="square" anchor="ctr" anchorCtr="1"/>
          <a:lstStyle/>
          <a:p>
            <a:pPr>
              <a:defRPr sz="1200" b="1" i="0" u="none" strike="noStrike" kern="1200" baseline="0">
                <a:solidFill>
                  <a:schemeClr val="tx1"/>
                </a:solidFill>
                <a:latin typeface="+mn-lt"/>
                <a:ea typeface="+mn-ea"/>
                <a:cs typeface="+mn-cs"/>
              </a:defRPr>
            </a:pPr>
            <a:endParaRPr lang="fr-FR"/>
          </a:p>
        </c:txPr>
        <c:crossAx val="176199056"/>
        <c:crosses val="autoZero"/>
        <c:auto val="1"/>
        <c:lblAlgn val="ctr"/>
        <c:lblOffset val="100"/>
        <c:noMultiLvlLbl val="0"/>
      </c:catAx>
      <c:valAx>
        <c:axId val="176199056"/>
        <c:scaling>
          <c:orientation val="minMax"/>
        </c:scaling>
        <c:delete val="0"/>
        <c:axPos val="b"/>
        <c:majorGridlines>
          <c:spPr>
            <a:ln w="9525" cap="flat" cmpd="sng" algn="ctr">
              <a:solidFill>
                <a:schemeClr val="tx2">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1" i="0" u="none" strike="noStrike" kern="1200" baseline="0">
                <a:solidFill>
                  <a:schemeClr val="tx1"/>
                </a:solidFill>
                <a:latin typeface="+mn-lt"/>
                <a:ea typeface="+mn-ea"/>
                <a:cs typeface="+mn-cs"/>
              </a:defRPr>
            </a:pPr>
            <a:endParaRPr lang="fr-FR"/>
          </a:p>
        </c:txPr>
        <c:crossAx val="176198664"/>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200" b="1" i="0" u="none" strike="noStrike" kern="1200" baseline="0">
              <a:solidFill>
                <a:schemeClr val="tx1"/>
              </a:solidFill>
              <a:latin typeface="+mn-lt"/>
              <a:ea typeface="+mn-ea"/>
              <a:cs typeface="+mn-cs"/>
            </a:defRPr>
          </a:pPr>
          <a:endParaRPr lang="fr-FR"/>
        </a:p>
      </c:txPr>
    </c:legend>
    <c:plotVisOnly val="1"/>
    <c:dispBlanksAs val="gap"/>
    <c:showDLblsOverMax val="0"/>
  </c:chart>
  <c:spPr>
    <a:noFill/>
    <a:ln>
      <a:noFill/>
    </a:ln>
    <a:effectLst/>
  </c:spPr>
  <c:txPr>
    <a:bodyPr/>
    <a:lstStyle/>
    <a:p>
      <a:pPr>
        <a:defRPr sz="1200" b="1"/>
      </a:pPr>
      <a:endParaRPr lang="fr-FR"/>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'Slide 9_Tariff revenue'!$C$45</c:f>
              <c:strCache>
                <c:ptCount val="1"/>
                <c:pt idx="0">
                  <c:v>Approach 1 - Tariff lines</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lumMod val="75000"/>
                        <a:lumOff val="25000"/>
                      </a:schemeClr>
                    </a:solidFill>
                    <a:latin typeface="+mn-lt"/>
                    <a:ea typeface="+mn-ea"/>
                    <a:cs typeface="+mn-cs"/>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'Slide 9_Tariff revenue'!$D$44:$G$44</c:f>
              <c:strCache>
                <c:ptCount val="3"/>
                <c:pt idx="0">
                  <c:v>Option 1 (Limiting tariff revenue loss)</c:v>
                </c:pt>
                <c:pt idx="1">
                  <c:v>Option 2 (Limiting tariff revenue loss + favoring industrialization)</c:v>
                </c:pt>
                <c:pt idx="2">
                  <c:v>100% liberalization</c:v>
                </c:pt>
              </c:strCache>
              <c:extLst/>
            </c:strRef>
          </c:cat>
          <c:val>
            <c:numRef>
              <c:f>'Slide 9_Tariff revenue'!$D$45:$G$45</c:f>
              <c:numCache>
                <c:formatCode>0.0</c:formatCode>
                <c:ptCount val="3"/>
                <c:pt idx="0">
                  <c:v>-6.4759620918086567</c:v>
                </c:pt>
                <c:pt idx="1">
                  <c:v>-7.2793611407293994</c:v>
                </c:pt>
                <c:pt idx="2">
                  <c:v>-9.8800573987248512</c:v>
                </c:pt>
              </c:numCache>
              <c:extLst/>
            </c:numRef>
          </c:val>
          <c:extLst>
            <c:ext xmlns:c16="http://schemas.microsoft.com/office/drawing/2014/chart" uri="{C3380CC4-5D6E-409C-BE32-E72D297353CC}">
              <c16:uniqueId val="{00000000-72B1-4688-ACDF-7A758FCC8B40}"/>
            </c:ext>
          </c:extLst>
        </c:ser>
        <c:ser>
          <c:idx val="1"/>
          <c:order val="1"/>
          <c:tx>
            <c:strRef>
              <c:f>'Slide 9_Tariff revenue'!$C$46</c:f>
              <c:strCache>
                <c:ptCount val="1"/>
                <c:pt idx="0">
                  <c:v>Approach 2 - Double qualification</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lumMod val="75000"/>
                        <a:lumOff val="25000"/>
                      </a:schemeClr>
                    </a:solidFill>
                    <a:latin typeface="+mn-lt"/>
                    <a:ea typeface="+mn-ea"/>
                    <a:cs typeface="+mn-cs"/>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'Slide 9_Tariff revenue'!$D$44:$G$44</c:f>
              <c:strCache>
                <c:ptCount val="3"/>
                <c:pt idx="0">
                  <c:v>Option 1 (Limiting tariff revenue loss)</c:v>
                </c:pt>
                <c:pt idx="1">
                  <c:v>Option 2 (Limiting tariff revenue loss + favoring industrialization)</c:v>
                </c:pt>
                <c:pt idx="2">
                  <c:v>100% liberalization</c:v>
                </c:pt>
              </c:strCache>
              <c:extLst/>
            </c:strRef>
          </c:cat>
          <c:val>
            <c:numRef>
              <c:f>'Slide 9_Tariff revenue'!$D$46:$G$46</c:f>
              <c:numCache>
                <c:formatCode>0.0</c:formatCode>
                <c:ptCount val="3"/>
                <c:pt idx="0">
                  <c:v>-8.5090152421043879</c:v>
                </c:pt>
                <c:pt idx="1">
                  <c:v>-8.5523053035424859</c:v>
                </c:pt>
                <c:pt idx="2">
                  <c:v>-9.8800331301731994</c:v>
                </c:pt>
              </c:numCache>
              <c:extLst/>
            </c:numRef>
          </c:val>
          <c:extLst>
            <c:ext xmlns:c16="http://schemas.microsoft.com/office/drawing/2014/chart" uri="{C3380CC4-5D6E-409C-BE32-E72D297353CC}">
              <c16:uniqueId val="{00000001-72B1-4688-ACDF-7A758FCC8B40}"/>
            </c:ext>
          </c:extLst>
        </c:ser>
        <c:dLbls>
          <c:showLegendKey val="0"/>
          <c:showVal val="0"/>
          <c:showCatName val="0"/>
          <c:showSerName val="0"/>
          <c:showPercent val="0"/>
          <c:showBubbleSize val="0"/>
        </c:dLbls>
        <c:gapWidth val="219"/>
        <c:overlap val="-27"/>
        <c:axId val="176201016"/>
        <c:axId val="198672160"/>
      </c:barChart>
      <c:catAx>
        <c:axId val="176201016"/>
        <c:scaling>
          <c:orientation val="minMax"/>
        </c:scaling>
        <c:delete val="0"/>
        <c:axPos val="b"/>
        <c:numFmt formatCode="General" sourceLinked="1"/>
        <c:majorTickMark val="none"/>
        <c:minorTickMark val="none"/>
        <c:tickLblPos val="high"/>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fr-FR"/>
          </a:p>
        </c:txPr>
        <c:crossAx val="198672160"/>
        <c:crosses val="autoZero"/>
        <c:auto val="1"/>
        <c:lblAlgn val="ctr"/>
        <c:lblOffset val="100"/>
        <c:noMultiLvlLbl val="0"/>
      </c:catAx>
      <c:valAx>
        <c:axId val="198672160"/>
        <c:scaling>
          <c:orientation val="minMax"/>
          <c:min val="-10"/>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fr-FR"/>
          </a:p>
        </c:txPr>
        <c:crossAx val="17620101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fr-FR"/>
        </a:p>
      </c:txPr>
    </c:legend>
    <c:plotVisOnly val="1"/>
    <c:dispBlanksAs val="gap"/>
    <c:showDLblsOverMax val="0"/>
  </c:chart>
  <c:spPr>
    <a:noFill/>
    <a:ln>
      <a:noFill/>
    </a:ln>
    <a:effectLst/>
  </c:spPr>
  <c:txPr>
    <a:bodyPr/>
    <a:lstStyle/>
    <a:p>
      <a:pPr>
        <a:defRPr sz="1100" b="1"/>
      </a:pPr>
      <a:endParaRPr lang="fr-FR"/>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7">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lumOff val="2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2.xml><?xml version="1.0" encoding="utf-8"?>
<cs:chartStyle xmlns:cs="http://schemas.microsoft.com/office/drawing/2012/chartStyle" xmlns:a="http://schemas.openxmlformats.org/drawingml/2006/main" id="302">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3.xml><?xml version="1.0" encoding="utf-8"?>
<cs:chartStyle xmlns:cs="http://schemas.microsoft.com/office/drawing/2012/chartStyle" xmlns:a="http://schemas.openxmlformats.org/drawingml/2006/main" id="207">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lumOff val="2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4.xml><?xml version="1.0" encoding="utf-8"?>
<cs:chartStyle xmlns:cs="http://schemas.microsoft.com/office/drawing/2012/chartStyle" xmlns:a="http://schemas.openxmlformats.org/drawingml/2006/main" id="220">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5.xml><?xml version="1.0" encoding="utf-8"?>
<cs:chartStyle xmlns:cs="http://schemas.microsoft.com/office/drawing/2012/chartStyle" xmlns:a="http://schemas.openxmlformats.org/drawingml/2006/main" id="220">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0.79788</cdr:x>
      <cdr:y>0.74993</cdr:y>
    </cdr:from>
    <cdr:to>
      <cdr:x>0.9774</cdr:x>
      <cdr:y>0.88634</cdr:y>
    </cdr:to>
    <cdr:sp macro="" textlink="">
      <cdr:nvSpPr>
        <cdr:cNvPr id="2" name="TextBox 1"/>
        <cdr:cNvSpPr txBox="1"/>
      </cdr:nvSpPr>
      <cdr:spPr>
        <a:xfrm xmlns:a="http://schemas.openxmlformats.org/drawingml/2006/main">
          <a:off x="5760640" y="2850076"/>
          <a:ext cx="1296144" cy="518455"/>
        </a:xfrm>
        <a:prstGeom xmlns:a="http://schemas.openxmlformats.org/drawingml/2006/main" prst="rect">
          <a:avLst/>
        </a:prstGeom>
        <a:solidFill xmlns:a="http://schemas.openxmlformats.org/drawingml/2006/main">
          <a:schemeClr val="accent3"/>
        </a:solidFill>
      </cdr:spPr>
      <cdr:txBody>
        <a:bodyPr xmlns:a="http://schemas.openxmlformats.org/drawingml/2006/main" vertOverflow="clip" wrap="square" rtlCol="0"/>
        <a:lstStyle xmlns:a="http://schemas.openxmlformats.org/drawingml/2006/main"/>
        <a:p xmlns:a="http://schemas.openxmlformats.org/drawingml/2006/main">
          <a:pPr algn="ctr"/>
          <a:r>
            <a:rPr lang="en-US" sz="1200" b="1" dirty="0">
              <a:solidFill>
                <a:schemeClr val="tx1"/>
              </a:solidFill>
            </a:rPr>
            <a:t>100% Liberalization</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A51B593-BDC6-FA48-A420-BBD9D7579CD8}"/>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AD7885BF-D4B5-C143-82C3-670AE055FE29}"/>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89D49CD1-9B06-E547-A223-4BBCC648BBA1}" type="datetimeFigureOut">
              <a:rPr lang="en-US" smtClean="0"/>
              <a:t>2/25/2021</a:t>
            </a:fld>
            <a:endParaRPr lang="en-US"/>
          </a:p>
        </p:txBody>
      </p:sp>
      <p:sp>
        <p:nvSpPr>
          <p:cNvPr id="4" name="Footer Placeholder 3">
            <a:extLst>
              <a:ext uri="{FF2B5EF4-FFF2-40B4-BE49-F238E27FC236}">
                <a16:creationId xmlns:a16="http://schemas.microsoft.com/office/drawing/2014/main" id="{48A5F0F1-DCF3-364F-9BFD-A3CE067DDF83}"/>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C0C769EC-AB48-B343-B777-56FE7821D21E}"/>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057DCBF4-7FC2-8748-86FA-D425BDBEDCD8}" type="slidenum">
              <a:rPr lang="en-US" smtClean="0"/>
              <a:t>‹N°›</a:t>
            </a:fld>
            <a:endParaRPr lang="en-US"/>
          </a:p>
        </p:txBody>
      </p:sp>
    </p:spTree>
    <p:extLst>
      <p:ext uri="{BB962C8B-B14F-4D97-AF65-F5344CB8AC3E}">
        <p14:creationId xmlns:p14="http://schemas.microsoft.com/office/powerpoint/2010/main" val="26624624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0A06E445-4746-4411-BD5F-414357E4F4C1}" type="datetimeFigureOut">
              <a:rPr lang="fr-FR" smtClean="0"/>
              <a:t>25/02/2021</a:t>
            </a:fld>
            <a:endParaRPr lang="fr-FR"/>
          </a:p>
        </p:txBody>
      </p:sp>
      <p:sp>
        <p:nvSpPr>
          <p:cNvPr id="4" name="Espace réservé de l'image des diapositives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2DE4389E-A893-48EA-BF87-DACC2332CD0E}" type="slidenum">
              <a:rPr lang="fr-FR" smtClean="0"/>
              <a:t>‹N°›</a:t>
            </a:fld>
            <a:endParaRPr lang="fr-FR"/>
          </a:p>
        </p:txBody>
      </p:sp>
    </p:spTree>
    <p:extLst>
      <p:ext uri="{BB962C8B-B14F-4D97-AF65-F5344CB8AC3E}">
        <p14:creationId xmlns:p14="http://schemas.microsoft.com/office/powerpoint/2010/main" val="33882490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2DE4389E-A893-48EA-BF87-DACC2332CD0E}" type="slidenum">
              <a:rPr lang="fr-FR" smtClean="0"/>
              <a:t>3</a:t>
            </a:fld>
            <a:endParaRPr lang="fr-FR"/>
          </a:p>
        </p:txBody>
      </p:sp>
    </p:spTree>
    <p:extLst>
      <p:ext uri="{BB962C8B-B14F-4D97-AF65-F5344CB8AC3E}">
        <p14:creationId xmlns:p14="http://schemas.microsoft.com/office/powerpoint/2010/main" val="390974711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resentationFront">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ED6D54DF-72D2-FE49-A5B9-714BC5CD175F}"/>
              </a:ext>
            </a:extLst>
          </p:cNvPr>
          <p:cNvPicPr>
            <a:picLocks noChangeAspect="1"/>
          </p:cNvPicPr>
          <p:nvPr userDrawn="1"/>
        </p:nvPicPr>
        <p:blipFill>
          <a:blip r:embed="rId2"/>
          <a:srcRect/>
          <a:stretch/>
        </p:blipFill>
        <p:spPr>
          <a:xfrm>
            <a:off x="0" y="0"/>
            <a:ext cx="9144000" cy="2832100"/>
          </a:xfrm>
          <a:prstGeom prst="rect">
            <a:avLst/>
          </a:prstGeom>
        </p:spPr>
      </p:pic>
      <p:sp>
        <p:nvSpPr>
          <p:cNvPr id="2" name="Title 1">
            <a:extLst>
              <a:ext uri="{FF2B5EF4-FFF2-40B4-BE49-F238E27FC236}">
                <a16:creationId xmlns:a16="http://schemas.microsoft.com/office/drawing/2014/main" id="{F85A2DDD-2812-9742-BE95-02C91D568D44}"/>
              </a:ext>
            </a:extLst>
          </p:cNvPr>
          <p:cNvSpPr>
            <a:spLocks noGrp="1"/>
          </p:cNvSpPr>
          <p:nvPr>
            <p:ph type="title"/>
          </p:nvPr>
        </p:nvSpPr>
        <p:spPr>
          <a:xfrm>
            <a:off x="382725" y="2334218"/>
            <a:ext cx="8378550" cy="1366582"/>
          </a:xfrm>
        </p:spPr>
        <p:txBody>
          <a:bodyPr>
            <a:normAutofit/>
          </a:bodyPr>
          <a:lstStyle>
            <a:lvl1pPr algn="ctr">
              <a:defRPr sz="3200" b="1" i="0" baseline="0">
                <a:latin typeface="Lucida Sans" panose="020B0602030504020204" pitchFamily="34" charset="77"/>
              </a:defRPr>
            </a:lvl1pPr>
          </a:lstStyle>
          <a:p>
            <a:r>
              <a:rPr lang="en-US"/>
              <a:t>Click to edit Master title style</a:t>
            </a:r>
            <a:endParaRPr lang="en-US" dirty="0"/>
          </a:p>
        </p:txBody>
      </p:sp>
      <p:pic>
        <p:nvPicPr>
          <p:cNvPr id="8" name="Picture 7">
            <a:extLst>
              <a:ext uri="{FF2B5EF4-FFF2-40B4-BE49-F238E27FC236}">
                <a16:creationId xmlns:a16="http://schemas.microsoft.com/office/drawing/2014/main" id="{72CB5E21-FDD3-CF44-B7FC-A065DB6444BE}"/>
              </a:ext>
            </a:extLst>
          </p:cNvPr>
          <p:cNvPicPr>
            <a:picLocks noChangeAspect="1"/>
          </p:cNvPicPr>
          <p:nvPr userDrawn="1"/>
        </p:nvPicPr>
        <p:blipFill rotWithShape="1">
          <a:blip r:embed="rId3"/>
          <a:srcRect b="8520"/>
          <a:stretch/>
        </p:blipFill>
        <p:spPr>
          <a:xfrm>
            <a:off x="533925" y="5222367"/>
            <a:ext cx="1979213" cy="1250433"/>
          </a:xfrm>
          <a:prstGeom prst="rect">
            <a:avLst/>
          </a:prstGeom>
        </p:spPr>
      </p:pic>
      <p:pic>
        <p:nvPicPr>
          <p:cNvPr id="10" name="Picture 9" descr="A close up of a logo&#10;&#10;Description automatically generated">
            <a:extLst>
              <a:ext uri="{FF2B5EF4-FFF2-40B4-BE49-F238E27FC236}">
                <a16:creationId xmlns:a16="http://schemas.microsoft.com/office/drawing/2014/main" id="{6492DEB6-C0F2-8C48-A6E7-B6D175F0CD88}"/>
              </a:ext>
            </a:extLst>
          </p:cNvPr>
          <p:cNvPicPr>
            <a:picLocks noChangeAspect="1"/>
          </p:cNvPicPr>
          <p:nvPr userDrawn="1"/>
        </p:nvPicPr>
        <p:blipFill>
          <a:blip r:embed="rId4"/>
          <a:stretch>
            <a:fillRect/>
          </a:stretch>
        </p:blipFill>
        <p:spPr>
          <a:xfrm>
            <a:off x="397125" y="433950"/>
            <a:ext cx="3282075" cy="378701"/>
          </a:xfrm>
          <a:prstGeom prst="rect">
            <a:avLst/>
          </a:prstGeom>
        </p:spPr>
      </p:pic>
    </p:spTree>
    <p:extLst>
      <p:ext uri="{BB962C8B-B14F-4D97-AF65-F5344CB8AC3E}">
        <p14:creationId xmlns:p14="http://schemas.microsoft.com/office/powerpoint/2010/main" val="13572403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338400" y="1825625"/>
            <a:ext cx="8467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7" name="Content Placeholder 4">
            <a:extLst>
              <a:ext uri="{FF2B5EF4-FFF2-40B4-BE49-F238E27FC236}">
                <a16:creationId xmlns:a16="http://schemas.microsoft.com/office/drawing/2014/main" id="{5B475743-3A64-A74D-A307-659BB60BB78B}"/>
              </a:ext>
            </a:extLst>
          </p:cNvPr>
          <p:cNvPicPr>
            <a:picLocks noChangeAspect="1"/>
          </p:cNvPicPr>
          <p:nvPr userDrawn="1"/>
        </p:nvPicPr>
        <p:blipFill rotWithShape="1">
          <a:blip r:embed="rId2"/>
          <a:srcRect t="94676"/>
          <a:stretch/>
        </p:blipFill>
        <p:spPr>
          <a:xfrm>
            <a:off x="0" y="6492873"/>
            <a:ext cx="9144000" cy="365127"/>
          </a:xfrm>
          <a:prstGeom prst="rect">
            <a:avLst/>
          </a:prstGeom>
        </p:spPr>
      </p:pic>
    </p:spTree>
    <p:extLst>
      <p:ext uri="{BB962C8B-B14F-4D97-AF65-F5344CB8AC3E}">
        <p14:creationId xmlns:p14="http://schemas.microsoft.com/office/powerpoint/2010/main" val="18178075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Final slide">
    <p:spTree>
      <p:nvGrpSpPr>
        <p:cNvPr id="1" name=""/>
        <p:cNvGrpSpPr/>
        <p:nvPr/>
      </p:nvGrpSpPr>
      <p:grpSpPr>
        <a:xfrm>
          <a:off x="0" y="0"/>
          <a:ext cx="0" cy="0"/>
          <a:chOff x="0" y="0"/>
          <a:chExt cx="0" cy="0"/>
        </a:xfrm>
      </p:grpSpPr>
      <p:pic>
        <p:nvPicPr>
          <p:cNvPr id="7" name="Picture 6" descr="A picture containing outdoor object, solar cell&#10;&#10;Description automatically generated">
            <a:extLst>
              <a:ext uri="{FF2B5EF4-FFF2-40B4-BE49-F238E27FC236}">
                <a16:creationId xmlns:a16="http://schemas.microsoft.com/office/drawing/2014/main" id="{6307C092-7B1C-BC4F-8088-BBECA502B88B}"/>
              </a:ext>
            </a:extLst>
          </p:cNvPr>
          <p:cNvPicPr>
            <a:picLocks noChangeAspect="1"/>
          </p:cNvPicPr>
          <p:nvPr userDrawn="1"/>
        </p:nvPicPr>
        <p:blipFill>
          <a:blip r:embed="rId2"/>
          <a:stretch>
            <a:fillRect/>
          </a:stretch>
        </p:blipFill>
        <p:spPr>
          <a:xfrm>
            <a:off x="0" y="4787900"/>
            <a:ext cx="9144000" cy="2070100"/>
          </a:xfrm>
          <a:prstGeom prst="rect">
            <a:avLst/>
          </a:prstGeom>
        </p:spPr>
      </p:pic>
      <p:pic>
        <p:nvPicPr>
          <p:cNvPr id="8" name="Picture 7">
            <a:extLst>
              <a:ext uri="{FF2B5EF4-FFF2-40B4-BE49-F238E27FC236}">
                <a16:creationId xmlns:a16="http://schemas.microsoft.com/office/drawing/2014/main" id="{FAF345D1-61B6-1D40-8DFE-38133E869F49}"/>
              </a:ext>
            </a:extLst>
          </p:cNvPr>
          <p:cNvPicPr>
            <a:picLocks noChangeAspect="1"/>
          </p:cNvPicPr>
          <p:nvPr userDrawn="1"/>
        </p:nvPicPr>
        <p:blipFill rotWithShape="1">
          <a:blip r:embed="rId3"/>
          <a:srcRect b="8520"/>
          <a:stretch/>
        </p:blipFill>
        <p:spPr>
          <a:xfrm>
            <a:off x="3150848" y="277232"/>
            <a:ext cx="2842303" cy="1795718"/>
          </a:xfrm>
          <a:prstGeom prst="rect">
            <a:avLst/>
          </a:prstGeom>
        </p:spPr>
      </p:pic>
    </p:spTree>
    <p:extLst>
      <p:ext uri="{BB962C8B-B14F-4D97-AF65-F5344CB8AC3E}">
        <p14:creationId xmlns:p14="http://schemas.microsoft.com/office/powerpoint/2010/main" val="146905252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768869006"/>
      </p:ext>
    </p:extLst>
  </p:cSld>
  <p:clrMap bg1="lt1" tx1="dk1" bg2="lt2" tx2="dk2" accent1="accent1" accent2="accent2" accent3="accent3" accent4="accent4" accent5="accent5" accent6="accent6" hlink="hlink" folHlink="folHlink"/>
  <p:sldLayoutIdLst>
    <p:sldLayoutId id="2147483673" r:id="rId1"/>
    <p:sldLayoutId id="2147483662" r:id="rId2"/>
    <p:sldLayoutId id="2147483672" r:id="rId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850A60-F5C6-B949-93F9-8123B827A653}"/>
              </a:ext>
            </a:extLst>
          </p:cNvPr>
          <p:cNvSpPr>
            <a:spLocks noGrp="1"/>
          </p:cNvSpPr>
          <p:nvPr>
            <p:ph type="title"/>
          </p:nvPr>
        </p:nvSpPr>
        <p:spPr>
          <a:xfrm>
            <a:off x="223285" y="2834640"/>
            <a:ext cx="8739962" cy="995681"/>
          </a:xfrm>
        </p:spPr>
        <p:txBody>
          <a:bodyPr anchor="t" anchorCtr="0">
            <a:normAutofit fontScale="90000"/>
          </a:bodyPr>
          <a:lstStyle/>
          <a:p>
            <a:r>
              <a:rPr lang="fr-FR" dirty="0"/>
              <a:t>Impact de la </a:t>
            </a:r>
            <a:r>
              <a:rPr lang="fr-FR" dirty="0" err="1"/>
              <a:t>ZLECAf</a:t>
            </a:r>
            <a:r>
              <a:rPr lang="fr-FR" dirty="0"/>
              <a:t> en Afrique du Nord</a:t>
            </a:r>
            <a:br>
              <a:rPr lang="fr-FR" dirty="0"/>
            </a:br>
            <a:r>
              <a:rPr lang="fr-FR" dirty="0"/>
              <a:t>Evaluation empirique (biens)</a:t>
            </a:r>
            <a:br>
              <a:rPr lang="fr-FR" dirty="0"/>
            </a:br>
            <a:br>
              <a:rPr lang="fr-FR" dirty="0"/>
            </a:br>
            <a:r>
              <a:rPr lang="fr-FR" sz="1800" dirty="0"/>
              <a:t>Aziz Jaid, Economiste, Bureau de la CEA pour l’Afrique du Nord</a:t>
            </a:r>
            <a:br>
              <a:rPr lang="fr-FR" sz="2400" dirty="0"/>
            </a:br>
            <a:br>
              <a:rPr lang="fr-FR" sz="2400" dirty="0"/>
            </a:br>
            <a:br>
              <a:rPr lang="fr-FR" sz="2400" dirty="0"/>
            </a:br>
            <a:r>
              <a:rPr lang="fr-FR" b="0" dirty="0"/>
              <a:t> </a:t>
            </a:r>
            <a:r>
              <a:rPr lang="fr-FR" sz="2200" dirty="0"/>
              <a:t>Webinaire sur la couverture réelle de la Zone de libre- échange continentale africaine (</a:t>
            </a:r>
            <a:r>
              <a:rPr lang="fr-FR" sz="2200" dirty="0" err="1"/>
              <a:t>ZLECAf</a:t>
            </a:r>
            <a:r>
              <a:rPr lang="fr-FR" sz="2200" dirty="0"/>
              <a:t>) </a:t>
            </a:r>
            <a:br>
              <a:rPr lang="fr-FR" sz="2200" dirty="0"/>
            </a:br>
            <a:br>
              <a:rPr lang="fr-FR" sz="2200" dirty="0"/>
            </a:br>
            <a:r>
              <a:rPr lang="fr-FR" sz="2200" dirty="0"/>
              <a:t>Date : 25 février 2021 </a:t>
            </a:r>
            <a:br>
              <a:rPr lang="fr-FR" dirty="0"/>
            </a:br>
            <a:br>
              <a:rPr lang="fr-FR" sz="2400" i="1" dirty="0">
                <a:solidFill>
                  <a:schemeClr val="accent1">
                    <a:lumMod val="50000"/>
                  </a:schemeClr>
                </a:solidFill>
              </a:rPr>
            </a:br>
            <a:br>
              <a:rPr lang="fr-FR" sz="2400" i="1" dirty="0">
                <a:solidFill>
                  <a:schemeClr val="accent1">
                    <a:lumMod val="50000"/>
                  </a:schemeClr>
                </a:solidFill>
              </a:rPr>
            </a:br>
            <a:endParaRPr lang="fr-FR" sz="2200" dirty="0">
              <a:solidFill>
                <a:schemeClr val="accent1">
                  <a:lumMod val="50000"/>
                </a:schemeClr>
              </a:solidFill>
            </a:endParaRPr>
          </a:p>
        </p:txBody>
      </p:sp>
    </p:spTree>
    <p:extLst>
      <p:ext uri="{BB962C8B-B14F-4D97-AF65-F5344CB8AC3E}">
        <p14:creationId xmlns:p14="http://schemas.microsoft.com/office/powerpoint/2010/main" val="24739303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ângulo arredondado 8">
            <a:extLst>
              <a:ext uri="{FF2B5EF4-FFF2-40B4-BE49-F238E27FC236}">
                <a16:creationId xmlns:a16="http://schemas.microsoft.com/office/drawing/2014/main" id="{5CC8A26F-FDD5-4DCC-9500-1500C6401CC7}"/>
              </a:ext>
            </a:extLst>
          </p:cNvPr>
          <p:cNvSpPr/>
          <p:nvPr/>
        </p:nvSpPr>
        <p:spPr>
          <a:xfrm>
            <a:off x="0" y="-87085"/>
            <a:ext cx="9144000" cy="612934"/>
          </a:xfrm>
          <a:prstGeom prst="round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91440" bIns="91440" rtlCol="0" anchor="ctr">
            <a:spAutoFit/>
          </a:bodyPr>
          <a:lstStyle/>
          <a:p>
            <a:pPr marL="357188"/>
            <a:r>
              <a:rPr lang="fr-FR" sz="2400" b="1" i="0" dirty="0">
                <a:latin typeface="Century Gothic" panose="020B0502020202020204" pitchFamily="34" charset="0"/>
              </a:rPr>
              <a:t>Résultats: Commerce intra – pays et secteur</a:t>
            </a:r>
          </a:p>
        </p:txBody>
      </p:sp>
      <p:sp>
        <p:nvSpPr>
          <p:cNvPr id="4" name="Rectangle 3">
            <a:extLst>
              <a:ext uri="{FF2B5EF4-FFF2-40B4-BE49-F238E27FC236}">
                <a16:creationId xmlns:a16="http://schemas.microsoft.com/office/drawing/2014/main" id="{800279CD-078D-41F2-AD39-9F4355019CFA}"/>
              </a:ext>
            </a:extLst>
          </p:cNvPr>
          <p:cNvSpPr/>
          <p:nvPr/>
        </p:nvSpPr>
        <p:spPr>
          <a:xfrm>
            <a:off x="0" y="502650"/>
            <a:ext cx="9144000" cy="338554"/>
          </a:xfrm>
          <a:prstGeom prst="rect">
            <a:avLst/>
          </a:prstGeom>
        </p:spPr>
        <p:txBody>
          <a:bodyPr wrap="square">
            <a:spAutoFit/>
          </a:bodyPr>
          <a:lstStyle/>
          <a:p>
            <a:r>
              <a:rPr lang="fr-FR" sz="1600" b="1" dirty="0"/>
              <a:t>Evolution dans les principales exportations de certains pays africains (par rapport à la référence) - 2040 -%</a:t>
            </a:r>
          </a:p>
        </p:txBody>
      </p:sp>
      <p:graphicFrame>
        <p:nvGraphicFramePr>
          <p:cNvPr id="5" name="Chart 10">
            <a:extLst>
              <a:ext uri="{FF2B5EF4-FFF2-40B4-BE49-F238E27FC236}">
                <a16:creationId xmlns:a16="http://schemas.microsoft.com/office/drawing/2014/main" id="{1ADCD528-3DE6-45CE-8F3E-1DDF6AC49A76}"/>
              </a:ext>
            </a:extLst>
          </p:cNvPr>
          <p:cNvGraphicFramePr>
            <a:graphicFrameLocks noGrp="1"/>
          </p:cNvGraphicFramePr>
          <p:nvPr>
            <p:ph idx="1"/>
            <p:extLst>
              <p:ext uri="{D42A27DB-BD31-4B8C-83A1-F6EECF244321}">
                <p14:modId xmlns:p14="http://schemas.microsoft.com/office/powerpoint/2010/main" val="2130872065"/>
              </p:ext>
            </p:extLst>
          </p:nvPr>
        </p:nvGraphicFramePr>
        <p:xfrm>
          <a:off x="196624" y="848915"/>
          <a:ext cx="8467725" cy="3616680"/>
        </p:xfrm>
        <a:graphic>
          <a:graphicData uri="http://schemas.openxmlformats.org/drawingml/2006/chart">
            <c:chart xmlns:c="http://schemas.openxmlformats.org/drawingml/2006/chart" xmlns:r="http://schemas.openxmlformats.org/officeDocument/2006/relationships" r:id="rId2"/>
          </a:graphicData>
        </a:graphic>
      </p:graphicFrame>
      <p:sp>
        <p:nvSpPr>
          <p:cNvPr id="6" name="Rectangle 5">
            <a:extLst>
              <a:ext uri="{FF2B5EF4-FFF2-40B4-BE49-F238E27FC236}">
                <a16:creationId xmlns:a16="http://schemas.microsoft.com/office/drawing/2014/main" id="{D9B8A0B9-726B-45FD-93EE-AC036997D970}"/>
              </a:ext>
            </a:extLst>
          </p:cNvPr>
          <p:cNvSpPr/>
          <p:nvPr/>
        </p:nvSpPr>
        <p:spPr>
          <a:xfrm>
            <a:off x="0" y="5442305"/>
            <a:ext cx="9144000" cy="1200329"/>
          </a:xfrm>
          <a:prstGeom prst="rect">
            <a:avLst/>
          </a:prstGeom>
        </p:spPr>
        <p:txBody>
          <a:bodyPr wrap="square">
            <a:spAutoFit/>
          </a:bodyPr>
          <a:lstStyle/>
          <a:p>
            <a:r>
              <a:rPr lang="fr-FR" dirty="0"/>
              <a:t>Si l'on considère des niveaux de secteurs plus désagrégés, les différences entre les 2 approches pourraient être beaucoup plus prononcées (par exemple, les exportations de textile de l'Éthiopie vers l'Afrique augmenteraient de 126% selon l'approche 1-option 1; 128% selon l'approche 1-option 2; 451% sous Approche 2 - Option 1)</a:t>
            </a:r>
          </a:p>
        </p:txBody>
      </p:sp>
    </p:spTree>
    <p:extLst>
      <p:ext uri="{BB962C8B-B14F-4D97-AF65-F5344CB8AC3E}">
        <p14:creationId xmlns:p14="http://schemas.microsoft.com/office/powerpoint/2010/main" val="3236190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ângulo arredondado 8">
            <a:extLst>
              <a:ext uri="{FF2B5EF4-FFF2-40B4-BE49-F238E27FC236}">
                <a16:creationId xmlns:a16="http://schemas.microsoft.com/office/drawing/2014/main" id="{C888DC76-7B61-43A1-BC6D-49EA366A2547}"/>
              </a:ext>
            </a:extLst>
          </p:cNvPr>
          <p:cNvSpPr/>
          <p:nvPr/>
        </p:nvSpPr>
        <p:spPr>
          <a:xfrm>
            <a:off x="0" y="-87085"/>
            <a:ext cx="9144000" cy="612934"/>
          </a:xfrm>
          <a:prstGeom prst="round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91440" bIns="91440" rtlCol="0" anchor="ctr">
            <a:spAutoFit/>
          </a:bodyPr>
          <a:lstStyle/>
          <a:p>
            <a:pPr marL="357188"/>
            <a:r>
              <a:rPr lang="fr-FR" sz="2400" b="1" i="0" dirty="0">
                <a:latin typeface="Century Gothic" panose="020B0502020202020204" pitchFamily="34" charset="0"/>
              </a:rPr>
              <a:t>Résultats: impact sur les recettes douanières</a:t>
            </a:r>
          </a:p>
        </p:txBody>
      </p:sp>
      <p:sp>
        <p:nvSpPr>
          <p:cNvPr id="4" name="Rectangle 3">
            <a:extLst>
              <a:ext uri="{FF2B5EF4-FFF2-40B4-BE49-F238E27FC236}">
                <a16:creationId xmlns:a16="http://schemas.microsoft.com/office/drawing/2014/main" id="{DC8EFBFE-F42A-497C-A695-C2D1157FEA15}"/>
              </a:ext>
            </a:extLst>
          </p:cNvPr>
          <p:cNvSpPr/>
          <p:nvPr/>
        </p:nvSpPr>
        <p:spPr>
          <a:xfrm>
            <a:off x="0" y="543155"/>
            <a:ext cx="9144000" cy="1200329"/>
          </a:xfrm>
          <a:prstGeom prst="rect">
            <a:avLst/>
          </a:prstGeom>
        </p:spPr>
        <p:txBody>
          <a:bodyPr wrap="square">
            <a:spAutoFit/>
          </a:bodyPr>
          <a:lstStyle/>
          <a:p>
            <a:r>
              <a:rPr lang="fr-FR" dirty="0"/>
              <a:t>Sans surprise, les recettes tarifaires diminuent davantage avec le niveau d'ambition des scénarios</a:t>
            </a:r>
          </a:p>
          <a:p>
            <a:endParaRPr lang="fr-FR" dirty="0"/>
          </a:p>
          <a:p>
            <a:r>
              <a:rPr lang="fr-FR" sz="1600" b="1" dirty="0"/>
              <a:t>Évolution des recettes tarifaires pour l'Afrique (par rapport au scénario de référence) - 2040 -%</a:t>
            </a:r>
          </a:p>
        </p:txBody>
      </p:sp>
      <p:graphicFrame>
        <p:nvGraphicFramePr>
          <p:cNvPr id="5" name="Chart 9">
            <a:extLst>
              <a:ext uri="{FF2B5EF4-FFF2-40B4-BE49-F238E27FC236}">
                <a16:creationId xmlns:a16="http://schemas.microsoft.com/office/drawing/2014/main" id="{4E96F84D-F2FA-4197-B30C-53B8124B46CE}"/>
              </a:ext>
            </a:extLst>
          </p:cNvPr>
          <p:cNvGraphicFramePr>
            <a:graphicFrameLocks noGrp="1"/>
          </p:cNvGraphicFramePr>
          <p:nvPr>
            <p:ph idx="1"/>
            <p:extLst>
              <p:ext uri="{D42A27DB-BD31-4B8C-83A1-F6EECF244321}">
                <p14:modId xmlns:p14="http://schemas.microsoft.com/office/powerpoint/2010/main" val="3803016681"/>
              </p:ext>
            </p:extLst>
          </p:nvPr>
        </p:nvGraphicFramePr>
        <p:xfrm>
          <a:off x="338137" y="1743484"/>
          <a:ext cx="8467725" cy="3584852"/>
        </p:xfrm>
        <a:graphic>
          <a:graphicData uri="http://schemas.openxmlformats.org/drawingml/2006/chart">
            <c:chart xmlns:c="http://schemas.openxmlformats.org/drawingml/2006/chart" xmlns:r="http://schemas.openxmlformats.org/officeDocument/2006/relationships" r:id="rId2"/>
          </a:graphicData>
        </a:graphic>
      </p:graphicFrame>
      <p:sp>
        <p:nvSpPr>
          <p:cNvPr id="6" name="Rectangle 5">
            <a:extLst>
              <a:ext uri="{FF2B5EF4-FFF2-40B4-BE49-F238E27FC236}">
                <a16:creationId xmlns:a16="http://schemas.microsoft.com/office/drawing/2014/main" id="{A055F1AA-072E-43BB-A993-7397CA55B144}"/>
              </a:ext>
            </a:extLst>
          </p:cNvPr>
          <p:cNvSpPr/>
          <p:nvPr/>
        </p:nvSpPr>
        <p:spPr>
          <a:xfrm>
            <a:off x="0" y="5410477"/>
            <a:ext cx="9144000" cy="923330"/>
          </a:xfrm>
          <a:prstGeom prst="rect">
            <a:avLst/>
          </a:prstGeom>
        </p:spPr>
        <p:txBody>
          <a:bodyPr wrap="square">
            <a:spAutoFit/>
          </a:bodyPr>
          <a:lstStyle/>
          <a:p>
            <a:r>
              <a:rPr lang="fr-FR" dirty="0"/>
              <a:t>Les pertes de recettes tarifaires sont importantes mais inférieures à 10%</a:t>
            </a:r>
          </a:p>
          <a:p>
            <a:r>
              <a:rPr lang="fr-FR" dirty="0"/>
              <a:t>Tunisie effet positif </a:t>
            </a:r>
          </a:p>
          <a:p>
            <a:r>
              <a:rPr lang="fr-FR" dirty="0"/>
              <a:t>Maroc et Egypte Effet marginal sur les revenus douaniers</a:t>
            </a:r>
          </a:p>
        </p:txBody>
      </p:sp>
    </p:spTree>
    <p:extLst>
      <p:ext uri="{BB962C8B-B14F-4D97-AF65-F5344CB8AC3E}">
        <p14:creationId xmlns:p14="http://schemas.microsoft.com/office/powerpoint/2010/main" val="21484238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7C5D4A90-633A-4C1E-A416-F2C93E0D8973}"/>
              </a:ext>
            </a:extLst>
          </p:cNvPr>
          <p:cNvSpPr>
            <a:spLocks noGrp="1"/>
          </p:cNvSpPr>
          <p:nvPr>
            <p:ph idx="1"/>
          </p:nvPr>
        </p:nvSpPr>
        <p:spPr>
          <a:xfrm>
            <a:off x="0" y="729342"/>
            <a:ext cx="9144000" cy="5660571"/>
          </a:xfrm>
        </p:spPr>
        <p:txBody>
          <a:bodyPr>
            <a:normAutofit fontScale="70000" lnSpcReduction="20000"/>
          </a:bodyPr>
          <a:lstStyle/>
          <a:p>
            <a:r>
              <a:rPr lang="fr-FR" dirty="0"/>
              <a:t>Quel que soit le scénario, la réforme de la </a:t>
            </a:r>
            <a:r>
              <a:rPr lang="fr-FR" dirty="0" err="1"/>
              <a:t>ZLECAf</a:t>
            </a:r>
            <a:r>
              <a:rPr lang="fr-FR" dirty="0"/>
              <a:t> stimulerait le PIB et les exportations de l'Afrique</a:t>
            </a:r>
          </a:p>
          <a:p>
            <a:r>
              <a:rPr lang="fr-FR" dirty="0"/>
              <a:t>Tous les pays / régions africains (sans exception) augmenteraient à la fois leur PIB et leurs exportations</a:t>
            </a:r>
          </a:p>
          <a:p>
            <a:r>
              <a:rPr lang="fr-FR" dirty="0"/>
              <a:t>Les variations globales relativement modestes sont dues au fait que les pays africains font aujourd'hui essentiellement des échanges avec des partenaires non africains; et avec la </a:t>
            </a:r>
            <a:r>
              <a:rPr lang="fr-FR" dirty="0" err="1"/>
              <a:t>ZLECAf</a:t>
            </a:r>
            <a:r>
              <a:rPr lang="fr-FR" dirty="0"/>
              <a:t>, les pays africains échangeraient relativement plus entre eux et relativement moins avec le reste du monde</a:t>
            </a:r>
          </a:p>
          <a:p>
            <a:r>
              <a:rPr lang="fr-FR" dirty="0"/>
              <a:t>Par conséquent, les impacts les plus importants de la </a:t>
            </a:r>
            <a:r>
              <a:rPr lang="fr-FR" dirty="0" err="1"/>
              <a:t>ZLECAf</a:t>
            </a:r>
            <a:r>
              <a:rPr lang="fr-FR" dirty="0"/>
              <a:t> sont très centrés sur le commerce intra-africain</a:t>
            </a:r>
          </a:p>
          <a:p>
            <a:r>
              <a:rPr lang="fr-FR" dirty="0"/>
              <a:t>Si le commerce intra-africain augmentait considérablement dans tous les principaux secteurs, c'est dans l'industrie que les avantages les plus importants se feraient sentir, offrant ainsi des opportunités pour l'industrialisation si nécessaire de l'Afrique.</a:t>
            </a:r>
          </a:p>
          <a:p>
            <a:r>
              <a:rPr lang="fr-FR" dirty="0"/>
              <a:t>Les petites économies ne devraient pas craindre d'entreprendre une libéralisation ambitieuse dans le cadre de la réforme de la </a:t>
            </a:r>
            <a:r>
              <a:rPr lang="fr-FR" dirty="0" err="1"/>
              <a:t>ZLECAf</a:t>
            </a:r>
            <a:r>
              <a:rPr lang="fr-FR" dirty="0"/>
              <a:t>; car cela leur procure les plus grands avantages</a:t>
            </a:r>
          </a:p>
          <a:p>
            <a:r>
              <a:rPr lang="fr-FR" dirty="0"/>
              <a:t>Notre analyse démontre en outre que les PMA seraient ceux qui bénéficieraient de la plus forte augmentation des exportations intra-africaines de produits industriels</a:t>
            </a:r>
          </a:p>
          <a:p>
            <a:r>
              <a:rPr lang="fr-FR" dirty="0"/>
              <a:t>La perte de recettes tarifaires n'affecterait que marginalement le bien-être des pays africains - ce qui augmenterait même légèrement</a:t>
            </a:r>
          </a:p>
        </p:txBody>
      </p:sp>
      <p:sp>
        <p:nvSpPr>
          <p:cNvPr id="3" name="Rectângulo arredondado 8">
            <a:extLst>
              <a:ext uri="{FF2B5EF4-FFF2-40B4-BE49-F238E27FC236}">
                <a16:creationId xmlns:a16="http://schemas.microsoft.com/office/drawing/2014/main" id="{37403D41-5B85-43A0-A05F-DC1447CB0DC0}"/>
              </a:ext>
            </a:extLst>
          </p:cNvPr>
          <p:cNvSpPr/>
          <p:nvPr/>
        </p:nvSpPr>
        <p:spPr>
          <a:xfrm>
            <a:off x="0" y="-87085"/>
            <a:ext cx="9144000" cy="612934"/>
          </a:xfrm>
          <a:prstGeom prst="round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91440" bIns="91440" rtlCol="0" anchor="ctr">
            <a:spAutoFit/>
          </a:bodyPr>
          <a:lstStyle/>
          <a:p>
            <a:pPr marL="357188"/>
            <a:r>
              <a:rPr lang="fr-FR" sz="2400" b="1" dirty="0">
                <a:latin typeface="Century Gothic" panose="020B0502020202020204" pitchFamily="34" charset="0"/>
              </a:rPr>
              <a:t>Conclusion</a:t>
            </a:r>
            <a:endParaRPr lang="fr-FR" sz="2400" b="1" i="0" dirty="0">
              <a:latin typeface="Century Gothic" panose="020B0502020202020204" pitchFamily="34" charset="0"/>
            </a:endParaRPr>
          </a:p>
        </p:txBody>
      </p:sp>
    </p:spTree>
    <p:extLst>
      <p:ext uri="{BB962C8B-B14F-4D97-AF65-F5344CB8AC3E}">
        <p14:creationId xmlns:p14="http://schemas.microsoft.com/office/powerpoint/2010/main" val="10443542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2">
            <a:extLst>
              <a:ext uri="{FF2B5EF4-FFF2-40B4-BE49-F238E27FC236}">
                <a16:creationId xmlns:a16="http://schemas.microsoft.com/office/drawing/2014/main" id="{576E76DD-03E3-9B40-BB4C-70018833582E}"/>
              </a:ext>
            </a:extLst>
          </p:cNvPr>
          <p:cNvSpPr>
            <a:spLocks/>
          </p:cNvSpPr>
          <p:nvPr/>
        </p:nvSpPr>
        <p:spPr bwMode="auto">
          <a:xfrm>
            <a:off x="1774372" y="2774292"/>
            <a:ext cx="5009016" cy="2062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square" lIns="0" tIns="0" rIns="0" bIns="0">
            <a:spAutoFit/>
          </a:bodyPr>
          <a:lstStyle>
            <a:lvl1pPr indent="12700">
              <a:buChar char="•"/>
              <a:defRPr sz="3200">
                <a:solidFill>
                  <a:srgbClr val="000000"/>
                </a:solidFill>
                <a:latin typeface="Calibri" panose="020F0502020204030204" pitchFamily="34" charset="0"/>
                <a:ea typeface="MS PGothic" panose="020B0600070205080204" pitchFamily="34" charset="-128"/>
                <a:cs typeface="Calibri" panose="020F0502020204030204" pitchFamily="34" charset="0"/>
                <a:sym typeface="Calibri" panose="020F0502020204030204" pitchFamily="34" charset="0"/>
              </a:defRPr>
            </a:lvl1pPr>
            <a:lvl2pPr marL="742950" indent="-285750">
              <a:buChar char="–"/>
              <a:defRPr sz="28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2pPr>
            <a:lvl3pPr marL="1143000" indent="-228600">
              <a:buChar char="•"/>
              <a:defRPr sz="24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3pPr>
            <a:lvl4pPr marL="1600200" indent="-228600">
              <a:buChar char="–"/>
              <a:defRPr sz="20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4pPr>
            <a:lvl5pPr marL="2057400" indent="-228600">
              <a:buChar char="»"/>
              <a:defRPr sz="20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buChar char="»"/>
              <a:defRPr sz="20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buChar char="»"/>
              <a:defRPr sz="20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buChar char="»"/>
              <a:defRPr sz="20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buChar char="»"/>
              <a:defRPr sz="20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9pPr>
          </a:lstStyle>
          <a:p>
            <a:pPr algn="ctr" eaLnBrk="1">
              <a:buFontTx/>
              <a:buNone/>
            </a:pPr>
            <a:r>
              <a:rPr lang="en-US" altLang="en-US" sz="5500" b="1" dirty="0">
                <a:solidFill>
                  <a:schemeClr val="tx1"/>
                </a:solidFill>
                <a:latin typeface="Lato" panose="020F0502020204030203" pitchFamily="34" charset="77"/>
                <a:sym typeface="Lato" panose="020F0502020204030203" pitchFamily="34" charset="77"/>
              </a:rPr>
              <a:t>Merci de </a:t>
            </a:r>
            <a:r>
              <a:rPr lang="en-US" altLang="en-US" sz="5500" b="1" dirty="0" err="1">
                <a:solidFill>
                  <a:schemeClr val="tx1"/>
                </a:solidFill>
                <a:latin typeface="Lato" panose="020F0502020204030203" pitchFamily="34" charset="77"/>
                <a:sym typeface="Lato" panose="020F0502020204030203" pitchFamily="34" charset="77"/>
              </a:rPr>
              <a:t>votre</a:t>
            </a:r>
            <a:r>
              <a:rPr lang="en-US" altLang="en-US" sz="5500" b="1" dirty="0">
                <a:solidFill>
                  <a:schemeClr val="tx1"/>
                </a:solidFill>
                <a:latin typeface="Lato" panose="020F0502020204030203" pitchFamily="34" charset="77"/>
                <a:sym typeface="Lato" panose="020F0502020204030203" pitchFamily="34" charset="77"/>
              </a:rPr>
              <a:t> attention</a:t>
            </a:r>
          </a:p>
          <a:p>
            <a:pPr algn="ctr" eaLnBrk="1">
              <a:buFontTx/>
              <a:buNone/>
            </a:pPr>
            <a:endParaRPr lang="en-US" altLang="en-US" sz="1200" b="1" dirty="0">
              <a:solidFill>
                <a:schemeClr val="tx1"/>
              </a:solidFill>
              <a:latin typeface="Lato" panose="020F0502020204030203" pitchFamily="34" charset="77"/>
              <a:sym typeface="Lato" panose="020F0502020204030203" pitchFamily="34" charset="77"/>
            </a:endParaRPr>
          </a:p>
          <a:p>
            <a:pPr algn="ctr" eaLnBrk="1">
              <a:buFontTx/>
              <a:buNone/>
            </a:pPr>
            <a:endParaRPr lang="en-US" altLang="en-US" sz="1200" b="1" dirty="0">
              <a:solidFill>
                <a:schemeClr val="tx1"/>
              </a:solidFill>
              <a:latin typeface="Lato" panose="020F0502020204030203" pitchFamily="34" charset="77"/>
              <a:sym typeface="Lato" panose="020F0502020204030203" pitchFamily="34" charset="77"/>
            </a:endParaRPr>
          </a:p>
        </p:txBody>
      </p:sp>
    </p:spTree>
    <p:extLst>
      <p:ext uri="{BB962C8B-B14F-4D97-AF65-F5344CB8AC3E}">
        <p14:creationId xmlns:p14="http://schemas.microsoft.com/office/powerpoint/2010/main" val="4246953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8DA8FCFB-3243-4B3F-8C76-CFC06E632516}"/>
              </a:ext>
            </a:extLst>
          </p:cNvPr>
          <p:cNvSpPr>
            <a:spLocks noGrp="1"/>
          </p:cNvSpPr>
          <p:nvPr>
            <p:ph idx="1"/>
          </p:nvPr>
        </p:nvSpPr>
        <p:spPr/>
        <p:txBody>
          <a:bodyPr>
            <a:normAutofit lnSpcReduction="10000"/>
          </a:bodyPr>
          <a:lstStyle/>
          <a:p>
            <a:r>
              <a:rPr lang="fr-FR" dirty="0"/>
              <a:t>Le Bureau de la CEA pour l’Afrique du Nord couvre 7 pays: Algérie, Egypte, Libye, Maroc, Mauritanie, Soudan et Tunisie</a:t>
            </a:r>
          </a:p>
          <a:p>
            <a:r>
              <a:rPr lang="fr-FR" dirty="0"/>
              <a:t>Tous les 7 pays sont signataire de l’Accord</a:t>
            </a:r>
          </a:p>
          <a:p>
            <a:r>
              <a:rPr lang="fr-FR" dirty="0"/>
              <a:t>Trois pays (Egypte, Mauritanie et Tunisie) ont déposé leurs instruments de ratification auprès de la CUA</a:t>
            </a:r>
          </a:p>
          <a:p>
            <a:r>
              <a:rPr lang="fr-FR" dirty="0"/>
              <a:t>Le Bureau a finalisé l’appui à la Mauritanie pour l’élaboration et validation de la Stratégie nationale de mise en œuvre de l’Accord</a:t>
            </a:r>
          </a:p>
          <a:p>
            <a:r>
              <a:rPr lang="fr-FR" dirty="0"/>
              <a:t>Collaboration en cours avec l’Algérie et la Tunisie</a:t>
            </a:r>
          </a:p>
        </p:txBody>
      </p:sp>
      <p:sp>
        <p:nvSpPr>
          <p:cNvPr id="3" name="Rectângulo arredondado 8">
            <a:extLst>
              <a:ext uri="{FF2B5EF4-FFF2-40B4-BE49-F238E27FC236}">
                <a16:creationId xmlns:a16="http://schemas.microsoft.com/office/drawing/2014/main" id="{4200F4E1-AAB2-4006-9651-9273465787BC}"/>
              </a:ext>
            </a:extLst>
          </p:cNvPr>
          <p:cNvSpPr/>
          <p:nvPr/>
        </p:nvSpPr>
        <p:spPr>
          <a:xfrm>
            <a:off x="0" y="-87084"/>
            <a:ext cx="9144000" cy="612934"/>
          </a:xfrm>
          <a:prstGeom prst="round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91440" bIns="91440" rtlCol="0" anchor="ctr">
            <a:spAutoFit/>
          </a:bodyPr>
          <a:lstStyle/>
          <a:p>
            <a:pPr marL="357188"/>
            <a:r>
              <a:rPr lang="fr-FR" sz="2400" b="1" i="0" dirty="0">
                <a:latin typeface="Century Gothic" panose="020B0502020202020204" pitchFamily="34" charset="0"/>
              </a:rPr>
              <a:t>Contexte et justification</a:t>
            </a:r>
          </a:p>
        </p:txBody>
      </p:sp>
    </p:spTree>
    <p:extLst>
      <p:ext uri="{BB962C8B-B14F-4D97-AF65-F5344CB8AC3E}">
        <p14:creationId xmlns:p14="http://schemas.microsoft.com/office/powerpoint/2010/main" val="19392581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ângulo arredondado 8">
            <a:extLst>
              <a:ext uri="{FF2B5EF4-FFF2-40B4-BE49-F238E27FC236}">
                <a16:creationId xmlns:a16="http://schemas.microsoft.com/office/drawing/2014/main" id="{443265F4-C211-0040-94B5-C85919DD8C06}"/>
              </a:ext>
            </a:extLst>
          </p:cNvPr>
          <p:cNvSpPr/>
          <p:nvPr/>
        </p:nvSpPr>
        <p:spPr>
          <a:xfrm>
            <a:off x="0" y="-87084"/>
            <a:ext cx="9144000" cy="612934"/>
          </a:xfrm>
          <a:prstGeom prst="round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91440" bIns="91440" rtlCol="0" anchor="ctr">
            <a:spAutoFit/>
          </a:bodyPr>
          <a:lstStyle/>
          <a:p>
            <a:pPr marL="357188"/>
            <a:r>
              <a:rPr lang="fr-FR" sz="2400" b="1" i="0" dirty="0">
                <a:latin typeface="Century Gothic" panose="020B0502020202020204" pitchFamily="34" charset="0"/>
              </a:rPr>
              <a:t>Contexte et justification</a:t>
            </a:r>
          </a:p>
        </p:txBody>
      </p:sp>
      <p:sp>
        <p:nvSpPr>
          <p:cNvPr id="5" name="TextBox 1"/>
          <p:cNvSpPr txBox="1">
            <a:spLocks noChangeArrowheads="1"/>
          </p:cNvSpPr>
          <p:nvPr/>
        </p:nvSpPr>
        <p:spPr bwMode="auto">
          <a:xfrm>
            <a:off x="0" y="569391"/>
            <a:ext cx="8896087" cy="53245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800100" indent="-34290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2001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pPr marL="342900" indent="-342900">
              <a:buFont typeface="Arial" panose="020B0604020202020204" pitchFamily="34" charset="0"/>
              <a:buChar char="•"/>
            </a:pPr>
            <a:r>
              <a:rPr lang="fr-FR" sz="2000" dirty="0"/>
              <a:t>En ce qui concerne les modalités sur les marchandises, les États membres de l'UA ont convenu de commencer à supprimer au moins 90% de leurs droits de douane sur les marchandises importées vis-à-vis des autres États parties à l'Accord de la </a:t>
            </a:r>
            <a:r>
              <a:rPr lang="fr-FR" sz="2000" dirty="0" err="1"/>
              <a:t>ZLECAf</a:t>
            </a:r>
            <a:r>
              <a:rPr lang="fr-FR" sz="2000" dirty="0"/>
              <a:t>, depuis son entrée en vigueur</a:t>
            </a:r>
          </a:p>
          <a:p>
            <a:pPr marL="342900" indent="-342900">
              <a:buFont typeface="Arial" panose="020B0604020202020204" pitchFamily="34" charset="0"/>
              <a:buChar char="•"/>
            </a:pPr>
            <a:endParaRPr lang="fr-FR" sz="2000" dirty="0"/>
          </a:p>
          <a:p>
            <a:pPr marL="1143000" lvl="1">
              <a:buFont typeface="Arial" panose="020B0604020202020204" pitchFamily="34" charset="0"/>
              <a:buChar char="•"/>
            </a:pPr>
            <a:r>
              <a:rPr lang="fr-FR" sz="2000" dirty="0"/>
              <a:t>Au moins 90% des lignes tarifaires et pas moins de 90% de la valeur totale des importations (c.-à-d. Double qualification), comme convenu par les États membres à la trente-deuxième session ordinaire de l'Assemblée de l'Union africaine (février 2019)</a:t>
            </a:r>
          </a:p>
          <a:p>
            <a:pPr marL="1143000" lvl="1">
              <a:buFont typeface="Arial" panose="020B0604020202020204" pitchFamily="34" charset="0"/>
              <a:buChar char="•"/>
            </a:pPr>
            <a:r>
              <a:rPr lang="fr-FR" sz="2000" dirty="0"/>
              <a:t>Les 10% restants peuvent être sensibles ou exclus;	</a:t>
            </a:r>
          </a:p>
          <a:p>
            <a:pPr marL="1543050" lvl="2">
              <a:buFont typeface="Arial" panose="020B0604020202020204" pitchFamily="34" charset="0"/>
              <a:buChar char="•"/>
            </a:pPr>
            <a:r>
              <a:rPr lang="fr-FR" sz="2000" dirty="0"/>
              <a:t>7% sont sensibles et entièrement libéralisés mais sur une période plus longue (mais moins de 10% d'importations);</a:t>
            </a:r>
          </a:p>
          <a:p>
            <a:pPr marL="1543050" lvl="2">
              <a:buFont typeface="Arial" panose="020B0604020202020204" pitchFamily="34" charset="0"/>
              <a:buChar char="•"/>
            </a:pPr>
            <a:r>
              <a:rPr lang="fr-FR" sz="2000" dirty="0"/>
              <a:t>3% sont exclus (c'est-à-dire exemptés de toute réduction tarifaire).</a:t>
            </a:r>
          </a:p>
          <a:p>
            <a:pPr marL="342900" indent="-342900">
              <a:buFont typeface="Arial" panose="020B0604020202020204" pitchFamily="34" charset="0"/>
              <a:buChar char="•"/>
            </a:pPr>
            <a:endParaRPr lang="fr-FR" sz="2000" dirty="0"/>
          </a:p>
          <a:p>
            <a:pPr marL="342900" indent="-342900">
              <a:buFont typeface="Arial" panose="020B0604020202020204" pitchFamily="34" charset="0"/>
              <a:buChar char="•"/>
            </a:pPr>
            <a:r>
              <a:rPr lang="fr-FR" sz="2000" dirty="0"/>
              <a:t>Remarque: listes de produits non sensibles / sensibles / exclus déterminées par pays, à l'exception des membres de la CAE, de la CEEAC, de la CEDEAO et de la SACU (1 liste commune pour tous les membres de chaque groupe régional)</a:t>
            </a:r>
            <a:endParaRPr lang="en-US" altLang="en-US" sz="2000" dirty="0">
              <a:solidFill>
                <a:schemeClr val="accent1"/>
              </a:solidFill>
            </a:endParaRPr>
          </a:p>
        </p:txBody>
      </p:sp>
    </p:spTree>
    <p:extLst>
      <p:ext uri="{BB962C8B-B14F-4D97-AF65-F5344CB8AC3E}">
        <p14:creationId xmlns:p14="http://schemas.microsoft.com/office/powerpoint/2010/main" val="8466206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ângulo arredondado 8">
            <a:extLst>
              <a:ext uri="{FF2B5EF4-FFF2-40B4-BE49-F238E27FC236}">
                <a16:creationId xmlns:a16="http://schemas.microsoft.com/office/drawing/2014/main" id="{FE04CAF6-E849-4F0A-B194-04E523F300D6}"/>
              </a:ext>
            </a:extLst>
          </p:cNvPr>
          <p:cNvSpPr/>
          <p:nvPr/>
        </p:nvSpPr>
        <p:spPr>
          <a:xfrm>
            <a:off x="0" y="-87085"/>
            <a:ext cx="9144000" cy="612934"/>
          </a:xfrm>
          <a:prstGeom prst="round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91440" bIns="91440" rtlCol="0" anchor="ctr">
            <a:spAutoFit/>
          </a:bodyPr>
          <a:lstStyle/>
          <a:p>
            <a:pPr marL="357188"/>
            <a:r>
              <a:rPr lang="fr-FR" sz="2400" b="1" dirty="0">
                <a:latin typeface="Century Gothic" panose="020B0502020202020204" pitchFamily="34" charset="0"/>
              </a:rPr>
              <a:t>Scénarios: calendrier de libéralisation</a:t>
            </a:r>
            <a:endParaRPr lang="fr-FR" sz="2400" b="1" i="0" dirty="0">
              <a:latin typeface="Century Gothic" panose="020B0502020202020204" pitchFamily="34" charset="0"/>
            </a:endParaRPr>
          </a:p>
        </p:txBody>
      </p:sp>
      <p:pic>
        <p:nvPicPr>
          <p:cNvPr id="5" name="Picture 5">
            <a:extLst>
              <a:ext uri="{FF2B5EF4-FFF2-40B4-BE49-F238E27FC236}">
                <a16:creationId xmlns:a16="http://schemas.microsoft.com/office/drawing/2014/main" id="{8BE07AE0-118E-463B-9987-3BCE2EE48098}"/>
              </a:ext>
            </a:extLst>
          </p:cNvPr>
          <p:cNvPicPr>
            <a:picLocks noGrp="1" noChangeAspect="1"/>
          </p:cNvPicPr>
          <p:nvPr>
            <p:ph idx="1"/>
          </p:nvPr>
        </p:nvPicPr>
        <p:blipFill>
          <a:blip r:embed="rId2"/>
          <a:stretch>
            <a:fillRect/>
          </a:stretch>
        </p:blipFill>
        <p:spPr>
          <a:xfrm>
            <a:off x="0" y="1089479"/>
            <a:ext cx="9144000" cy="3409950"/>
          </a:xfrm>
          <a:prstGeom prst="rect">
            <a:avLst/>
          </a:prstGeom>
        </p:spPr>
      </p:pic>
      <p:sp>
        <p:nvSpPr>
          <p:cNvPr id="3" name="Rectangle 2">
            <a:extLst>
              <a:ext uri="{FF2B5EF4-FFF2-40B4-BE49-F238E27FC236}">
                <a16:creationId xmlns:a16="http://schemas.microsoft.com/office/drawing/2014/main" id="{8FEB3BF5-472A-4FB3-B72D-0CAAC6824849}"/>
              </a:ext>
            </a:extLst>
          </p:cNvPr>
          <p:cNvSpPr/>
          <p:nvPr/>
        </p:nvSpPr>
        <p:spPr>
          <a:xfrm>
            <a:off x="0" y="4614359"/>
            <a:ext cx="9143999" cy="1015663"/>
          </a:xfrm>
          <a:prstGeom prst="rect">
            <a:avLst/>
          </a:prstGeom>
        </p:spPr>
        <p:txBody>
          <a:bodyPr wrap="square">
            <a:spAutoFit/>
          </a:bodyPr>
          <a:lstStyle/>
          <a:p>
            <a:pPr marL="342900" indent="-342900">
              <a:buFont typeface="Arial" panose="020B0604020202020204" pitchFamily="34" charset="0"/>
              <a:buChar char="•"/>
            </a:pPr>
            <a:r>
              <a:rPr lang="fr-FR" sz="2000" dirty="0"/>
              <a:t>Lors de la 33ème session ordinaire, le groupe des 7 a retiré ses réservations</a:t>
            </a:r>
          </a:p>
          <a:p>
            <a:pPr marL="342900" indent="-342900">
              <a:buFont typeface="Arial" panose="020B0604020202020204" pitchFamily="34" charset="0"/>
              <a:buChar char="•"/>
            </a:pPr>
            <a:r>
              <a:rPr lang="fr-FR" sz="2000" dirty="0"/>
              <a:t>La libéralisation des produits non sensibles et sensibles commencera à la même époque et se fera en parallèle.</a:t>
            </a:r>
          </a:p>
        </p:txBody>
      </p:sp>
    </p:spTree>
    <p:extLst>
      <p:ext uri="{BB962C8B-B14F-4D97-AF65-F5344CB8AC3E}">
        <p14:creationId xmlns:p14="http://schemas.microsoft.com/office/powerpoint/2010/main" val="19465590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ângulo arredondado 8">
            <a:extLst>
              <a:ext uri="{FF2B5EF4-FFF2-40B4-BE49-F238E27FC236}">
                <a16:creationId xmlns:a16="http://schemas.microsoft.com/office/drawing/2014/main" id="{E9ABAC60-B901-4E34-925B-8FEEED9B48E6}"/>
              </a:ext>
            </a:extLst>
          </p:cNvPr>
          <p:cNvSpPr/>
          <p:nvPr/>
        </p:nvSpPr>
        <p:spPr>
          <a:xfrm>
            <a:off x="0" y="-87085"/>
            <a:ext cx="9144000" cy="612934"/>
          </a:xfrm>
          <a:prstGeom prst="round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91440" bIns="91440" rtlCol="0" anchor="ctr">
            <a:spAutoFit/>
          </a:bodyPr>
          <a:lstStyle/>
          <a:p>
            <a:pPr marL="357188"/>
            <a:r>
              <a:rPr lang="fr-FR" sz="2400" b="1" dirty="0">
                <a:latin typeface="Century Gothic" panose="020B0502020202020204" pitchFamily="34" charset="0"/>
              </a:rPr>
              <a:t>Méthodologie</a:t>
            </a:r>
            <a:endParaRPr lang="fr-FR" sz="2400" b="1" i="0" dirty="0">
              <a:latin typeface="Century Gothic" panose="020B0502020202020204" pitchFamily="34" charset="0"/>
            </a:endParaRPr>
          </a:p>
        </p:txBody>
      </p:sp>
      <p:sp>
        <p:nvSpPr>
          <p:cNvPr id="4" name="Rectangle 3">
            <a:extLst>
              <a:ext uri="{FF2B5EF4-FFF2-40B4-BE49-F238E27FC236}">
                <a16:creationId xmlns:a16="http://schemas.microsoft.com/office/drawing/2014/main" id="{3192CDD0-96B6-489E-B77E-72DFBAD5AC75}"/>
              </a:ext>
            </a:extLst>
          </p:cNvPr>
          <p:cNvSpPr/>
          <p:nvPr/>
        </p:nvSpPr>
        <p:spPr>
          <a:xfrm>
            <a:off x="0" y="547344"/>
            <a:ext cx="8926286" cy="2031325"/>
          </a:xfrm>
          <a:prstGeom prst="rect">
            <a:avLst/>
          </a:prstGeom>
        </p:spPr>
        <p:txBody>
          <a:bodyPr wrap="square">
            <a:spAutoFit/>
          </a:bodyPr>
          <a:lstStyle/>
          <a:p>
            <a:pPr marL="285750" indent="-285750">
              <a:buFont typeface="Arial" panose="020B0604020202020204" pitchFamily="34" charset="0"/>
              <a:buChar char="•"/>
            </a:pPr>
            <a:r>
              <a:rPr lang="fr-FR" b="1" dirty="0"/>
              <a:t>Outils et données utilisés:</a:t>
            </a:r>
          </a:p>
          <a:p>
            <a:pPr marL="742950" lvl="1" indent="-285750">
              <a:buFont typeface="Arial" panose="020B0604020202020204" pitchFamily="34" charset="0"/>
              <a:buChar char="•"/>
            </a:pPr>
            <a:r>
              <a:rPr lang="fr-FR" dirty="0"/>
              <a:t>Modèle CGE dynamique MIRAGE-e v.1.1 (CEPII)</a:t>
            </a:r>
          </a:p>
          <a:p>
            <a:pPr marL="742950" lvl="1" indent="-285750">
              <a:buFont typeface="Arial" panose="020B0604020202020204" pitchFamily="34" charset="0"/>
              <a:buChar char="•"/>
            </a:pPr>
            <a:r>
              <a:rPr lang="fr-FR" dirty="0"/>
              <a:t>Base de données GTAP version 9.2</a:t>
            </a:r>
          </a:p>
          <a:p>
            <a:pPr marL="742950" lvl="1" indent="-285750">
              <a:buFont typeface="Arial" panose="020B0604020202020204" pitchFamily="34" charset="0"/>
              <a:buChar char="•"/>
            </a:pPr>
            <a:r>
              <a:rPr lang="fr-FR" dirty="0"/>
              <a:t>Base de données MAcMap-hs6 pour les informations tarifaires</a:t>
            </a:r>
          </a:p>
          <a:p>
            <a:pPr marL="742950" lvl="1" indent="-285750">
              <a:buFont typeface="Arial" panose="020B0604020202020204" pitchFamily="34" charset="0"/>
              <a:buChar char="•"/>
            </a:pPr>
            <a:endParaRPr lang="fr-FR" dirty="0"/>
          </a:p>
          <a:p>
            <a:pPr marL="742950" lvl="1" indent="-285750">
              <a:buFont typeface="Arial" panose="020B0604020202020204" pitchFamily="34" charset="0"/>
              <a:buChar char="•"/>
            </a:pPr>
            <a:endParaRPr lang="fr-FR" dirty="0"/>
          </a:p>
          <a:p>
            <a:pPr marL="285750" indent="-285750">
              <a:buFont typeface="Arial" panose="020B0604020202020204" pitchFamily="34" charset="0"/>
              <a:buChar char="•"/>
            </a:pPr>
            <a:r>
              <a:rPr lang="fr-FR" dirty="0"/>
              <a:t>Scénarios (7 au total):</a:t>
            </a:r>
          </a:p>
        </p:txBody>
      </p:sp>
      <p:pic>
        <p:nvPicPr>
          <p:cNvPr id="5" name="Picture 2">
            <a:extLst>
              <a:ext uri="{FF2B5EF4-FFF2-40B4-BE49-F238E27FC236}">
                <a16:creationId xmlns:a16="http://schemas.microsoft.com/office/drawing/2014/main" id="{07912213-B543-4F5A-8C15-68A4A1F70EB9}"/>
              </a:ext>
            </a:extLst>
          </p:cNvPr>
          <p:cNvPicPr>
            <a:picLocks noGrp="1" noChangeAspect="1"/>
          </p:cNvPicPr>
          <p:nvPr>
            <p:ph idx="1"/>
          </p:nvPr>
        </p:nvPicPr>
        <p:blipFill>
          <a:blip r:embed="rId2"/>
          <a:stretch>
            <a:fillRect/>
          </a:stretch>
        </p:blipFill>
        <p:spPr>
          <a:xfrm>
            <a:off x="0" y="3352800"/>
            <a:ext cx="9144000" cy="3186278"/>
          </a:xfrm>
          <a:prstGeom prst="rect">
            <a:avLst/>
          </a:prstGeom>
        </p:spPr>
      </p:pic>
    </p:spTree>
    <p:extLst>
      <p:ext uri="{BB962C8B-B14F-4D97-AF65-F5344CB8AC3E}">
        <p14:creationId xmlns:p14="http://schemas.microsoft.com/office/powerpoint/2010/main" val="26944837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ângulo arredondado 8">
            <a:extLst>
              <a:ext uri="{FF2B5EF4-FFF2-40B4-BE49-F238E27FC236}">
                <a16:creationId xmlns:a16="http://schemas.microsoft.com/office/drawing/2014/main" id="{61BD7BF9-6CB2-4447-9410-CCDF312AECD1}"/>
              </a:ext>
            </a:extLst>
          </p:cNvPr>
          <p:cNvSpPr/>
          <p:nvPr/>
        </p:nvSpPr>
        <p:spPr>
          <a:xfrm>
            <a:off x="0" y="-87085"/>
            <a:ext cx="9144000" cy="612934"/>
          </a:xfrm>
          <a:prstGeom prst="round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91440" bIns="91440" rtlCol="0" anchor="ctr">
            <a:spAutoFit/>
          </a:bodyPr>
          <a:lstStyle/>
          <a:p>
            <a:pPr marL="357188"/>
            <a:r>
              <a:rPr lang="fr-FR" sz="2400" b="1" i="0" dirty="0">
                <a:latin typeface="Century Gothic" panose="020B0502020202020204" pitchFamily="34" charset="0"/>
              </a:rPr>
              <a:t>Résultats: PIB Afrique</a:t>
            </a:r>
          </a:p>
        </p:txBody>
      </p:sp>
      <p:sp>
        <p:nvSpPr>
          <p:cNvPr id="4" name="Rectangle 3">
            <a:extLst>
              <a:ext uri="{FF2B5EF4-FFF2-40B4-BE49-F238E27FC236}">
                <a16:creationId xmlns:a16="http://schemas.microsoft.com/office/drawing/2014/main" id="{0CA2C3C1-0DEF-4356-B280-416967EAF6FC}"/>
              </a:ext>
            </a:extLst>
          </p:cNvPr>
          <p:cNvSpPr/>
          <p:nvPr/>
        </p:nvSpPr>
        <p:spPr>
          <a:xfrm>
            <a:off x="0" y="525849"/>
            <a:ext cx="9144000" cy="1723549"/>
          </a:xfrm>
          <a:prstGeom prst="rect">
            <a:avLst/>
          </a:prstGeom>
        </p:spPr>
        <p:txBody>
          <a:bodyPr wrap="square">
            <a:spAutoFit/>
          </a:bodyPr>
          <a:lstStyle/>
          <a:p>
            <a:r>
              <a:rPr lang="fr-FR" dirty="0"/>
              <a:t>Bien que les variations du PIB pour l'Afrique resteraient relativement modestes en termes relatifs (c'est-à-dire entre 0,3 et 0,6% d'augmentation en 2040, selon les scénarios par rapport au scénario de référence), des différences encore importantes peuvent être observées entre les scénarios (particulièrement visibles en termes absolus)</a:t>
            </a:r>
          </a:p>
          <a:p>
            <a:endParaRPr lang="fr-FR" dirty="0"/>
          </a:p>
          <a:p>
            <a:r>
              <a:rPr lang="fr-FR" sz="1600" b="1" dirty="0"/>
              <a:t>Évolution du PIB de l'Afrique (par rapport au scénario de référence) - 2040 - Mds USD</a:t>
            </a:r>
          </a:p>
        </p:txBody>
      </p:sp>
      <p:graphicFrame>
        <p:nvGraphicFramePr>
          <p:cNvPr id="5" name="Chart 11" title="Change in Africa's GDP (as compared to baseline) - 2040 - US$ bn">
            <a:extLst>
              <a:ext uri="{FF2B5EF4-FFF2-40B4-BE49-F238E27FC236}">
                <a16:creationId xmlns:a16="http://schemas.microsoft.com/office/drawing/2014/main" id="{CEC79C77-92B3-44A6-91E4-3BDB19C4D88E}"/>
              </a:ext>
            </a:extLst>
          </p:cNvPr>
          <p:cNvGraphicFramePr>
            <a:graphicFrameLocks noGrp="1"/>
          </p:cNvGraphicFramePr>
          <p:nvPr>
            <p:ph idx="1"/>
            <p:extLst>
              <p:ext uri="{D42A27DB-BD31-4B8C-83A1-F6EECF244321}">
                <p14:modId xmlns:p14="http://schemas.microsoft.com/office/powerpoint/2010/main" val="933704551"/>
              </p:ext>
            </p:extLst>
          </p:nvPr>
        </p:nvGraphicFramePr>
        <p:xfrm>
          <a:off x="338139" y="2249398"/>
          <a:ext cx="5311548" cy="2463346"/>
        </p:xfrm>
        <a:graphic>
          <a:graphicData uri="http://schemas.openxmlformats.org/drawingml/2006/chart">
            <c:chart xmlns:c="http://schemas.openxmlformats.org/drawingml/2006/chart" xmlns:r="http://schemas.openxmlformats.org/officeDocument/2006/relationships" r:id="rId2"/>
          </a:graphicData>
        </a:graphic>
      </p:graphicFrame>
      <p:sp>
        <p:nvSpPr>
          <p:cNvPr id="6" name="Rectangle 1">
            <a:extLst>
              <a:ext uri="{FF2B5EF4-FFF2-40B4-BE49-F238E27FC236}">
                <a16:creationId xmlns:a16="http://schemas.microsoft.com/office/drawing/2014/main" id="{15F29C9E-8298-4C73-8A04-B5FD00FE5AE0}"/>
              </a:ext>
            </a:extLst>
          </p:cNvPr>
          <p:cNvSpPr>
            <a:spLocks/>
          </p:cNvSpPr>
          <p:nvPr/>
        </p:nvSpPr>
        <p:spPr bwMode="auto">
          <a:xfrm>
            <a:off x="5649687" y="2163603"/>
            <a:ext cx="3494313" cy="3016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square" lIns="0" tIns="0" rIns="0" bIns="0">
            <a:spAutoFit/>
          </a:bodyPr>
          <a:lstStyle>
            <a:lvl1pPr marL="185738" indent="-146050">
              <a:defRPr>
                <a:solidFill>
                  <a:srgbClr val="000000"/>
                </a:solidFill>
                <a:latin typeface="Calibri" panose="020F0502020204030204" pitchFamily="34" charset="0"/>
                <a:cs typeface="Calibri" panose="020F0502020204030204" pitchFamily="34" charset="0"/>
                <a:sym typeface="Calibri" panose="020F0502020204030204" pitchFamily="34" charset="0"/>
              </a:defRPr>
            </a:lvl1pPr>
            <a:lvl2pPr marL="742950" indent="-285750">
              <a:defRPr>
                <a:solidFill>
                  <a:srgbClr val="000000"/>
                </a:solidFill>
                <a:latin typeface="Calibri" panose="020F0502020204030204" pitchFamily="34" charset="0"/>
                <a:cs typeface="Calibri" panose="020F0502020204030204" pitchFamily="34" charset="0"/>
                <a:sym typeface="Calibri" panose="020F0502020204030204" pitchFamily="34" charset="0"/>
              </a:defRPr>
            </a:lvl2pPr>
            <a:lvl3pPr marL="11430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3pPr>
            <a:lvl4pPr marL="16002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4pPr>
            <a:lvl5pPr marL="2057400" indent="-228600">
              <a:defRPr>
                <a:solidFill>
                  <a:srgbClr val="000000"/>
                </a:solidFill>
                <a:latin typeface="Calibri" panose="020F0502020204030204" pitchFamily="34" charset="0"/>
                <a:cs typeface="Calibri" panose="020F0502020204030204" pitchFamily="34" charset="0"/>
                <a:sym typeface="Calibri" panose="020F0502020204030204" pitchFamily="34" charset="0"/>
              </a:defRPr>
            </a:lvl5pPr>
            <a:lvl6pPr marL="25146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6pPr>
            <a:lvl7pPr marL="29718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7pPr>
            <a:lvl8pPr marL="34290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8pPr>
            <a:lvl9pPr marL="3886200" indent="-228600" eaLnBrk="0" fontAlgn="base" hangingPunct="0">
              <a:spcBef>
                <a:spcPct val="0"/>
              </a:spcBef>
              <a:spcAft>
                <a:spcPct val="0"/>
              </a:spcAft>
              <a:defRPr>
                <a:solidFill>
                  <a:srgbClr val="000000"/>
                </a:solidFill>
                <a:latin typeface="Calibri" panose="020F0502020204030204" pitchFamily="34" charset="0"/>
                <a:cs typeface="Calibri" panose="020F0502020204030204" pitchFamily="34" charset="0"/>
                <a:sym typeface="Calibri" panose="020F0502020204030204" pitchFamily="34" charset="0"/>
              </a:defRPr>
            </a:lvl9pPr>
          </a:lstStyle>
          <a:p>
            <a:pPr marL="39688" indent="0"/>
            <a:r>
              <a:rPr lang="fr-FR" altLang="en-US" sz="1400" b="1" u="sng" dirty="0">
                <a:solidFill>
                  <a:schemeClr val="tx1"/>
                </a:solidFill>
                <a:latin typeface="Arial" panose="020B0604020202020204" pitchFamily="34" charset="0"/>
                <a:cs typeface="Arial" panose="020B0604020202020204" pitchFamily="34" charset="0"/>
                <a:sym typeface="Lato" pitchFamily="34" charset="0"/>
              </a:rPr>
              <a:t>3 résultats principaux:</a:t>
            </a:r>
          </a:p>
          <a:p>
            <a:pPr marL="382588" indent="-342900">
              <a:buFont typeface="+mj-lt"/>
              <a:buAutoNum type="arabicPeriod"/>
            </a:pPr>
            <a:r>
              <a:rPr lang="fr-FR" altLang="en-US" sz="1400" dirty="0">
                <a:solidFill>
                  <a:schemeClr val="tx1"/>
                </a:solidFill>
                <a:latin typeface="Arial" panose="020B0604020202020204" pitchFamily="34" charset="0"/>
                <a:cs typeface="Arial" panose="020B0604020202020204" pitchFamily="34" charset="0"/>
                <a:sym typeface="Lato" pitchFamily="34" charset="0"/>
              </a:rPr>
              <a:t>Les 2 approches conduisent à des résultats sensiblement inégaux: la double qualification apportant les gains les plus importants;</a:t>
            </a:r>
          </a:p>
          <a:p>
            <a:pPr marL="382588" indent="-342900">
              <a:buFont typeface="+mj-lt"/>
              <a:buAutoNum type="arabicPeriod"/>
            </a:pPr>
            <a:r>
              <a:rPr lang="fr-FR" altLang="en-US" sz="1400" dirty="0">
                <a:solidFill>
                  <a:schemeClr val="tx1"/>
                </a:solidFill>
                <a:latin typeface="Arial" panose="020B0604020202020204" pitchFamily="34" charset="0"/>
                <a:cs typeface="Arial" panose="020B0604020202020204" pitchFamily="34" charset="0"/>
                <a:sym typeface="Lato" pitchFamily="34" charset="0"/>
              </a:rPr>
              <a:t>L'écart pour les gains générés entre les 2 approches est considérablement réduit lorsque les biens intermédiaires sont tous retirés des listes d'exclusion;</a:t>
            </a:r>
          </a:p>
          <a:p>
            <a:pPr marL="382588" indent="-342900">
              <a:buFont typeface="+mj-lt"/>
              <a:buAutoNum type="arabicPeriod"/>
            </a:pPr>
            <a:r>
              <a:rPr lang="fr-FR" altLang="en-US" sz="1400" dirty="0">
                <a:solidFill>
                  <a:schemeClr val="tx1"/>
                </a:solidFill>
                <a:latin typeface="Arial" panose="020B0604020202020204" pitchFamily="34" charset="0"/>
                <a:cs typeface="Arial" panose="020B0604020202020204" pitchFamily="34" charset="0"/>
                <a:sym typeface="Lato" pitchFamily="34" charset="0"/>
              </a:rPr>
              <a:t>Quelle que soit l'approche, toute liste d'exclusion est susceptible de limiter les avantages lorsque l'on examine les gains attendus d'une libéralisation à 100%.</a:t>
            </a:r>
            <a:endParaRPr lang="en-US" altLang="en-US" sz="1400" dirty="0">
              <a:solidFill>
                <a:schemeClr val="tx1"/>
              </a:solidFill>
              <a:latin typeface="Arial" panose="020B0604020202020204" pitchFamily="34" charset="0"/>
              <a:cs typeface="Arial" panose="020B0604020202020204" pitchFamily="34" charset="0"/>
              <a:sym typeface="Lato" pitchFamily="34" charset="0"/>
            </a:endParaRPr>
          </a:p>
        </p:txBody>
      </p:sp>
      <p:sp>
        <p:nvSpPr>
          <p:cNvPr id="7" name="Rectangle 6">
            <a:extLst>
              <a:ext uri="{FF2B5EF4-FFF2-40B4-BE49-F238E27FC236}">
                <a16:creationId xmlns:a16="http://schemas.microsoft.com/office/drawing/2014/main" id="{C554AAB3-AF07-49FC-B018-642D3E27E36C}"/>
              </a:ext>
            </a:extLst>
          </p:cNvPr>
          <p:cNvSpPr/>
          <p:nvPr/>
        </p:nvSpPr>
        <p:spPr>
          <a:xfrm>
            <a:off x="0" y="5162453"/>
            <a:ext cx="8805861" cy="1477328"/>
          </a:xfrm>
          <a:prstGeom prst="rect">
            <a:avLst/>
          </a:prstGeom>
        </p:spPr>
        <p:txBody>
          <a:bodyPr wrap="square">
            <a:spAutoFit/>
          </a:bodyPr>
          <a:lstStyle/>
          <a:p>
            <a:r>
              <a:rPr lang="fr-FR" dirty="0"/>
              <a:t>Les différences observées entre les approches peuvent être plus prononcées au niveau des pays (par exemple, le PIB du Zimbabwe augmenterait de 3,6% (ou 0,7 milliard USD) selon l'approche 1-option 1 contre 31,9% (ou 5,9 milliards USD) selon l'approche 2-option 1) ;Il est à noter que tous les pays / régions africains (sans exception) verraient leur PIB augmenter avec la réforme de la </a:t>
            </a:r>
            <a:r>
              <a:rPr lang="fr-FR" dirty="0" err="1"/>
              <a:t>ZLECAf</a:t>
            </a:r>
            <a:r>
              <a:rPr lang="fr-FR" dirty="0"/>
              <a:t>, quel que soit le scénario</a:t>
            </a:r>
          </a:p>
        </p:txBody>
      </p:sp>
    </p:spTree>
    <p:extLst>
      <p:ext uri="{BB962C8B-B14F-4D97-AF65-F5344CB8AC3E}">
        <p14:creationId xmlns:p14="http://schemas.microsoft.com/office/powerpoint/2010/main" val="33355012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fade">
                                      <p:cBhvr>
                                        <p:cTn id="12" dur="500"/>
                                        <p:tgtEl>
                                          <p:spTgt spid="6">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
                                            <p:txEl>
                                              <p:pRg st="1" end="1"/>
                                            </p:txEl>
                                          </p:spTgt>
                                        </p:tgtEl>
                                        <p:attrNameLst>
                                          <p:attrName>style.visibility</p:attrName>
                                        </p:attrNameLst>
                                      </p:cBhvr>
                                      <p:to>
                                        <p:strVal val="visible"/>
                                      </p:to>
                                    </p:set>
                                    <p:animEffect transition="in" filter="fade">
                                      <p:cBhvr>
                                        <p:cTn id="17" dur="500"/>
                                        <p:tgtEl>
                                          <p:spTgt spid="6">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6">
                                            <p:txEl>
                                              <p:pRg st="2" end="2"/>
                                            </p:txEl>
                                          </p:spTgt>
                                        </p:tgtEl>
                                        <p:attrNameLst>
                                          <p:attrName>style.visibility</p:attrName>
                                        </p:attrNameLst>
                                      </p:cBhvr>
                                      <p:to>
                                        <p:strVal val="visible"/>
                                      </p:to>
                                    </p:set>
                                    <p:animEffect transition="in" filter="fade">
                                      <p:cBhvr>
                                        <p:cTn id="22" dur="500"/>
                                        <p:tgtEl>
                                          <p:spTgt spid="6">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6">
                                            <p:txEl>
                                              <p:pRg st="3" end="3"/>
                                            </p:txEl>
                                          </p:spTgt>
                                        </p:tgtEl>
                                        <p:attrNameLst>
                                          <p:attrName>style.visibility</p:attrName>
                                        </p:attrNameLst>
                                      </p:cBhvr>
                                      <p:to>
                                        <p:strVal val="visible"/>
                                      </p:to>
                                    </p:set>
                                    <p:animEffect transition="in" filter="fade">
                                      <p:cBhvr>
                                        <p:cTn id="27" dur="5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ângulo arredondado 8">
            <a:extLst>
              <a:ext uri="{FF2B5EF4-FFF2-40B4-BE49-F238E27FC236}">
                <a16:creationId xmlns:a16="http://schemas.microsoft.com/office/drawing/2014/main" id="{27DCE80A-5602-445C-940D-3BD38EC28374}"/>
              </a:ext>
            </a:extLst>
          </p:cNvPr>
          <p:cNvSpPr/>
          <p:nvPr/>
        </p:nvSpPr>
        <p:spPr>
          <a:xfrm>
            <a:off x="0" y="-87085"/>
            <a:ext cx="9144000" cy="612934"/>
          </a:xfrm>
          <a:prstGeom prst="round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91440" bIns="91440" rtlCol="0" anchor="ctr">
            <a:spAutoFit/>
          </a:bodyPr>
          <a:lstStyle/>
          <a:p>
            <a:pPr marL="357188"/>
            <a:r>
              <a:rPr lang="fr-FR" sz="2400" b="1" i="0" dirty="0">
                <a:latin typeface="Century Gothic" panose="020B0502020202020204" pitchFamily="34" charset="0"/>
              </a:rPr>
              <a:t>Résultats: Exportations Afrique</a:t>
            </a:r>
          </a:p>
        </p:txBody>
      </p:sp>
      <p:sp>
        <p:nvSpPr>
          <p:cNvPr id="4" name="Rectangle 3">
            <a:extLst>
              <a:ext uri="{FF2B5EF4-FFF2-40B4-BE49-F238E27FC236}">
                <a16:creationId xmlns:a16="http://schemas.microsoft.com/office/drawing/2014/main" id="{BAEBC233-73A7-4102-B732-24225F879893}"/>
              </a:ext>
            </a:extLst>
          </p:cNvPr>
          <p:cNvSpPr/>
          <p:nvPr/>
        </p:nvSpPr>
        <p:spPr>
          <a:xfrm>
            <a:off x="0" y="574122"/>
            <a:ext cx="9144000" cy="584775"/>
          </a:xfrm>
          <a:prstGeom prst="rect">
            <a:avLst/>
          </a:prstGeom>
        </p:spPr>
        <p:txBody>
          <a:bodyPr wrap="square">
            <a:spAutoFit/>
          </a:bodyPr>
          <a:lstStyle/>
          <a:p>
            <a:r>
              <a:rPr lang="fr-FR" sz="1600" b="1" dirty="0"/>
              <a:t>Évolution des exportations de l'Afrique vers l'Afrique par rapport au reste du monde (par rapport au scénario de référence) - 2040 - Mds $ US</a:t>
            </a:r>
          </a:p>
        </p:txBody>
      </p:sp>
      <p:graphicFrame>
        <p:nvGraphicFramePr>
          <p:cNvPr id="5" name="Chart 13">
            <a:extLst>
              <a:ext uri="{FF2B5EF4-FFF2-40B4-BE49-F238E27FC236}">
                <a16:creationId xmlns:a16="http://schemas.microsoft.com/office/drawing/2014/main" id="{B624730B-0609-4283-892F-C9FFFDEB905C}"/>
              </a:ext>
            </a:extLst>
          </p:cNvPr>
          <p:cNvGraphicFramePr>
            <a:graphicFrameLocks noGrp="1"/>
          </p:cNvGraphicFramePr>
          <p:nvPr>
            <p:ph idx="1"/>
            <p:extLst>
              <p:ext uri="{D42A27DB-BD31-4B8C-83A1-F6EECF244321}">
                <p14:modId xmlns:p14="http://schemas.microsoft.com/office/powerpoint/2010/main" val="2269624948"/>
              </p:ext>
            </p:extLst>
          </p:nvPr>
        </p:nvGraphicFramePr>
        <p:xfrm>
          <a:off x="0" y="1258970"/>
          <a:ext cx="8556171" cy="3117087"/>
        </p:xfrm>
        <a:graphic>
          <a:graphicData uri="http://schemas.openxmlformats.org/drawingml/2006/chart">
            <c:chart xmlns:c="http://schemas.openxmlformats.org/drawingml/2006/chart" xmlns:r="http://schemas.openxmlformats.org/officeDocument/2006/relationships" r:id="rId2"/>
          </a:graphicData>
        </a:graphic>
      </p:graphicFrame>
      <p:sp>
        <p:nvSpPr>
          <p:cNvPr id="6" name="Rectangle 5">
            <a:extLst>
              <a:ext uri="{FF2B5EF4-FFF2-40B4-BE49-F238E27FC236}">
                <a16:creationId xmlns:a16="http://schemas.microsoft.com/office/drawing/2014/main" id="{CD427D40-B13D-41E6-B1F0-EAC0E42DB2E2}"/>
              </a:ext>
            </a:extLst>
          </p:cNvPr>
          <p:cNvSpPr/>
          <p:nvPr/>
        </p:nvSpPr>
        <p:spPr>
          <a:xfrm>
            <a:off x="-76201" y="4798811"/>
            <a:ext cx="9144000" cy="1815882"/>
          </a:xfrm>
          <a:prstGeom prst="rect">
            <a:avLst/>
          </a:prstGeom>
        </p:spPr>
        <p:txBody>
          <a:bodyPr wrap="square">
            <a:spAutoFit/>
          </a:bodyPr>
          <a:lstStyle/>
          <a:p>
            <a:r>
              <a:rPr lang="fr-FR" sz="1400" b="1" dirty="0"/>
              <a:t>En termes relatifs, l'augmentation des exportations mondiales de l'Afrique reste relativement modeste (allant de 1,5% à 2,2%, selon le scénario); cela s'explique par le fait qu'avec la </a:t>
            </a:r>
            <a:r>
              <a:rPr lang="fr-FR" sz="1400" b="1" dirty="0" err="1"/>
              <a:t>ZLECAf</a:t>
            </a:r>
            <a:r>
              <a:rPr lang="fr-FR" sz="1400" b="1" dirty="0"/>
              <a:t>, les pays africains échangeraient davantage avec eux-mêmes au détriment de certaines des exportations africaines vers le reste du monde.</a:t>
            </a:r>
          </a:p>
          <a:p>
            <a:endParaRPr lang="fr-FR" sz="1400" b="1" dirty="0"/>
          </a:p>
          <a:p>
            <a:r>
              <a:rPr lang="fr-FR" sz="1400" b="1" dirty="0"/>
              <a:t>Tous les pays / régions augmenteraient leurs exportations, quel que soit le scénario envisagé</a:t>
            </a:r>
          </a:p>
          <a:p>
            <a:endParaRPr lang="fr-FR" sz="1400" b="1" dirty="0"/>
          </a:p>
          <a:p>
            <a:r>
              <a:rPr lang="fr-FR" sz="1400" b="1" dirty="0"/>
              <a:t>En se concentrant sur le commerce intra-africain, il augmenterait entre 16,5% (approche 1-option 1) et 22,8% (100% </a:t>
            </a:r>
            <a:r>
              <a:rPr lang="fr-FR" sz="1400" b="1" dirty="0" err="1"/>
              <a:t>lib’n</a:t>
            </a:r>
            <a:r>
              <a:rPr lang="fr-FR" sz="1400" b="1" dirty="0"/>
              <a:t>); lorsque les exportations de l'Afrique vers le reste du monde diminueraient respectivement de -0,45% et -0,56%</a:t>
            </a:r>
          </a:p>
        </p:txBody>
      </p:sp>
    </p:spTree>
    <p:extLst>
      <p:ext uri="{BB962C8B-B14F-4D97-AF65-F5344CB8AC3E}">
        <p14:creationId xmlns:p14="http://schemas.microsoft.com/office/powerpoint/2010/main" val="41990247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ângulo arredondado 8">
            <a:extLst>
              <a:ext uri="{FF2B5EF4-FFF2-40B4-BE49-F238E27FC236}">
                <a16:creationId xmlns:a16="http://schemas.microsoft.com/office/drawing/2014/main" id="{628A71FC-B3D2-45AD-8F0E-0E484585DE55}"/>
              </a:ext>
            </a:extLst>
          </p:cNvPr>
          <p:cNvSpPr/>
          <p:nvPr/>
        </p:nvSpPr>
        <p:spPr>
          <a:xfrm>
            <a:off x="0" y="-87085"/>
            <a:ext cx="9144000" cy="612934"/>
          </a:xfrm>
          <a:prstGeom prst="round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91440" bIns="91440" rtlCol="0" anchor="ctr">
            <a:spAutoFit/>
          </a:bodyPr>
          <a:lstStyle/>
          <a:p>
            <a:pPr marL="357188"/>
            <a:r>
              <a:rPr lang="fr-FR" sz="2400" b="1" dirty="0">
                <a:latin typeface="Century Gothic" panose="020B0502020202020204" pitchFamily="34" charset="0"/>
              </a:rPr>
              <a:t>Résultats: Commerce intra par secteur </a:t>
            </a:r>
            <a:endParaRPr lang="fr-FR" sz="2400" b="1" i="0" dirty="0">
              <a:latin typeface="Century Gothic" panose="020B0502020202020204" pitchFamily="34" charset="0"/>
            </a:endParaRPr>
          </a:p>
        </p:txBody>
      </p:sp>
      <p:sp>
        <p:nvSpPr>
          <p:cNvPr id="4" name="Rectangle 3">
            <a:extLst>
              <a:ext uri="{FF2B5EF4-FFF2-40B4-BE49-F238E27FC236}">
                <a16:creationId xmlns:a16="http://schemas.microsoft.com/office/drawing/2014/main" id="{642ACA7A-E947-48A4-B535-AE2FD07C186A}"/>
              </a:ext>
            </a:extLst>
          </p:cNvPr>
          <p:cNvSpPr/>
          <p:nvPr/>
        </p:nvSpPr>
        <p:spPr>
          <a:xfrm>
            <a:off x="0" y="525849"/>
            <a:ext cx="9144000" cy="1692771"/>
          </a:xfrm>
          <a:prstGeom prst="rect">
            <a:avLst/>
          </a:prstGeom>
        </p:spPr>
        <p:txBody>
          <a:bodyPr wrap="square">
            <a:spAutoFit/>
          </a:bodyPr>
          <a:lstStyle/>
          <a:p>
            <a:r>
              <a:rPr lang="fr-FR" dirty="0"/>
              <a:t>Plus la réduction tarifaire est importante, plus l'augmentation est importante (pour tous les principaux secteurs) </a:t>
            </a:r>
          </a:p>
          <a:p>
            <a:r>
              <a:rPr lang="fr-FR" dirty="0"/>
              <a:t>C'est dans l'industrie que les augmentations seraient les plus importantes</a:t>
            </a:r>
          </a:p>
          <a:p>
            <a:endParaRPr lang="fr-FR" dirty="0"/>
          </a:p>
          <a:p>
            <a:r>
              <a:rPr lang="fr-FR" sz="1600" b="1" dirty="0"/>
              <a:t>Variation des exportations de l'Afrique vers l'Afrique par principaux secteurs (par rapport au scénario de référence) - 2040 - Mds USD</a:t>
            </a:r>
          </a:p>
        </p:txBody>
      </p:sp>
      <p:graphicFrame>
        <p:nvGraphicFramePr>
          <p:cNvPr id="5" name="Chart 13">
            <a:extLst>
              <a:ext uri="{FF2B5EF4-FFF2-40B4-BE49-F238E27FC236}">
                <a16:creationId xmlns:a16="http://schemas.microsoft.com/office/drawing/2014/main" id="{1794D464-C989-478C-8A5D-7E11D46D80C8}"/>
              </a:ext>
            </a:extLst>
          </p:cNvPr>
          <p:cNvGraphicFramePr>
            <a:graphicFrameLocks noGrp="1"/>
          </p:cNvGraphicFramePr>
          <p:nvPr>
            <p:ph idx="1"/>
            <p:extLst>
              <p:ext uri="{D42A27DB-BD31-4B8C-83A1-F6EECF244321}">
                <p14:modId xmlns:p14="http://schemas.microsoft.com/office/powerpoint/2010/main" val="3096026023"/>
              </p:ext>
            </p:extLst>
          </p:nvPr>
        </p:nvGraphicFramePr>
        <p:xfrm>
          <a:off x="0" y="2135956"/>
          <a:ext cx="8467725" cy="3124880"/>
        </p:xfrm>
        <a:graphic>
          <a:graphicData uri="http://schemas.openxmlformats.org/drawingml/2006/chart">
            <c:chart xmlns:c="http://schemas.openxmlformats.org/drawingml/2006/chart" xmlns:r="http://schemas.openxmlformats.org/officeDocument/2006/relationships" r:id="rId2"/>
          </a:graphicData>
        </a:graphic>
      </p:graphicFrame>
      <p:sp>
        <p:nvSpPr>
          <p:cNvPr id="6" name="Rectangle 5">
            <a:extLst>
              <a:ext uri="{FF2B5EF4-FFF2-40B4-BE49-F238E27FC236}">
                <a16:creationId xmlns:a16="http://schemas.microsoft.com/office/drawing/2014/main" id="{AE9C51F4-2B5E-4A13-9E49-6F563C2A57E6}"/>
              </a:ext>
            </a:extLst>
          </p:cNvPr>
          <p:cNvSpPr/>
          <p:nvPr/>
        </p:nvSpPr>
        <p:spPr>
          <a:xfrm>
            <a:off x="0" y="5391167"/>
            <a:ext cx="9144000" cy="923330"/>
          </a:xfrm>
          <a:prstGeom prst="rect">
            <a:avLst/>
          </a:prstGeom>
        </p:spPr>
        <p:txBody>
          <a:bodyPr wrap="square">
            <a:spAutoFit/>
          </a:bodyPr>
          <a:lstStyle/>
          <a:p>
            <a:r>
              <a:rPr lang="fr-FR" dirty="0"/>
              <a:t>Avec les plus fortes hausses constatées dans le textile, le bois et le papier, les véhicules et le matériel de transport, les autres manufactures et les vêtements (tous en augmentation de plus de 40%, quel que soit le scénario)</a:t>
            </a:r>
          </a:p>
        </p:txBody>
      </p:sp>
    </p:spTree>
    <p:extLst>
      <p:ext uri="{BB962C8B-B14F-4D97-AF65-F5344CB8AC3E}">
        <p14:creationId xmlns:p14="http://schemas.microsoft.com/office/powerpoint/2010/main" val="35307966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ângulo arredondado 8">
            <a:extLst>
              <a:ext uri="{FF2B5EF4-FFF2-40B4-BE49-F238E27FC236}">
                <a16:creationId xmlns:a16="http://schemas.microsoft.com/office/drawing/2014/main" id="{5329C99D-B83C-42EC-892D-21A0388DC33F}"/>
              </a:ext>
            </a:extLst>
          </p:cNvPr>
          <p:cNvSpPr/>
          <p:nvPr/>
        </p:nvSpPr>
        <p:spPr>
          <a:xfrm>
            <a:off x="0" y="-87085"/>
            <a:ext cx="9144000" cy="612934"/>
          </a:xfrm>
          <a:prstGeom prst="round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91440" bIns="91440" rtlCol="0" anchor="ctr">
            <a:spAutoFit/>
          </a:bodyPr>
          <a:lstStyle/>
          <a:p>
            <a:pPr marL="357188"/>
            <a:r>
              <a:rPr lang="fr-FR" sz="2400" b="1" i="0" dirty="0">
                <a:latin typeface="Century Gothic" panose="020B0502020202020204" pitchFamily="34" charset="0"/>
              </a:rPr>
              <a:t>Résultats: Commerce intra par pays</a:t>
            </a:r>
          </a:p>
        </p:txBody>
      </p:sp>
      <p:sp>
        <p:nvSpPr>
          <p:cNvPr id="4" name="Rectangle 3">
            <a:extLst>
              <a:ext uri="{FF2B5EF4-FFF2-40B4-BE49-F238E27FC236}">
                <a16:creationId xmlns:a16="http://schemas.microsoft.com/office/drawing/2014/main" id="{90A61855-DDEC-4C9F-B058-78030CBA43F6}"/>
              </a:ext>
            </a:extLst>
          </p:cNvPr>
          <p:cNvSpPr/>
          <p:nvPr/>
        </p:nvSpPr>
        <p:spPr>
          <a:xfrm>
            <a:off x="-21770" y="448325"/>
            <a:ext cx="9165770" cy="1815882"/>
          </a:xfrm>
          <a:prstGeom prst="rect">
            <a:avLst/>
          </a:prstGeom>
        </p:spPr>
        <p:txBody>
          <a:bodyPr wrap="square">
            <a:spAutoFit/>
          </a:bodyPr>
          <a:lstStyle/>
          <a:p>
            <a:pPr marL="382588" indent="-342900">
              <a:buFont typeface="Wingdings" panose="05000000000000000000" pitchFamily="2" charset="2"/>
              <a:buChar char="§"/>
            </a:pPr>
            <a:r>
              <a:rPr lang="fr-FR" sz="1600" dirty="0">
                <a:latin typeface="Arial" panose="020B0604020202020204" pitchFamily="34" charset="0"/>
                <a:cs typeface="Arial" panose="020B0604020202020204" pitchFamily="34" charset="0"/>
              </a:rPr>
              <a:t>Les gains du commerce intra-africain par pays / région varient de + 2,5% pour l’Ile Maurice (selon l'approche 1-option 1) à + 68,9% pour le reste de la région de l'Afrique de l'Est (sous une libéralisation de 100%)</a:t>
            </a:r>
          </a:p>
          <a:p>
            <a:pPr marL="382588" indent="-342900">
              <a:buFont typeface="Wingdings" panose="05000000000000000000" pitchFamily="2" charset="2"/>
              <a:buChar char="§"/>
            </a:pPr>
            <a:r>
              <a:rPr lang="fr-FR" sz="1600" dirty="0">
                <a:latin typeface="Arial" panose="020B0604020202020204" pitchFamily="34" charset="0"/>
                <a:cs typeface="Arial" panose="020B0604020202020204" pitchFamily="34" charset="0"/>
              </a:rPr>
              <a:t>Pour la plupart des pays / régions, l'approche choisie influe grandement sur les résultats</a:t>
            </a:r>
          </a:p>
          <a:p>
            <a:pPr marL="39688"/>
            <a:endParaRPr lang="fr-FR" altLang="en-US" sz="1600" dirty="0">
              <a:latin typeface="Arial" panose="020B0604020202020204" pitchFamily="34" charset="0"/>
              <a:cs typeface="Arial" panose="020B0604020202020204" pitchFamily="34" charset="0"/>
              <a:sym typeface="Lato" pitchFamily="34" charset="0"/>
            </a:endParaRPr>
          </a:p>
          <a:p>
            <a:pPr marL="39688"/>
            <a:r>
              <a:rPr lang="fr-FR" altLang="en-US" sz="1400" b="1" dirty="0">
                <a:latin typeface="Arial" panose="020B0604020202020204" pitchFamily="34" charset="0"/>
                <a:cs typeface="Arial" panose="020B0604020202020204" pitchFamily="34" charset="0"/>
                <a:sym typeface="Lato" pitchFamily="34" charset="0"/>
              </a:rPr>
              <a:t>Changement dans les exportations de certains pays / régions africains vers l'Afrique (par rapport au scénario de référence) - 2040 -%</a:t>
            </a:r>
            <a:endParaRPr lang="en-US" altLang="en-US" sz="1400" b="1" dirty="0">
              <a:latin typeface="Arial" panose="020B0604020202020204" pitchFamily="34" charset="0"/>
              <a:cs typeface="Arial" panose="020B0604020202020204" pitchFamily="34" charset="0"/>
              <a:sym typeface="Lato" pitchFamily="34" charset="0"/>
            </a:endParaRPr>
          </a:p>
        </p:txBody>
      </p:sp>
      <p:graphicFrame>
        <p:nvGraphicFramePr>
          <p:cNvPr id="5" name="Chart 11">
            <a:extLst>
              <a:ext uri="{FF2B5EF4-FFF2-40B4-BE49-F238E27FC236}">
                <a16:creationId xmlns:a16="http://schemas.microsoft.com/office/drawing/2014/main" id="{9531CF68-A4B4-4C43-8717-F28FFA9D63E9}"/>
              </a:ext>
            </a:extLst>
          </p:cNvPr>
          <p:cNvGraphicFramePr>
            <a:graphicFrameLocks noGrp="1"/>
          </p:cNvGraphicFramePr>
          <p:nvPr>
            <p:ph idx="1"/>
            <p:extLst>
              <p:ext uri="{D42A27DB-BD31-4B8C-83A1-F6EECF244321}">
                <p14:modId xmlns:p14="http://schemas.microsoft.com/office/powerpoint/2010/main" val="493002852"/>
              </p:ext>
            </p:extLst>
          </p:nvPr>
        </p:nvGraphicFramePr>
        <p:xfrm>
          <a:off x="349022" y="2264207"/>
          <a:ext cx="8467725" cy="3253730"/>
        </p:xfrm>
        <a:graphic>
          <a:graphicData uri="http://schemas.openxmlformats.org/drawingml/2006/chart">
            <c:chart xmlns:c="http://schemas.openxmlformats.org/drawingml/2006/chart" xmlns:r="http://schemas.openxmlformats.org/officeDocument/2006/relationships" r:id="rId2"/>
          </a:graphicData>
        </a:graphic>
      </p:graphicFrame>
      <p:sp>
        <p:nvSpPr>
          <p:cNvPr id="6" name="Rectangle 5">
            <a:extLst>
              <a:ext uri="{FF2B5EF4-FFF2-40B4-BE49-F238E27FC236}">
                <a16:creationId xmlns:a16="http://schemas.microsoft.com/office/drawing/2014/main" id="{FCA3D687-5CC7-4B0F-8783-49CE2F1226EA}"/>
              </a:ext>
            </a:extLst>
          </p:cNvPr>
          <p:cNvSpPr/>
          <p:nvPr/>
        </p:nvSpPr>
        <p:spPr>
          <a:xfrm>
            <a:off x="0" y="5541020"/>
            <a:ext cx="9165770" cy="923330"/>
          </a:xfrm>
          <a:prstGeom prst="rect">
            <a:avLst/>
          </a:prstGeom>
        </p:spPr>
        <p:txBody>
          <a:bodyPr wrap="square">
            <a:spAutoFit/>
          </a:bodyPr>
          <a:lstStyle/>
          <a:p>
            <a:r>
              <a:rPr lang="fr-FR" dirty="0"/>
              <a:t>Maroc plus de 30%    </a:t>
            </a:r>
          </a:p>
          <a:p>
            <a:r>
              <a:rPr lang="fr-FR" dirty="0"/>
              <a:t>Egypte plus de 20%   </a:t>
            </a:r>
          </a:p>
          <a:p>
            <a:r>
              <a:rPr lang="fr-FR" dirty="0"/>
              <a:t>Reste de NA plus de 8% (Algérie et Libye)</a:t>
            </a:r>
          </a:p>
        </p:txBody>
      </p:sp>
    </p:spTree>
    <p:extLst>
      <p:ext uri="{BB962C8B-B14F-4D97-AF65-F5344CB8AC3E}">
        <p14:creationId xmlns:p14="http://schemas.microsoft.com/office/powerpoint/2010/main" val="16045446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CA PPT template_2019" id="{C2DF5296-9508-4458-9405-F077011F53D2}" vid="{35E3B9E2-6B56-48F7-B6D4-E62801970C66}"/>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6A9B82AF11BF543B627E48F61248C3D" ma:contentTypeVersion="13" ma:contentTypeDescription="Create a new document." ma:contentTypeScope="" ma:versionID="d1436e0cdd1fd7f4e7a83f7593bba476">
  <xsd:schema xmlns:xsd="http://www.w3.org/2001/XMLSchema" xmlns:xs="http://www.w3.org/2001/XMLSchema" xmlns:p="http://schemas.microsoft.com/office/2006/metadata/properties" xmlns:ns3="95e5e678-43ad-40d1-ac60-f89d2cdf5b98" xmlns:ns4="66598c8a-6b47-4fa5-ac2b-785d0e3e46d1" targetNamespace="http://schemas.microsoft.com/office/2006/metadata/properties" ma:root="true" ma:fieldsID="b6309a2ff766a8c16e6e76b274e90cc6" ns3:_="" ns4:_="">
    <xsd:import namespace="95e5e678-43ad-40d1-ac60-f89d2cdf5b98"/>
    <xsd:import namespace="66598c8a-6b47-4fa5-ac2b-785d0e3e46d1"/>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5e5e678-43ad-40d1-ac60-f89d2cdf5b9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Location" ma:index="13" nillable="true" ma:displayNam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6598c8a-6b47-4fa5-ac2b-785d0e3e46d1"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8056601-990B-46CE-95A6-B0CF0AACE08A}">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89401C9D-7788-4F7A-8F14-9BD459A6BAAB}">
  <ds:schemaRefs>
    <ds:schemaRef ds:uri="http://schemas.microsoft.com/sharepoint/v3/contenttype/forms"/>
  </ds:schemaRefs>
</ds:datastoreItem>
</file>

<file path=customXml/itemProps3.xml><?xml version="1.0" encoding="utf-8"?>
<ds:datastoreItem xmlns:ds="http://schemas.openxmlformats.org/officeDocument/2006/customXml" ds:itemID="{50416AA1-AC60-4DAB-9CDB-5966E4F29BC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5e5e678-43ad-40d1-ac60-f89d2cdf5b98"/>
    <ds:schemaRef ds:uri="66598c8a-6b47-4fa5-ac2b-785d0e3e46d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ECA PPT template_2019</Template>
  <TotalTime>3534</TotalTime>
  <Words>1391</Words>
  <Application>Microsoft Office PowerPoint</Application>
  <PresentationFormat>Affichage à l'écran (4:3)</PresentationFormat>
  <Paragraphs>89</Paragraphs>
  <Slides>13</Slides>
  <Notes>1</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13</vt:i4>
      </vt:variant>
    </vt:vector>
  </HeadingPairs>
  <TitlesOfParts>
    <vt:vector size="21" baseType="lpstr">
      <vt:lpstr>Arial</vt:lpstr>
      <vt:lpstr>Calibri</vt:lpstr>
      <vt:lpstr>Calibri Light</vt:lpstr>
      <vt:lpstr>Century Gothic</vt:lpstr>
      <vt:lpstr>Lato</vt:lpstr>
      <vt:lpstr>Lucida Sans</vt:lpstr>
      <vt:lpstr>Wingdings</vt:lpstr>
      <vt:lpstr>Office Theme</vt:lpstr>
      <vt:lpstr>Impact de la ZLECAf en Afrique du Nord Evaluation empirique (biens)  Aziz Jaid, Economiste, Bureau de la CEA pour l’Afrique du Nord    Webinaire sur la couverture réelle de la Zone de libre- échange continentale africaine (ZLECAf)   Date : 25 février 2021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Looking back at 2019: Achievements and impacts  ATPC Team Economic Commission for Africa</dc:title>
  <dc:creator>Simon Mevel</dc:creator>
  <cp:lastModifiedBy>Aziz Jaid</cp:lastModifiedBy>
  <cp:revision>119</cp:revision>
  <cp:lastPrinted>2019-09-16T07:34:27Z</cp:lastPrinted>
  <dcterms:created xsi:type="dcterms:W3CDTF">2020-02-03T07:54:21Z</dcterms:created>
  <dcterms:modified xsi:type="dcterms:W3CDTF">2021-02-25T07:38:07Z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0x010100F6A9B82AF11BF543B627E48F61248C3D</vt:lpwstr>
  </property>
</Properties>
</file>