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2826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6875" y="433069"/>
            <a:ext cx="3282315" cy="379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5343" y="2345563"/>
            <a:ext cx="6433312" cy="1121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691764"/>
            <a:ext cx="9144000" cy="1461135"/>
          </a:xfrm>
          <a:custGeom>
            <a:avLst/>
            <a:gdLst/>
            <a:ahLst/>
            <a:cxnLst/>
            <a:rect l="l" t="t" r="r" b="b"/>
            <a:pathLst>
              <a:path w="9144000" h="1461135">
                <a:moveTo>
                  <a:pt x="0" y="1461135"/>
                </a:moveTo>
                <a:lnTo>
                  <a:pt x="9144000" y="1461135"/>
                </a:lnTo>
                <a:lnTo>
                  <a:pt x="9144000" y="0"/>
                </a:lnTo>
                <a:lnTo>
                  <a:pt x="0" y="0"/>
                </a:lnTo>
                <a:lnTo>
                  <a:pt x="0" y="1461135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695575"/>
            <a:ext cx="9144000" cy="1461135"/>
          </a:xfrm>
          <a:custGeom>
            <a:avLst/>
            <a:gdLst/>
            <a:ahLst/>
            <a:cxnLst/>
            <a:rect l="l" t="t" r="r" b="b"/>
            <a:pathLst>
              <a:path w="9144000" h="1461135">
                <a:moveTo>
                  <a:pt x="0" y="1461135"/>
                </a:moveTo>
                <a:lnTo>
                  <a:pt x="9144000" y="1461135"/>
                </a:lnTo>
                <a:lnTo>
                  <a:pt x="9144000" y="0"/>
                </a:lnTo>
                <a:lnTo>
                  <a:pt x="0" y="0"/>
                </a:lnTo>
                <a:lnTo>
                  <a:pt x="0" y="1461135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5432" y="353313"/>
            <a:ext cx="299313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4623" y="2552522"/>
            <a:ext cx="7794752" cy="302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image" Target="../media/image26.jpg"/><Relationship Id="rId7" Type="http://schemas.openxmlformats.org/officeDocument/2006/relationships/image" Target="../media/image29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g"/><Relationship Id="rId5" Type="http://schemas.openxmlformats.org/officeDocument/2006/relationships/image" Target="../media/image27.png"/><Relationship Id="rId4" Type="http://schemas.openxmlformats.org/officeDocument/2006/relationships/image" Target="../media/image3.jp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3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34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2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37.png"/><Relationship Id="rId10" Type="http://schemas.openxmlformats.org/officeDocument/2006/relationships/image" Target="../media/image39.png"/><Relationship Id="rId4" Type="http://schemas.openxmlformats.org/officeDocument/2006/relationships/image" Target="../media/image17.png"/><Relationship Id="rId9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915" marR="5080" indent="210185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ZONE </a:t>
            </a:r>
            <a:r>
              <a:rPr spc="5" dirty="0"/>
              <a:t>DE </a:t>
            </a:r>
            <a:r>
              <a:rPr spc="-75" dirty="0"/>
              <a:t>LIBRE-ÉCHANGE  </a:t>
            </a:r>
            <a:r>
              <a:rPr spc="65" dirty="0"/>
              <a:t>CONTINENTALE</a:t>
            </a:r>
            <a:r>
              <a:rPr spc="110" dirty="0"/>
              <a:t> </a:t>
            </a:r>
            <a:r>
              <a:rPr spc="5" dirty="0"/>
              <a:t>AFRICAINE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24910" y="3696080"/>
            <a:ext cx="27666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5" dirty="0">
                <a:latin typeface="Arial"/>
                <a:cs typeface="Arial"/>
              </a:rPr>
              <a:t>Jamie </a:t>
            </a:r>
            <a:r>
              <a:rPr sz="2000" b="1" spc="40" dirty="0">
                <a:latin typeface="Arial"/>
                <a:cs typeface="Arial"/>
              </a:rPr>
              <a:t>MacLeod</a:t>
            </a:r>
            <a:r>
              <a:rPr sz="2000" b="1" spc="9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(CEA)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1809" y="6052820"/>
            <a:ext cx="2282190" cy="56070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73025">
              <a:lnSpc>
                <a:spcPts val="2050"/>
              </a:lnSpc>
              <a:spcBef>
                <a:spcPts val="260"/>
              </a:spcBef>
            </a:pPr>
            <a:r>
              <a:rPr sz="1800" b="1" spc="145" dirty="0">
                <a:solidFill>
                  <a:srgbClr val="1F4E79"/>
                </a:solidFill>
                <a:latin typeface="Arial"/>
                <a:cs typeface="Arial"/>
              </a:rPr>
              <a:t>22 </a:t>
            </a:r>
            <a:r>
              <a:rPr sz="1800" b="1" spc="45" dirty="0">
                <a:solidFill>
                  <a:srgbClr val="1F4E79"/>
                </a:solidFill>
                <a:latin typeface="Arial"/>
                <a:cs typeface="Arial"/>
              </a:rPr>
              <a:t>d</a:t>
            </a:r>
            <a:r>
              <a:rPr sz="1800" b="0" spc="45" dirty="0">
                <a:solidFill>
                  <a:srgbClr val="1F4E79"/>
                </a:solidFill>
                <a:latin typeface="Calibri Light"/>
                <a:cs typeface="Calibri Light"/>
              </a:rPr>
              <a:t>é</a:t>
            </a:r>
            <a:r>
              <a:rPr sz="1800" b="1" spc="45" dirty="0">
                <a:solidFill>
                  <a:srgbClr val="1F4E79"/>
                </a:solidFill>
                <a:latin typeface="Arial"/>
                <a:cs typeface="Arial"/>
              </a:rPr>
              <a:t>cembre,</a:t>
            </a:r>
            <a:r>
              <a:rPr sz="1800" b="1" spc="-2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800" b="1" spc="145" dirty="0">
                <a:solidFill>
                  <a:srgbClr val="1F4E79"/>
                </a:solidFill>
                <a:latin typeface="Arial"/>
                <a:cs typeface="Arial"/>
              </a:rPr>
              <a:t>2020 </a:t>
            </a:r>
            <a:r>
              <a:rPr sz="1800" b="1" spc="145" dirty="0">
                <a:latin typeface="Arial"/>
                <a:cs typeface="Arial"/>
              </a:rPr>
              <a:t> </a:t>
            </a:r>
            <a:r>
              <a:rPr sz="1800" b="1" spc="85" dirty="0">
                <a:latin typeface="Arial"/>
                <a:cs typeface="Arial"/>
              </a:rPr>
              <a:t>Virtuel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4034" y="5368137"/>
            <a:ext cx="1978660" cy="1236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7395" y="80263"/>
            <a:ext cx="29254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Architecture de</a:t>
            </a:r>
            <a:r>
              <a:rPr spc="-90" dirty="0"/>
              <a:t> </a:t>
            </a:r>
            <a:r>
              <a:rPr dirty="0"/>
              <a:t>l'accord</a:t>
            </a:r>
          </a:p>
        </p:txBody>
      </p:sp>
      <p:sp>
        <p:nvSpPr>
          <p:cNvPr id="3" name="object 3"/>
          <p:cNvSpPr/>
          <p:nvPr/>
        </p:nvSpPr>
        <p:spPr>
          <a:xfrm>
            <a:off x="4572" y="3634104"/>
            <a:ext cx="1753235" cy="2985135"/>
          </a:xfrm>
          <a:custGeom>
            <a:avLst/>
            <a:gdLst/>
            <a:ahLst/>
            <a:cxnLst/>
            <a:rect l="l" t="t" r="r" b="b"/>
            <a:pathLst>
              <a:path w="1753235" h="2985134">
                <a:moveTo>
                  <a:pt x="0" y="2984627"/>
                </a:moveTo>
                <a:lnTo>
                  <a:pt x="1752854" y="2984627"/>
                </a:lnTo>
                <a:lnTo>
                  <a:pt x="1752854" y="0"/>
                </a:lnTo>
                <a:lnTo>
                  <a:pt x="0" y="0"/>
                </a:lnTo>
                <a:lnTo>
                  <a:pt x="0" y="2984627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" y="537921"/>
            <a:ext cx="1753235" cy="218440"/>
          </a:xfrm>
          <a:custGeom>
            <a:avLst/>
            <a:gdLst/>
            <a:ahLst/>
            <a:cxnLst/>
            <a:rect l="l" t="t" r="r" b="b"/>
            <a:pathLst>
              <a:path w="1753235" h="218440">
                <a:moveTo>
                  <a:pt x="0" y="218236"/>
                </a:moveTo>
                <a:lnTo>
                  <a:pt x="1752854" y="218236"/>
                </a:lnTo>
                <a:lnTo>
                  <a:pt x="1752854" y="0"/>
                </a:lnTo>
                <a:lnTo>
                  <a:pt x="0" y="0"/>
                </a:lnTo>
                <a:lnTo>
                  <a:pt x="0" y="218236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" y="756158"/>
            <a:ext cx="1753235" cy="216535"/>
          </a:xfrm>
          <a:custGeom>
            <a:avLst/>
            <a:gdLst/>
            <a:ahLst/>
            <a:cxnLst/>
            <a:rect l="l" t="t" r="r" b="b"/>
            <a:pathLst>
              <a:path w="1753235" h="216534">
                <a:moveTo>
                  <a:pt x="0" y="216408"/>
                </a:moveTo>
                <a:lnTo>
                  <a:pt x="1752854" y="216408"/>
                </a:lnTo>
                <a:lnTo>
                  <a:pt x="1752854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" y="972566"/>
            <a:ext cx="1753235" cy="218440"/>
          </a:xfrm>
          <a:custGeom>
            <a:avLst/>
            <a:gdLst/>
            <a:ahLst/>
            <a:cxnLst/>
            <a:rect l="l" t="t" r="r" b="b"/>
            <a:pathLst>
              <a:path w="1753235" h="218440">
                <a:moveTo>
                  <a:pt x="0" y="217932"/>
                </a:moveTo>
                <a:lnTo>
                  <a:pt x="1752854" y="217932"/>
                </a:lnTo>
                <a:lnTo>
                  <a:pt x="1752854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" y="1190497"/>
            <a:ext cx="1753235" cy="216535"/>
          </a:xfrm>
          <a:custGeom>
            <a:avLst/>
            <a:gdLst/>
            <a:ahLst/>
            <a:cxnLst/>
            <a:rect l="l" t="t" r="r" b="b"/>
            <a:pathLst>
              <a:path w="1753235" h="216534">
                <a:moveTo>
                  <a:pt x="0" y="216408"/>
                </a:moveTo>
                <a:lnTo>
                  <a:pt x="1752854" y="216408"/>
                </a:lnTo>
                <a:lnTo>
                  <a:pt x="1752854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2" y="1406905"/>
            <a:ext cx="1753235" cy="216535"/>
          </a:xfrm>
          <a:custGeom>
            <a:avLst/>
            <a:gdLst/>
            <a:ahLst/>
            <a:cxnLst/>
            <a:rect l="l" t="t" r="r" b="b"/>
            <a:pathLst>
              <a:path w="1753235" h="216534">
                <a:moveTo>
                  <a:pt x="0" y="216408"/>
                </a:moveTo>
                <a:lnTo>
                  <a:pt x="1752854" y="216408"/>
                </a:lnTo>
                <a:lnTo>
                  <a:pt x="1752854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72" y="1623313"/>
            <a:ext cx="1753235" cy="218440"/>
          </a:xfrm>
          <a:custGeom>
            <a:avLst/>
            <a:gdLst/>
            <a:ahLst/>
            <a:cxnLst/>
            <a:rect l="l" t="t" r="r" b="b"/>
            <a:pathLst>
              <a:path w="1753235" h="218439">
                <a:moveTo>
                  <a:pt x="0" y="217932"/>
                </a:moveTo>
                <a:lnTo>
                  <a:pt x="1752854" y="217932"/>
                </a:lnTo>
                <a:lnTo>
                  <a:pt x="1752854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72" y="1841322"/>
            <a:ext cx="1753235" cy="217170"/>
          </a:xfrm>
          <a:custGeom>
            <a:avLst/>
            <a:gdLst/>
            <a:ahLst/>
            <a:cxnLst/>
            <a:rect l="l" t="t" r="r" b="b"/>
            <a:pathLst>
              <a:path w="1753235" h="217169">
                <a:moveTo>
                  <a:pt x="0" y="216712"/>
                </a:moveTo>
                <a:lnTo>
                  <a:pt x="1752854" y="216712"/>
                </a:lnTo>
                <a:lnTo>
                  <a:pt x="1752854" y="0"/>
                </a:lnTo>
                <a:lnTo>
                  <a:pt x="0" y="0"/>
                </a:lnTo>
                <a:lnTo>
                  <a:pt x="0" y="216712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2" y="2058035"/>
            <a:ext cx="1753235" cy="218440"/>
          </a:xfrm>
          <a:custGeom>
            <a:avLst/>
            <a:gdLst/>
            <a:ahLst/>
            <a:cxnLst/>
            <a:rect l="l" t="t" r="r" b="b"/>
            <a:pathLst>
              <a:path w="1753235" h="218439">
                <a:moveTo>
                  <a:pt x="0" y="217932"/>
                </a:moveTo>
                <a:lnTo>
                  <a:pt x="1752854" y="217932"/>
                </a:lnTo>
                <a:lnTo>
                  <a:pt x="1752854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" y="2275967"/>
            <a:ext cx="1753235" cy="218440"/>
          </a:xfrm>
          <a:custGeom>
            <a:avLst/>
            <a:gdLst/>
            <a:ahLst/>
            <a:cxnLst/>
            <a:rect l="l" t="t" r="r" b="b"/>
            <a:pathLst>
              <a:path w="1753235" h="218439">
                <a:moveTo>
                  <a:pt x="0" y="217932"/>
                </a:moveTo>
                <a:lnTo>
                  <a:pt x="1752854" y="217932"/>
                </a:lnTo>
                <a:lnTo>
                  <a:pt x="1752854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2" y="2493898"/>
            <a:ext cx="1753235" cy="227329"/>
          </a:xfrm>
          <a:custGeom>
            <a:avLst/>
            <a:gdLst/>
            <a:ahLst/>
            <a:cxnLst/>
            <a:rect l="l" t="t" r="r" b="b"/>
            <a:pathLst>
              <a:path w="1753235" h="227330">
                <a:moveTo>
                  <a:pt x="0" y="227075"/>
                </a:moveTo>
                <a:lnTo>
                  <a:pt x="1752854" y="227075"/>
                </a:lnTo>
                <a:lnTo>
                  <a:pt x="1752854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72" y="2720975"/>
            <a:ext cx="1753235" cy="228600"/>
          </a:xfrm>
          <a:custGeom>
            <a:avLst/>
            <a:gdLst/>
            <a:ahLst/>
            <a:cxnLst/>
            <a:rect l="l" t="t" r="r" b="b"/>
            <a:pathLst>
              <a:path w="1753235" h="228600">
                <a:moveTo>
                  <a:pt x="0" y="228600"/>
                </a:moveTo>
                <a:lnTo>
                  <a:pt x="1752854" y="228600"/>
                </a:lnTo>
                <a:lnTo>
                  <a:pt x="175285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2" y="2949524"/>
            <a:ext cx="1753235" cy="229235"/>
          </a:xfrm>
          <a:custGeom>
            <a:avLst/>
            <a:gdLst/>
            <a:ahLst/>
            <a:cxnLst/>
            <a:rect l="l" t="t" r="r" b="b"/>
            <a:pathLst>
              <a:path w="1753235" h="229235">
                <a:moveTo>
                  <a:pt x="0" y="228904"/>
                </a:moveTo>
                <a:lnTo>
                  <a:pt x="1752854" y="228904"/>
                </a:lnTo>
                <a:lnTo>
                  <a:pt x="1752854" y="0"/>
                </a:lnTo>
                <a:lnTo>
                  <a:pt x="0" y="0"/>
                </a:lnTo>
                <a:lnTo>
                  <a:pt x="0" y="228904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2" y="3178429"/>
            <a:ext cx="1753235" cy="227329"/>
          </a:xfrm>
          <a:custGeom>
            <a:avLst/>
            <a:gdLst/>
            <a:ahLst/>
            <a:cxnLst/>
            <a:rect l="l" t="t" r="r" b="b"/>
            <a:pathLst>
              <a:path w="1753235" h="227329">
                <a:moveTo>
                  <a:pt x="0" y="227075"/>
                </a:moveTo>
                <a:lnTo>
                  <a:pt x="1752854" y="227075"/>
                </a:lnTo>
                <a:lnTo>
                  <a:pt x="1752854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72" y="3405504"/>
            <a:ext cx="1753235" cy="228600"/>
          </a:xfrm>
          <a:custGeom>
            <a:avLst/>
            <a:gdLst/>
            <a:ahLst/>
            <a:cxnLst/>
            <a:rect l="l" t="t" r="r" b="b"/>
            <a:pathLst>
              <a:path w="1753235" h="228600">
                <a:moveTo>
                  <a:pt x="0" y="228600"/>
                </a:moveTo>
                <a:lnTo>
                  <a:pt x="1752854" y="228600"/>
                </a:lnTo>
                <a:lnTo>
                  <a:pt x="175285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C5D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57426" y="1844675"/>
            <a:ext cx="3690620" cy="1710689"/>
          </a:xfrm>
          <a:custGeom>
            <a:avLst/>
            <a:gdLst/>
            <a:ahLst/>
            <a:cxnLst/>
            <a:rect l="l" t="t" r="r" b="b"/>
            <a:pathLst>
              <a:path w="3690620" h="1710689">
                <a:moveTo>
                  <a:pt x="0" y="1710182"/>
                </a:moveTo>
                <a:lnTo>
                  <a:pt x="3690239" y="1710182"/>
                </a:lnTo>
                <a:lnTo>
                  <a:pt x="3690239" y="0"/>
                </a:lnTo>
                <a:lnTo>
                  <a:pt x="0" y="0"/>
                </a:lnTo>
                <a:lnTo>
                  <a:pt x="0" y="1710182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57426" y="537921"/>
            <a:ext cx="3690620" cy="218440"/>
          </a:xfrm>
          <a:custGeom>
            <a:avLst/>
            <a:gdLst/>
            <a:ahLst/>
            <a:cxnLst/>
            <a:rect l="l" t="t" r="r" b="b"/>
            <a:pathLst>
              <a:path w="3690620" h="218440">
                <a:moveTo>
                  <a:pt x="0" y="218236"/>
                </a:moveTo>
                <a:lnTo>
                  <a:pt x="3690239" y="218236"/>
                </a:lnTo>
                <a:lnTo>
                  <a:pt x="3690239" y="0"/>
                </a:lnTo>
                <a:lnTo>
                  <a:pt x="0" y="0"/>
                </a:lnTo>
                <a:lnTo>
                  <a:pt x="0" y="218236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57426" y="756158"/>
            <a:ext cx="3690620" cy="216535"/>
          </a:xfrm>
          <a:custGeom>
            <a:avLst/>
            <a:gdLst/>
            <a:ahLst/>
            <a:cxnLst/>
            <a:rect l="l" t="t" r="r" b="b"/>
            <a:pathLst>
              <a:path w="3690620" h="216534">
                <a:moveTo>
                  <a:pt x="0" y="216408"/>
                </a:moveTo>
                <a:lnTo>
                  <a:pt x="3690239" y="216408"/>
                </a:lnTo>
                <a:lnTo>
                  <a:pt x="3690239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57426" y="972566"/>
            <a:ext cx="3690620" cy="218440"/>
          </a:xfrm>
          <a:custGeom>
            <a:avLst/>
            <a:gdLst/>
            <a:ahLst/>
            <a:cxnLst/>
            <a:rect l="l" t="t" r="r" b="b"/>
            <a:pathLst>
              <a:path w="3690620" h="218440">
                <a:moveTo>
                  <a:pt x="0" y="217932"/>
                </a:moveTo>
                <a:lnTo>
                  <a:pt x="3690239" y="217932"/>
                </a:lnTo>
                <a:lnTo>
                  <a:pt x="3690239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57426" y="1190497"/>
            <a:ext cx="3690620" cy="216535"/>
          </a:xfrm>
          <a:custGeom>
            <a:avLst/>
            <a:gdLst/>
            <a:ahLst/>
            <a:cxnLst/>
            <a:rect l="l" t="t" r="r" b="b"/>
            <a:pathLst>
              <a:path w="3690620" h="216534">
                <a:moveTo>
                  <a:pt x="0" y="216408"/>
                </a:moveTo>
                <a:lnTo>
                  <a:pt x="3690239" y="216408"/>
                </a:lnTo>
                <a:lnTo>
                  <a:pt x="3690239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57426" y="1406905"/>
            <a:ext cx="3690620" cy="219710"/>
          </a:xfrm>
          <a:custGeom>
            <a:avLst/>
            <a:gdLst/>
            <a:ahLst/>
            <a:cxnLst/>
            <a:rect l="l" t="t" r="r" b="b"/>
            <a:pathLst>
              <a:path w="3690620" h="219710">
                <a:moveTo>
                  <a:pt x="0" y="219456"/>
                </a:moveTo>
                <a:lnTo>
                  <a:pt x="3690239" y="219456"/>
                </a:lnTo>
                <a:lnTo>
                  <a:pt x="3690239" y="0"/>
                </a:lnTo>
                <a:lnTo>
                  <a:pt x="0" y="0"/>
                </a:lnTo>
                <a:lnTo>
                  <a:pt x="0" y="219456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57426" y="1626438"/>
            <a:ext cx="3690620" cy="218440"/>
          </a:xfrm>
          <a:custGeom>
            <a:avLst/>
            <a:gdLst/>
            <a:ahLst/>
            <a:cxnLst/>
            <a:rect l="l" t="t" r="r" b="b"/>
            <a:pathLst>
              <a:path w="3690620" h="218439">
                <a:moveTo>
                  <a:pt x="0" y="218236"/>
                </a:moveTo>
                <a:lnTo>
                  <a:pt x="3690239" y="218236"/>
                </a:lnTo>
                <a:lnTo>
                  <a:pt x="3690239" y="0"/>
                </a:lnTo>
                <a:lnTo>
                  <a:pt x="0" y="0"/>
                </a:lnTo>
                <a:lnTo>
                  <a:pt x="0" y="218236"/>
                </a:lnTo>
                <a:close/>
              </a:path>
            </a:pathLst>
          </a:custGeom>
          <a:solidFill>
            <a:srgbClr val="B4C5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14829" y="1606041"/>
            <a:ext cx="33528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/>
                <a:cs typeface="Calibri"/>
              </a:rPr>
              <a:t>Protocole sur </a:t>
            </a:r>
            <a:r>
              <a:rPr sz="1400" b="1" dirty="0">
                <a:latin typeface="Calibri"/>
                <a:cs typeface="Calibri"/>
              </a:rPr>
              <a:t>le </a:t>
            </a:r>
            <a:r>
              <a:rPr sz="1400" b="1" spc="-5" dirty="0">
                <a:latin typeface="Calibri"/>
                <a:cs typeface="Calibri"/>
              </a:rPr>
              <a:t>commerce des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marchandises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47665" y="3506089"/>
            <a:ext cx="3690620" cy="48895"/>
          </a:xfrm>
          <a:custGeom>
            <a:avLst/>
            <a:gdLst/>
            <a:ahLst/>
            <a:cxnLst/>
            <a:rect l="l" t="t" r="r" b="b"/>
            <a:pathLst>
              <a:path w="3690620" h="48895">
                <a:moveTo>
                  <a:pt x="0" y="48768"/>
                </a:moveTo>
                <a:lnTo>
                  <a:pt x="3690239" y="48768"/>
                </a:lnTo>
                <a:lnTo>
                  <a:pt x="3690239" y="0"/>
                </a:lnTo>
                <a:lnTo>
                  <a:pt x="0" y="0"/>
                </a:lnTo>
                <a:lnTo>
                  <a:pt x="0" y="48768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47665" y="537921"/>
            <a:ext cx="3690620" cy="235585"/>
          </a:xfrm>
          <a:custGeom>
            <a:avLst/>
            <a:gdLst/>
            <a:ahLst/>
            <a:cxnLst/>
            <a:rect l="l" t="t" r="r" b="b"/>
            <a:pathLst>
              <a:path w="3690620" h="235584">
                <a:moveTo>
                  <a:pt x="0" y="235000"/>
                </a:moveTo>
                <a:lnTo>
                  <a:pt x="3690239" y="235000"/>
                </a:lnTo>
                <a:lnTo>
                  <a:pt x="3690239" y="0"/>
                </a:lnTo>
                <a:lnTo>
                  <a:pt x="0" y="0"/>
                </a:lnTo>
                <a:lnTo>
                  <a:pt x="0" y="235000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47665" y="772922"/>
            <a:ext cx="3690620" cy="227329"/>
          </a:xfrm>
          <a:custGeom>
            <a:avLst/>
            <a:gdLst/>
            <a:ahLst/>
            <a:cxnLst/>
            <a:rect l="l" t="t" r="r" b="b"/>
            <a:pathLst>
              <a:path w="3690620" h="227330">
                <a:moveTo>
                  <a:pt x="0" y="227075"/>
                </a:moveTo>
                <a:lnTo>
                  <a:pt x="3690239" y="227075"/>
                </a:lnTo>
                <a:lnTo>
                  <a:pt x="3690239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47665" y="999997"/>
            <a:ext cx="3690620" cy="230504"/>
          </a:xfrm>
          <a:custGeom>
            <a:avLst/>
            <a:gdLst/>
            <a:ahLst/>
            <a:cxnLst/>
            <a:rect l="l" t="t" r="r" b="b"/>
            <a:pathLst>
              <a:path w="3690620" h="230505">
                <a:moveTo>
                  <a:pt x="0" y="230124"/>
                </a:moveTo>
                <a:lnTo>
                  <a:pt x="3690239" y="230124"/>
                </a:lnTo>
                <a:lnTo>
                  <a:pt x="3690239" y="0"/>
                </a:lnTo>
                <a:lnTo>
                  <a:pt x="0" y="0"/>
                </a:lnTo>
                <a:lnTo>
                  <a:pt x="0" y="230124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47665" y="1230122"/>
            <a:ext cx="3690620" cy="227329"/>
          </a:xfrm>
          <a:custGeom>
            <a:avLst/>
            <a:gdLst/>
            <a:ahLst/>
            <a:cxnLst/>
            <a:rect l="l" t="t" r="r" b="b"/>
            <a:pathLst>
              <a:path w="3690620" h="227330">
                <a:moveTo>
                  <a:pt x="0" y="227075"/>
                </a:moveTo>
                <a:lnTo>
                  <a:pt x="3690239" y="227075"/>
                </a:lnTo>
                <a:lnTo>
                  <a:pt x="3690239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47665" y="1457197"/>
            <a:ext cx="3690620" cy="228600"/>
          </a:xfrm>
          <a:custGeom>
            <a:avLst/>
            <a:gdLst/>
            <a:ahLst/>
            <a:cxnLst/>
            <a:rect l="l" t="t" r="r" b="b"/>
            <a:pathLst>
              <a:path w="3690620" h="228600">
                <a:moveTo>
                  <a:pt x="0" y="228600"/>
                </a:moveTo>
                <a:lnTo>
                  <a:pt x="3690239" y="228600"/>
                </a:lnTo>
                <a:lnTo>
                  <a:pt x="369023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47665" y="1685874"/>
            <a:ext cx="3690620" cy="229235"/>
          </a:xfrm>
          <a:custGeom>
            <a:avLst/>
            <a:gdLst/>
            <a:ahLst/>
            <a:cxnLst/>
            <a:rect l="l" t="t" r="r" b="b"/>
            <a:pathLst>
              <a:path w="3690620" h="229235">
                <a:moveTo>
                  <a:pt x="0" y="228904"/>
                </a:moveTo>
                <a:lnTo>
                  <a:pt x="3690239" y="228904"/>
                </a:lnTo>
                <a:lnTo>
                  <a:pt x="3690239" y="0"/>
                </a:lnTo>
                <a:lnTo>
                  <a:pt x="0" y="0"/>
                </a:lnTo>
                <a:lnTo>
                  <a:pt x="0" y="228904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47665" y="1914779"/>
            <a:ext cx="3690620" cy="228600"/>
          </a:xfrm>
          <a:custGeom>
            <a:avLst/>
            <a:gdLst/>
            <a:ahLst/>
            <a:cxnLst/>
            <a:rect l="l" t="t" r="r" b="b"/>
            <a:pathLst>
              <a:path w="3690620" h="228600">
                <a:moveTo>
                  <a:pt x="0" y="228600"/>
                </a:moveTo>
                <a:lnTo>
                  <a:pt x="3690239" y="228600"/>
                </a:lnTo>
                <a:lnTo>
                  <a:pt x="369023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47665" y="2143379"/>
            <a:ext cx="3690620" cy="227329"/>
          </a:xfrm>
          <a:custGeom>
            <a:avLst/>
            <a:gdLst/>
            <a:ahLst/>
            <a:cxnLst/>
            <a:rect l="l" t="t" r="r" b="b"/>
            <a:pathLst>
              <a:path w="3690620" h="227330">
                <a:moveTo>
                  <a:pt x="0" y="227075"/>
                </a:moveTo>
                <a:lnTo>
                  <a:pt x="3690239" y="227075"/>
                </a:lnTo>
                <a:lnTo>
                  <a:pt x="3690239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447665" y="2370454"/>
            <a:ext cx="3690620" cy="228600"/>
          </a:xfrm>
          <a:custGeom>
            <a:avLst/>
            <a:gdLst/>
            <a:ahLst/>
            <a:cxnLst/>
            <a:rect l="l" t="t" r="r" b="b"/>
            <a:pathLst>
              <a:path w="3690620" h="228600">
                <a:moveTo>
                  <a:pt x="0" y="228600"/>
                </a:moveTo>
                <a:lnTo>
                  <a:pt x="3690239" y="228600"/>
                </a:lnTo>
                <a:lnTo>
                  <a:pt x="369023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47665" y="2599054"/>
            <a:ext cx="3690620" cy="228600"/>
          </a:xfrm>
          <a:custGeom>
            <a:avLst/>
            <a:gdLst/>
            <a:ahLst/>
            <a:cxnLst/>
            <a:rect l="l" t="t" r="r" b="b"/>
            <a:pathLst>
              <a:path w="3690620" h="228600">
                <a:moveTo>
                  <a:pt x="0" y="228600"/>
                </a:moveTo>
                <a:lnTo>
                  <a:pt x="3690239" y="228600"/>
                </a:lnTo>
                <a:lnTo>
                  <a:pt x="369023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47665" y="2827654"/>
            <a:ext cx="3690620" cy="219710"/>
          </a:xfrm>
          <a:custGeom>
            <a:avLst/>
            <a:gdLst/>
            <a:ahLst/>
            <a:cxnLst/>
            <a:rect l="l" t="t" r="r" b="b"/>
            <a:pathLst>
              <a:path w="3690620" h="219710">
                <a:moveTo>
                  <a:pt x="0" y="219456"/>
                </a:moveTo>
                <a:lnTo>
                  <a:pt x="3690239" y="219456"/>
                </a:lnTo>
                <a:lnTo>
                  <a:pt x="3690239" y="0"/>
                </a:lnTo>
                <a:lnTo>
                  <a:pt x="0" y="0"/>
                </a:lnTo>
                <a:lnTo>
                  <a:pt x="0" y="219456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47665" y="3047060"/>
            <a:ext cx="3690620" cy="229235"/>
          </a:xfrm>
          <a:custGeom>
            <a:avLst/>
            <a:gdLst/>
            <a:ahLst/>
            <a:cxnLst/>
            <a:rect l="l" t="t" r="r" b="b"/>
            <a:pathLst>
              <a:path w="3690620" h="229235">
                <a:moveTo>
                  <a:pt x="0" y="228904"/>
                </a:moveTo>
                <a:lnTo>
                  <a:pt x="3690239" y="228904"/>
                </a:lnTo>
                <a:lnTo>
                  <a:pt x="3690239" y="0"/>
                </a:lnTo>
                <a:lnTo>
                  <a:pt x="0" y="0"/>
                </a:lnTo>
                <a:lnTo>
                  <a:pt x="0" y="228904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47665" y="3275965"/>
            <a:ext cx="3690620" cy="230504"/>
          </a:xfrm>
          <a:custGeom>
            <a:avLst/>
            <a:gdLst/>
            <a:ahLst/>
            <a:cxnLst/>
            <a:rect l="l" t="t" r="r" b="b"/>
            <a:pathLst>
              <a:path w="3690620" h="230504">
                <a:moveTo>
                  <a:pt x="0" y="230124"/>
                </a:moveTo>
                <a:lnTo>
                  <a:pt x="3690239" y="230124"/>
                </a:lnTo>
                <a:lnTo>
                  <a:pt x="3690239" y="0"/>
                </a:lnTo>
                <a:lnTo>
                  <a:pt x="0" y="0"/>
                </a:lnTo>
                <a:lnTo>
                  <a:pt x="0" y="230124"/>
                </a:lnTo>
                <a:close/>
              </a:path>
            </a:pathLst>
          </a:custGeom>
          <a:solidFill>
            <a:srgbClr val="DEEB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72" y="525780"/>
            <a:ext cx="1753235" cy="12700"/>
          </a:xfrm>
          <a:custGeom>
            <a:avLst/>
            <a:gdLst/>
            <a:ahLst/>
            <a:cxnLst/>
            <a:rect l="l" t="t" r="r" b="b"/>
            <a:pathLst>
              <a:path w="1753235" h="12700">
                <a:moveTo>
                  <a:pt x="0" y="12192"/>
                </a:moveTo>
                <a:lnTo>
                  <a:pt x="1752854" y="12192"/>
                </a:lnTo>
                <a:lnTo>
                  <a:pt x="175285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769617" y="531876"/>
            <a:ext cx="3678554" cy="0"/>
          </a:xfrm>
          <a:custGeom>
            <a:avLst/>
            <a:gdLst/>
            <a:ahLst/>
            <a:cxnLst/>
            <a:rect l="l" t="t" r="r" b="b"/>
            <a:pathLst>
              <a:path w="3678554">
                <a:moveTo>
                  <a:pt x="0" y="0"/>
                </a:moveTo>
                <a:lnTo>
                  <a:pt x="36780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59857" y="531876"/>
            <a:ext cx="3678554" cy="0"/>
          </a:xfrm>
          <a:custGeom>
            <a:avLst/>
            <a:gdLst/>
            <a:ahLst/>
            <a:cxnLst/>
            <a:rect l="l" t="t" r="r" b="b"/>
            <a:pathLst>
              <a:path w="3678554">
                <a:moveTo>
                  <a:pt x="0" y="0"/>
                </a:moveTo>
                <a:lnTo>
                  <a:pt x="367804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57426" y="4004436"/>
            <a:ext cx="3690620" cy="295910"/>
          </a:xfrm>
          <a:custGeom>
            <a:avLst/>
            <a:gdLst/>
            <a:ahLst/>
            <a:cxnLst/>
            <a:rect l="l" t="t" r="r" b="b"/>
            <a:pathLst>
              <a:path w="3690620" h="295910">
                <a:moveTo>
                  <a:pt x="0" y="295656"/>
                </a:moveTo>
                <a:lnTo>
                  <a:pt x="3690239" y="295656"/>
                </a:lnTo>
                <a:lnTo>
                  <a:pt x="3690239" y="0"/>
                </a:lnTo>
                <a:lnTo>
                  <a:pt x="0" y="0"/>
                </a:lnTo>
                <a:lnTo>
                  <a:pt x="0" y="295656"/>
                </a:lnTo>
                <a:close/>
              </a:path>
            </a:pathLst>
          </a:custGeom>
          <a:solidFill>
            <a:srgbClr val="F7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57426" y="3568572"/>
            <a:ext cx="3690620" cy="219710"/>
          </a:xfrm>
          <a:custGeom>
            <a:avLst/>
            <a:gdLst/>
            <a:ahLst/>
            <a:cxnLst/>
            <a:rect l="l" t="t" r="r" b="b"/>
            <a:pathLst>
              <a:path w="3690620" h="219710">
                <a:moveTo>
                  <a:pt x="0" y="219456"/>
                </a:moveTo>
                <a:lnTo>
                  <a:pt x="3690239" y="219456"/>
                </a:lnTo>
                <a:lnTo>
                  <a:pt x="3690239" y="0"/>
                </a:lnTo>
                <a:lnTo>
                  <a:pt x="0" y="0"/>
                </a:lnTo>
                <a:lnTo>
                  <a:pt x="0" y="219456"/>
                </a:lnTo>
                <a:close/>
              </a:path>
            </a:pathLst>
          </a:custGeom>
          <a:solidFill>
            <a:srgbClr val="F7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57426" y="3788028"/>
            <a:ext cx="3690620" cy="216535"/>
          </a:xfrm>
          <a:custGeom>
            <a:avLst/>
            <a:gdLst/>
            <a:ahLst/>
            <a:cxnLst/>
            <a:rect l="l" t="t" r="r" b="b"/>
            <a:pathLst>
              <a:path w="3690620" h="216535">
                <a:moveTo>
                  <a:pt x="0" y="216408"/>
                </a:moveTo>
                <a:lnTo>
                  <a:pt x="3690239" y="216408"/>
                </a:lnTo>
                <a:lnTo>
                  <a:pt x="3690239" y="0"/>
                </a:lnTo>
                <a:lnTo>
                  <a:pt x="0" y="0"/>
                </a:lnTo>
                <a:lnTo>
                  <a:pt x="0" y="216408"/>
                </a:lnTo>
                <a:close/>
              </a:path>
            </a:pathLst>
          </a:custGeom>
          <a:solidFill>
            <a:srgbClr val="F7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1976" y="2460472"/>
            <a:ext cx="4674235" cy="1545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147060">
              <a:lnSpc>
                <a:spcPct val="106800"/>
              </a:lnSpc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Accord-cadre  instituant la zone </a:t>
            </a:r>
            <a:r>
              <a:rPr sz="1400" b="1" dirty="0">
                <a:latin typeface="Calibri"/>
                <a:cs typeface="Calibri"/>
              </a:rPr>
              <a:t>de  </a:t>
            </a:r>
            <a:r>
              <a:rPr sz="1400" b="1" spc="-5" dirty="0">
                <a:latin typeface="Calibri"/>
                <a:cs typeface="Calibri"/>
              </a:rPr>
              <a:t>libre-échange  continentale  africaine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Calibri"/>
              <a:cs typeface="Calibri"/>
            </a:endParaRPr>
          </a:p>
          <a:p>
            <a:pPr marL="17653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Protocole sur </a:t>
            </a:r>
            <a:r>
              <a:rPr sz="1400" b="1" dirty="0">
                <a:latin typeface="Calibri"/>
                <a:cs typeface="Calibri"/>
              </a:rPr>
              <a:t>le </a:t>
            </a:r>
            <a:r>
              <a:rPr sz="1400" b="1" spc="-5" dirty="0">
                <a:latin typeface="Calibri"/>
                <a:cs typeface="Calibri"/>
              </a:rPr>
              <a:t>commerce des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services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447665" y="4272660"/>
            <a:ext cx="3690620" cy="27940"/>
          </a:xfrm>
          <a:custGeom>
            <a:avLst/>
            <a:gdLst/>
            <a:ahLst/>
            <a:cxnLst/>
            <a:rect l="l" t="t" r="r" b="b"/>
            <a:pathLst>
              <a:path w="3690620" h="27939">
                <a:moveTo>
                  <a:pt x="0" y="27431"/>
                </a:moveTo>
                <a:lnTo>
                  <a:pt x="3690239" y="27431"/>
                </a:lnTo>
                <a:lnTo>
                  <a:pt x="3690239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F9E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47665" y="3568572"/>
            <a:ext cx="3690620" cy="233679"/>
          </a:xfrm>
          <a:custGeom>
            <a:avLst/>
            <a:gdLst/>
            <a:ahLst/>
            <a:cxnLst/>
            <a:rect l="l" t="t" r="r" b="b"/>
            <a:pathLst>
              <a:path w="3690620" h="233679">
                <a:moveTo>
                  <a:pt x="0" y="233171"/>
                </a:moveTo>
                <a:lnTo>
                  <a:pt x="3690239" y="233171"/>
                </a:lnTo>
                <a:lnTo>
                  <a:pt x="3690239" y="0"/>
                </a:lnTo>
                <a:lnTo>
                  <a:pt x="0" y="0"/>
                </a:lnTo>
                <a:lnTo>
                  <a:pt x="0" y="233171"/>
                </a:lnTo>
                <a:close/>
              </a:path>
            </a:pathLst>
          </a:custGeom>
          <a:solidFill>
            <a:srgbClr val="F9E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47665" y="3801745"/>
            <a:ext cx="3690620" cy="228600"/>
          </a:xfrm>
          <a:custGeom>
            <a:avLst/>
            <a:gdLst/>
            <a:ahLst/>
            <a:cxnLst/>
            <a:rect l="l" t="t" r="r" b="b"/>
            <a:pathLst>
              <a:path w="3690620" h="228600">
                <a:moveTo>
                  <a:pt x="0" y="228599"/>
                </a:moveTo>
                <a:lnTo>
                  <a:pt x="3690239" y="228599"/>
                </a:lnTo>
                <a:lnTo>
                  <a:pt x="369023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9E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47665" y="4030345"/>
            <a:ext cx="3690620" cy="242570"/>
          </a:xfrm>
          <a:custGeom>
            <a:avLst/>
            <a:gdLst/>
            <a:ahLst/>
            <a:cxnLst/>
            <a:rect l="l" t="t" r="r" b="b"/>
            <a:pathLst>
              <a:path w="3690620" h="242570">
                <a:moveTo>
                  <a:pt x="0" y="242315"/>
                </a:moveTo>
                <a:lnTo>
                  <a:pt x="3690239" y="242315"/>
                </a:lnTo>
                <a:lnTo>
                  <a:pt x="3690239" y="0"/>
                </a:lnTo>
                <a:lnTo>
                  <a:pt x="0" y="0"/>
                </a:lnTo>
                <a:lnTo>
                  <a:pt x="0" y="242315"/>
                </a:lnTo>
                <a:close/>
              </a:path>
            </a:pathLst>
          </a:custGeom>
          <a:solidFill>
            <a:srgbClr val="F9E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57426" y="3554856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2"/>
                </a:moveTo>
                <a:lnTo>
                  <a:pt x="3690239" y="12192"/>
                </a:lnTo>
                <a:lnTo>
                  <a:pt x="369023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F7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47665" y="3554856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2"/>
                </a:moveTo>
                <a:lnTo>
                  <a:pt x="3690239" y="12192"/>
                </a:lnTo>
                <a:lnTo>
                  <a:pt x="369023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F9E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57426" y="4971034"/>
            <a:ext cx="3690620" cy="405765"/>
          </a:xfrm>
          <a:custGeom>
            <a:avLst/>
            <a:gdLst/>
            <a:ahLst/>
            <a:cxnLst/>
            <a:rect l="l" t="t" r="r" b="b"/>
            <a:pathLst>
              <a:path w="3690620" h="405764">
                <a:moveTo>
                  <a:pt x="0" y="405384"/>
                </a:moveTo>
                <a:lnTo>
                  <a:pt x="3690239" y="405384"/>
                </a:lnTo>
                <a:lnTo>
                  <a:pt x="3690239" y="0"/>
                </a:lnTo>
                <a:lnTo>
                  <a:pt x="0" y="0"/>
                </a:lnTo>
                <a:lnTo>
                  <a:pt x="0" y="405384"/>
                </a:lnTo>
                <a:close/>
              </a:path>
            </a:pathLst>
          </a:custGeom>
          <a:solidFill>
            <a:srgbClr val="FFE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757426" y="4313885"/>
            <a:ext cx="3690620" cy="217170"/>
          </a:xfrm>
          <a:custGeom>
            <a:avLst/>
            <a:gdLst/>
            <a:ahLst/>
            <a:cxnLst/>
            <a:rect l="l" t="t" r="r" b="b"/>
            <a:pathLst>
              <a:path w="3690620" h="217170">
                <a:moveTo>
                  <a:pt x="0" y="216712"/>
                </a:moveTo>
                <a:lnTo>
                  <a:pt x="3690239" y="216712"/>
                </a:lnTo>
                <a:lnTo>
                  <a:pt x="3690239" y="0"/>
                </a:lnTo>
                <a:lnTo>
                  <a:pt x="0" y="0"/>
                </a:lnTo>
                <a:lnTo>
                  <a:pt x="0" y="216712"/>
                </a:lnTo>
                <a:close/>
              </a:path>
            </a:pathLst>
          </a:custGeom>
          <a:solidFill>
            <a:srgbClr val="FFE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757426" y="4530597"/>
            <a:ext cx="3690620" cy="222885"/>
          </a:xfrm>
          <a:custGeom>
            <a:avLst/>
            <a:gdLst/>
            <a:ahLst/>
            <a:cxnLst/>
            <a:rect l="l" t="t" r="r" b="b"/>
            <a:pathLst>
              <a:path w="3690620" h="222885">
                <a:moveTo>
                  <a:pt x="0" y="222503"/>
                </a:moveTo>
                <a:lnTo>
                  <a:pt x="3690239" y="222503"/>
                </a:lnTo>
                <a:lnTo>
                  <a:pt x="3690239" y="0"/>
                </a:lnTo>
                <a:lnTo>
                  <a:pt x="0" y="0"/>
                </a:lnTo>
                <a:lnTo>
                  <a:pt x="0" y="222503"/>
                </a:lnTo>
                <a:close/>
              </a:path>
            </a:pathLst>
          </a:custGeom>
          <a:solidFill>
            <a:srgbClr val="FFE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757426" y="4753102"/>
            <a:ext cx="3690620" cy="218440"/>
          </a:xfrm>
          <a:custGeom>
            <a:avLst/>
            <a:gdLst/>
            <a:ahLst/>
            <a:cxnLst/>
            <a:rect l="l" t="t" r="r" b="b"/>
            <a:pathLst>
              <a:path w="3690620" h="218439">
                <a:moveTo>
                  <a:pt x="0" y="217931"/>
                </a:moveTo>
                <a:lnTo>
                  <a:pt x="3690239" y="217931"/>
                </a:lnTo>
                <a:lnTo>
                  <a:pt x="3690239" y="0"/>
                </a:lnTo>
                <a:lnTo>
                  <a:pt x="0" y="0"/>
                </a:lnTo>
                <a:lnTo>
                  <a:pt x="0" y="217931"/>
                </a:lnTo>
                <a:close/>
              </a:path>
            </a:pathLst>
          </a:custGeom>
          <a:solidFill>
            <a:srgbClr val="FFE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814829" y="4732782"/>
            <a:ext cx="30746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Protocole sur </a:t>
            </a:r>
            <a:r>
              <a:rPr sz="1400" b="1" dirty="0">
                <a:latin typeface="Calibri"/>
                <a:cs typeface="Calibri"/>
              </a:rPr>
              <a:t>le </a:t>
            </a:r>
            <a:r>
              <a:rPr sz="1400" b="1" spc="-5" dirty="0">
                <a:latin typeface="Calibri"/>
                <a:cs typeface="Calibri"/>
              </a:rPr>
              <a:t>règlement </a:t>
            </a:r>
            <a:r>
              <a:rPr sz="1400" b="1" dirty="0">
                <a:latin typeface="Calibri"/>
                <a:cs typeface="Calibri"/>
              </a:rPr>
              <a:t>des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différends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447665" y="5231638"/>
            <a:ext cx="3690620" cy="144780"/>
          </a:xfrm>
          <a:custGeom>
            <a:avLst/>
            <a:gdLst/>
            <a:ahLst/>
            <a:cxnLst/>
            <a:rect l="l" t="t" r="r" b="b"/>
            <a:pathLst>
              <a:path w="3690620" h="144779">
                <a:moveTo>
                  <a:pt x="0" y="144780"/>
                </a:moveTo>
                <a:lnTo>
                  <a:pt x="3690239" y="144780"/>
                </a:lnTo>
                <a:lnTo>
                  <a:pt x="3690239" y="0"/>
                </a:lnTo>
                <a:lnTo>
                  <a:pt x="0" y="0"/>
                </a:lnTo>
                <a:lnTo>
                  <a:pt x="0" y="144780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447665" y="4313885"/>
            <a:ext cx="3690620" cy="233679"/>
          </a:xfrm>
          <a:custGeom>
            <a:avLst/>
            <a:gdLst/>
            <a:ahLst/>
            <a:cxnLst/>
            <a:rect l="l" t="t" r="r" b="b"/>
            <a:pathLst>
              <a:path w="3690620" h="233679">
                <a:moveTo>
                  <a:pt x="0" y="233476"/>
                </a:moveTo>
                <a:lnTo>
                  <a:pt x="3690239" y="233476"/>
                </a:lnTo>
                <a:lnTo>
                  <a:pt x="3690239" y="0"/>
                </a:lnTo>
                <a:lnTo>
                  <a:pt x="0" y="0"/>
                </a:lnTo>
                <a:lnTo>
                  <a:pt x="0" y="233476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447665" y="4547361"/>
            <a:ext cx="3690620" cy="227329"/>
          </a:xfrm>
          <a:custGeom>
            <a:avLst/>
            <a:gdLst/>
            <a:ahLst/>
            <a:cxnLst/>
            <a:rect l="l" t="t" r="r" b="b"/>
            <a:pathLst>
              <a:path w="3690620" h="227329">
                <a:moveTo>
                  <a:pt x="0" y="227075"/>
                </a:moveTo>
                <a:lnTo>
                  <a:pt x="3690239" y="227075"/>
                </a:lnTo>
                <a:lnTo>
                  <a:pt x="3690239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47665" y="4774438"/>
            <a:ext cx="3690620" cy="230504"/>
          </a:xfrm>
          <a:custGeom>
            <a:avLst/>
            <a:gdLst/>
            <a:ahLst/>
            <a:cxnLst/>
            <a:rect l="l" t="t" r="r" b="b"/>
            <a:pathLst>
              <a:path w="3690620" h="230504">
                <a:moveTo>
                  <a:pt x="0" y="230124"/>
                </a:moveTo>
                <a:lnTo>
                  <a:pt x="3690239" y="230124"/>
                </a:lnTo>
                <a:lnTo>
                  <a:pt x="3690239" y="0"/>
                </a:lnTo>
                <a:lnTo>
                  <a:pt x="0" y="0"/>
                </a:lnTo>
                <a:lnTo>
                  <a:pt x="0" y="230124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47665" y="5004561"/>
            <a:ext cx="3690620" cy="227329"/>
          </a:xfrm>
          <a:custGeom>
            <a:avLst/>
            <a:gdLst/>
            <a:ahLst/>
            <a:cxnLst/>
            <a:rect l="l" t="t" r="r" b="b"/>
            <a:pathLst>
              <a:path w="3690620" h="227329">
                <a:moveTo>
                  <a:pt x="0" y="227075"/>
                </a:moveTo>
                <a:lnTo>
                  <a:pt x="3690239" y="227075"/>
                </a:lnTo>
                <a:lnTo>
                  <a:pt x="3690239" y="0"/>
                </a:lnTo>
                <a:lnTo>
                  <a:pt x="0" y="0"/>
                </a:lnTo>
                <a:lnTo>
                  <a:pt x="0" y="227075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757426" y="4300092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FE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447665" y="4300092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57426" y="5390083"/>
            <a:ext cx="3690620" cy="354330"/>
          </a:xfrm>
          <a:custGeom>
            <a:avLst/>
            <a:gdLst/>
            <a:ahLst/>
            <a:cxnLst/>
            <a:rect l="l" t="t" r="r" b="b"/>
            <a:pathLst>
              <a:path w="3690620" h="354329">
                <a:moveTo>
                  <a:pt x="0" y="353872"/>
                </a:moveTo>
                <a:lnTo>
                  <a:pt x="3690239" y="353872"/>
                </a:lnTo>
                <a:lnTo>
                  <a:pt x="3690239" y="0"/>
                </a:lnTo>
                <a:lnTo>
                  <a:pt x="0" y="0"/>
                </a:lnTo>
                <a:lnTo>
                  <a:pt x="0" y="353872"/>
                </a:lnTo>
                <a:close/>
              </a:path>
            </a:pathLst>
          </a:custGeom>
          <a:solidFill>
            <a:srgbClr val="DBC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57426" y="5743955"/>
            <a:ext cx="3690620" cy="218440"/>
          </a:xfrm>
          <a:custGeom>
            <a:avLst/>
            <a:gdLst/>
            <a:ahLst/>
            <a:cxnLst/>
            <a:rect l="l" t="t" r="r" b="b"/>
            <a:pathLst>
              <a:path w="3690620" h="218439">
                <a:moveTo>
                  <a:pt x="0" y="217932"/>
                </a:moveTo>
                <a:lnTo>
                  <a:pt x="3690239" y="217932"/>
                </a:lnTo>
                <a:lnTo>
                  <a:pt x="3690239" y="0"/>
                </a:lnTo>
                <a:lnTo>
                  <a:pt x="0" y="0"/>
                </a:lnTo>
                <a:lnTo>
                  <a:pt x="0" y="217932"/>
                </a:lnTo>
                <a:close/>
              </a:path>
            </a:pathLst>
          </a:custGeom>
          <a:solidFill>
            <a:srgbClr val="DBC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47665" y="5612891"/>
            <a:ext cx="3690620" cy="349250"/>
          </a:xfrm>
          <a:custGeom>
            <a:avLst/>
            <a:gdLst/>
            <a:ahLst/>
            <a:cxnLst/>
            <a:rect l="l" t="t" r="r" b="b"/>
            <a:pathLst>
              <a:path w="3690620" h="349250">
                <a:moveTo>
                  <a:pt x="0" y="348996"/>
                </a:moveTo>
                <a:lnTo>
                  <a:pt x="3690239" y="348996"/>
                </a:lnTo>
                <a:lnTo>
                  <a:pt x="3690239" y="0"/>
                </a:lnTo>
                <a:lnTo>
                  <a:pt x="0" y="0"/>
                </a:lnTo>
                <a:lnTo>
                  <a:pt x="0" y="348996"/>
                </a:lnTo>
                <a:close/>
              </a:path>
            </a:pathLst>
          </a:custGeom>
          <a:solidFill>
            <a:srgbClr val="E9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447665" y="5390083"/>
            <a:ext cx="3690620" cy="222885"/>
          </a:xfrm>
          <a:custGeom>
            <a:avLst/>
            <a:gdLst/>
            <a:ahLst/>
            <a:cxnLst/>
            <a:rect l="l" t="t" r="r" b="b"/>
            <a:pathLst>
              <a:path w="3690620" h="222885">
                <a:moveTo>
                  <a:pt x="0" y="222808"/>
                </a:moveTo>
                <a:lnTo>
                  <a:pt x="3690239" y="222808"/>
                </a:lnTo>
                <a:lnTo>
                  <a:pt x="3690239" y="0"/>
                </a:lnTo>
                <a:lnTo>
                  <a:pt x="0" y="0"/>
                </a:lnTo>
                <a:lnTo>
                  <a:pt x="0" y="222808"/>
                </a:lnTo>
                <a:close/>
              </a:path>
            </a:pathLst>
          </a:custGeom>
          <a:solidFill>
            <a:srgbClr val="E9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57426" y="5376417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DBC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447665" y="5376417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E9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57426" y="6214871"/>
            <a:ext cx="3690620" cy="137160"/>
          </a:xfrm>
          <a:custGeom>
            <a:avLst/>
            <a:gdLst/>
            <a:ahLst/>
            <a:cxnLst/>
            <a:rect l="l" t="t" r="r" b="b"/>
            <a:pathLst>
              <a:path w="3690620" h="137160">
                <a:moveTo>
                  <a:pt x="0" y="137159"/>
                </a:moveTo>
                <a:lnTo>
                  <a:pt x="3690239" y="137159"/>
                </a:lnTo>
                <a:lnTo>
                  <a:pt x="369023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ACB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57426" y="5974079"/>
            <a:ext cx="3690620" cy="241300"/>
          </a:xfrm>
          <a:custGeom>
            <a:avLst/>
            <a:gdLst/>
            <a:ahLst/>
            <a:cxnLst/>
            <a:rect l="l" t="t" r="r" b="b"/>
            <a:pathLst>
              <a:path w="3690620" h="241300">
                <a:moveTo>
                  <a:pt x="0" y="240792"/>
                </a:moveTo>
                <a:lnTo>
                  <a:pt x="3690239" y="240792"/>
                </a:lnTo>
                <a:lnTo>
                  <a:pt x="3690239" y="0"/>
                </a:lnTo>
                <a:lnTo>
                  <a:pt x="0" y="0"/>
                </a:lnTo>
                <a:lnTo>
                  <a:pt x="0" y="240792"/>
                </a:lnTo>
                <a:close/>
              </a:path>
            </a:pathLst>
          </a:custGeom>
          <a:solidFill>
            <a:srgbClr val="ACB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47665" y="6216396"/>
            <a:ext cx="3690620" cy="135890"/>
          </a:xfrm>
          <a:custGeom>
            <a:avLst/>
            <a:gdLst/>
            <a:ahLst/>
            <a:cxnLst/>
            <a:rect l="l" t="t" r="r" b="b"/>
            <a:pathLst>
              <a:path w="3690620" h="135889">
                <a:moveTo>
                  <a:pt x="0" y="135635"/>
                </a:moveTo>
                <a:lnTo>
                  <a:pt x="3690239" y="135635"/>
                </a:lnTo>
                <a:lnTo>
                  <a:pt x="3690239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solidFill>
            <a:srgbClr val="D3DC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447665" y="5974079"/>
            <a:ext cx="3690620" cy="242570"/>
          </a:xfrm>
          <a:custGeom>
            <a:avLst/>
            <a:gdLst/>
            <a:ahLst/>
            <a:cxnLst/>
            <a:rect l="l" t="t" r="r" b="b"/>
            <a:pathLst>
              <a:path w="3690620" h="242570">
                <a:moveTo>
                  <a:pt x="0" y="242316"/>
                </a:moveTo>
                <a:lnTo>
                  <a:pt x="3690239" y="242316"/>
                </a:lnTo>
                <a:lnTo>
                  <a:pt x="3690239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D3DC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57426" y="5961888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ACB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447665" y="5961888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D3DC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757426" y="6606540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AC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757426" y="6364223"/>
            <a:ext cx="3690620" cy="242570"/>
          </a:xfrm>
          <a:custGeom>
            <a:avLst/>
            <a:gdLst/>
            <a:ahLst/>
            <a:cxnLst/>
            <a:rect l="l" t="t" r="r" b="b"/>
            <a:pathLst>
              <a:path w="3690620" h="242570">
                <a:moveTo>
                  <a:pt x="0" y="242315"/>
                </a:moveTo>
                <a:lnTo>
                  <a:pt x="3690239" y="242315"/>
                </a:lnTo>
                <a:lnTo>
                  <a:pt x="3690239" y="0"/>
                </a:lnTo>
                <a:lnTo>
                  <a:pt x="0" y="0"/>
                </a:lnTo>
                <a:lnTo>
                  <a:pt x="0" y="242315"/>
                </a:lnTo>
                <a:close/>
              </a:path>
            </a:pathLst>
          </a:custGeom>
          <a:solidFill>
            <a:srgbClr val="AC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1814829" y="5505703"/>
            <a:ext cx="3062605" cy="11023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380365">
              <a:lnSpc>
                <a:spcPct val="101400"/>
              </a:lnSpc>
              <a:spcBef>
                <a:spcPts val="80"/>
              </a:spcBef>
            </a:pPr>
            <a:r>
              <a:rPr sz="1400" b="1" spc="-5" dirty="0">
                <a:latin typeface="Calibri"/>
                <a:cs typeface="Calibri"/>
              </a:rPr>
              <a:t>Protocole sur </a:t>
            </a:r>
            <a:r>
              <a:rPr sz="1400" b="1" dirty="0">
                <a:latin typeface="Calibri"/>
                <a:cs typeface="Calibri"/>
              </a:rPr>
              <a:t>les </a:t>
            </a:r>
            <a:r>
              <a:rPr sz="1400" b="1" spc="-5" dirty="0">
                <a:latin typeface="Calibri"/>
                <a:cs typeface="Calibri"/>
              </a:rPr>
              <a:t>droits </a:t>
            </a:r>
            <a:r>
              <a:rPr sz="1400" b="1" spc="-10" dirty="0">
                <a:latin typeface="Calibri"/>
                <a:cs typeface="Calibri"/>
              </a:rPr>
              <a:t>de </a:t>
            </a:r>
            <a:r>
              <a:rPr sz="1400" b="1" spc="-5" dirty="0">
                <a:latin typeface="Calibri"/>
                <a:cs typeface="Calibri"/>
              </a:rPr>
              <a:t>propriété  intellectuelle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b="1" spc="-5" dirty="0">
                <a:latin typeface="Calibri"/>
                <a:cs typeface="Calibri"/>
              </a:rPr>
              <a:t>Protocole sur </a:t>
            </a:r>
            <a:r>
              <a:rPr sz="1400" b="1" dirty="0">
                <a:latin typeface="Calibri"/>
                <a:cs typeface="Calibri"/>
              </a:rPr>
              <a:t>la </a:t>
            </a:r>
            <a:r>
              <a:rPr sz="1400" b="1" spc="-5" dirty="0">
                <a:latin typeface="Calibri"/>
                <a:cs typeface="Calibri"/>
              </a:rPr>
              <a:t>politique </a:t>
            </a:r>
            <a:r>
              <a:rPr sz="1400" b="1" spc="-10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concurrence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Protocole sur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l'investissement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447665" y="6606540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447665" y="6364223"/>
            <a:ext cx="3690620" cy="242570"/>
          </a:xfrm>
          <a:custGeom>
            <a:avLst/>
            <a:gdLst/>
            <a:ahLst/>
            <a:cxnLst/>
            <a:rect l="l" t="t" r="r" b="b"/>
            <a:pathLst>
              <a:path w="3690620" h="242570">
                <a:moveTo>
                  <a:pt x="0" y="242315"/>
                </a:moveTo>
                <a:lnTo>
                  <a:pt x="3690239" y="242315"/>
                </a:lnTo>
                <a:lnTo>
                  <a:pt x="3690239" y="0"/>
                </a:lnTo>
                <a:lnTo>
                  <a:pt x="0" y="0"/>
                </a:lnTo>
                <a:lnTo>
                  <a:pt x="0" y="242315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505069" y="506323"/>
            <a:ext cx="3627754" cy="6101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95"/>
              </a:spcBef>
            </a:pPr>
            <a:r>
              <a:rPr sz="1400" dirty="0">
                <a:latin typeface="Calibri"/>
                <a:cs typeface="Calibri"/>
              </a:rPr>
              <a:t>Annexe 1 : </a:t>
            </a:r>
            <a:r>
              <a:rPr sz="1400" spc="-5" dirty="0">
                <a:latin typeface="Calibri"/>
                <a:cs typeface="Calibri"/>
              </a:rPr>
              <a:t>Listes de concessions tarifaires Annexe  </a:t>
            </a:r>
            <a:r>
              <a:rPr sz="1400" dirty="0">
                <a:latin typeface="Calibri"/>
                <a:cs typeface="Calibri"/>
              </a:rPr>
              <a:t>2 : Règles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d'origine</a:t>
            </a:r>
            <a:endParaRPr sz="1400">
              <a:latin typeface="Calibri"/>
              <a:cs typeface="Calibri"/>
            </a:endParaRPr>
          </a:p>
          <a:p>
            <a:pPr marL="12700" marR="160655">
              <a:lnSpc>
                <a:spcPts val="1810"/>
              </a:lnSpc>
              <a:spcBef>
                <a:spcPts val="60"/>
              </a:spcBef>
            </a:pPr>
            <a:r>
              <a:rPr sz="1400" dirty="0">
                <a:latin typeface="Calibri"/>
                <a:cs typeface="Calibri"/>
              </a:rPr>
              <a:t>Annexe 3 : Coopération </a:t>
            </a:r>
            <a:r>
              <a:rPr sz="1400" spc="-5" dirty="0">
                <a:latin typeface="Calibri"/>
                <a:cs typeface="Calibri"/>
              </a:rPr>
              <a:t>douanière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assistance  administrative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mutuelle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400" dirty="0">
                <a:latin typeface="Calibri"/>
                <a:cs typeface="Calibri"/>
              </a:rPr>
              <a:t>Annexe 4 : </a:t>
            </a:r>
            <a:r>
              <a:rPr sz="1400" spc="-5" dirty="0">
                <a:latin typeface="Calibri"/>
                <a:cs typeface="Calibri"/>
              </a:rPr>
              <a:t>Facilitation des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échanges</a:t>
            </a:r>
            <a:endParaRPr sz="1400">
              <a:latin typeface="Calibri"/>
              <a:cs typeface="Calibri"/>
            </a:endParaRPr>
          </a:p>
          <a:p>
            <a:pPr marL="12700" marR="638175">
              <a:lnSpc>
                <a:spcPct val="107100"/>
              </a:lnSpc>
              <a:spcBef>
                <a:spcPts val="5"/>
              </a:spcBef>
            </a:pPr>
            <a:r>
              <a:rPr sz="1400" dirty="0">
                <a:latin typeface="Calibri"/>
                <a:cs typeface="Calibri"/>
              </a:rPr>
              <a:t>Annexe 5 : Barrières </a:t>
            </a:r>
            <a:r>
              <a:rPr sz="1400" spc="-5" dirty="0">
                <a:latin typeface="Calibri"/>
                <a:cs typeface="Calibri"/>
              </a:rPr>
              <a:t>non-tarifaires  </a:t>
            </a:r>
            <a:r>
              <a:rPr sz="1400" dirty="0">
                <a:latin typeface="Calibri"/>
                <a:cs typeface="Calibri"/>
              </a:rPr>
              <a:t>Annexe 6 : </a:t>
            </a:r>
            <a:r>
              <a:rPr sz="1400" spc="-5" dirty="0">
                <a:latin typeface="Calibri"/>
                <a:cs typeface="Calibri"/>
              </a:rPr>
              <a:t>Obstacles techniques </a:t>
            </a:r>
            <a:r>
              <a:rPr sz="1400" dirty="0">
                <a:latin typeface="Calibri"/>
                <a:cs typeface="Calibri"/>
              </a:rPr>
              <a:t>au  </a:t>
            </a:r>
            <a:r>
              <a:rPr sz="1400" spc="-5" dirty="0">
                <a:latin typeface="Calibri"/>
                <a:cs typeface="Calibri"/>
              </a:rPr>
              <a:t>commerce</a:t>
            </a:r>
            <a:endParaRPr sz="1400">
              <a:latin typeface="Calibri"/>
              <a:cs typeface="Calibri"/>
            </a:endParaRPr>
          </a:p>
          <a:p>
            <a:pPr marL="12700" marR="636270">
              <a:lnSpc>
                <a:spcPts val="1800"/>
              </a:lnSpc>
              <a:spcBef>
                <a:spcPts val="65"/>
              </a:spcBef>
              <a:tabLst>
                <a:tab pos="761365" algn="l"/>
                <a:tab pos="1103630" algn="l"/>
                <a:tab pos="1932939" algn="l"/>
                <a:tab pos="2834005" algn="l"/>
              </a:tabLst>
            </a:pPr>
            <a:r>
              <a:rPr sz="1400" dirty="0">
                <a:latin typeface="Calibri"/>
                <a:cs typeface="Calibri"/>
              </a:rPr>
              <a:t>An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exe	7:	Mes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res	</a:t>
            </a:r>
            <a:r>
              <a:rPr sz="1400" spc="-5" dirty="0">
                <a:latin typeface="Calibri"/>
                <a:cs typeface="Calibri"/>
              </a:rPr>
              <a:t>sanita</a:t>
            </a:r>
            <a:r>
              <a:rPr sz="1400" dirty="0">
                <a:latin typeface="Calibri"/>
                <a:cs typeface="Calibri"/>
              </a:rPr>
              <a:t>ires	et  </a:t>
            </a:r>
            <a:r>
              <a:rPr sz="1400" spc="-5" dirty="0">
                <a:latin typeface="Calibri"/>
                <a:cs typeface="Calibri"/>
              </a:rPr>
              <a:t>phytosanitaires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400" dirty="0">
                <a:latin typeface="Calibri"/>
                <a:cs typeface="Calibri"/>
              </a:rPr>
              <a:t>Annexe 8 :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Transit</a:t>
            </a:r>
            <a:endParaRPr sz="1400">
              <a:latin typeface="Calibri"/>
              <a:cs typeface="Calibri"/>
            </a:endParaRPr>
          </a:p>
          <a:p>
            <a:pPr marL="12700" marR="1343660">
              <a:lnSpc>
                <a:spcPts val="1810"/>
              </a:lnSpc>
              <a:spcBef>
                <a:spcPts val="75"/>
              </a:spcBef>
            </a:pPr>
            <a:r>
              <a:rPr sz="1400" dirty="0">
                <a:latin typeface="Calibri"/>
                <a:cs typeface="Calibri"/>
              </a:rPr>
              <a:t>Annexe 9 : Mesures</a:t>
            </a:r>
            <a:r>
              <a:rPr sz="1400" spc="-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correctives  </a:t>
            </a:r>
            <a:r>
              <a:rPr sz="1400" spc="-5" dirty="0">
                <a:latin typeface="Calibri"/>
                <a:cs typeface="Calibri"/>
              </a:rPr>
              <a:t>commerciales</a:t>
            </a:r>
            <a:endParaRPr sz="1400">
              <a:latin typeface="Calibri"/>
              <a:cs typeface="Calibri"/>
            </a:endParaRPr>
          </a:p>
          <a:p>
            <a:pPr marL="12700" marR="901065">
              <a:lnSpc>
                <a:spcPct val="112500"/>
              </a:lnSpc>
              <a:spcBef>
                <a:spcPts val="270"/>
              </a:spcBef>
            </a:pPr>
            <a:r>
              <a:rPr sz="1400" spc="-5" dirty="0">
                <a:latin typeface="Calibri"/>
                <a:cs typeface="Calibri"/>
              </a:rPr>
              <a:t>Listes d’engagements spécifiques  Exonérations du traitement de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NPF  </a:t>
            </a:r>
            <a:r>
              <a:rPr sz="1400" dirty="0">
                <a:latin typeface="Calibri"/>
                <a:cs typeface="Calibri"/>
              </a:rPr>
              <a:t>Annexe </a:t>
            </a:r>
            <a:r>
              <a:rPr sz="1400" spc="-5" dirty="0">
                <a:latin typeface="Calibri"/>
                <a:cs typeface="Calibri"/>
              </a:rPr>
              <a:t>sur </a:t>
            </a:r>
            <a:r>
              <a:rPr sz="1400" dirty="0">
                <a:latin typeface="Calibri"/>
                <a:cs typeface="Calibri"/>
              </a:rPr>
              <a:t>le </a:t>
            </a:r>
            <a:r>
              <a:rPr sz="1400" spc="-5" dirty="0">
                <a:latin typeface="Calibri"/>
                <a:cs typeface="Calibri"/>
              </a:rPr>
              <a:t>transport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aérien</a:t>
            </a:r>
            <a:endParaRPr sz="1400">
              <a:latin typeface="Calibri"/>
              <a:cs typeface="Calibri"/>
            </a:endParaRPr>
          </a:p>
          <a:p>
            <a:pPr marL="12700" marR="65405">
              <a:lnSpc>
                <a:spcPct val="107100"/>
              </a:lnSpc>
              <a:spcBef>
                <a:spcPts val="295"/>
              </a:spcBef>
            </a:pPr>
            <a:r>
              <a:rPr sz="1400" dirty="0">
                <a:latin typeface="Calibri"/>
                <a:cs typeface="Calibri"/>
              </a:rPr>
              <a:t>Annexe 1 : </a:t>
            </a:r>
            <a:r>
              <a:rPr sz="1400" spc="-5" dirty="0">
                <a:latin typeface="Calibri"/>
                <a:cs typeface="Calibri"/>
              </a:rPr>
              <a:t>Procédures de </a:t>
            </a:r>
            <a:r>
              <a:rPr sz="1400" dirty="0">
                <a:latin typeface="Calibri"/>
                <a:cs typeface="Calibri"/>
              </a:rPr>
              <a:t>travail </a:t>
            </a:r>
            <a:r>
              <a:rPr sz="1400" spc="-5" dirty="0">
                <a:latin typeface="Calibri"/>
                <a:cs typeface="Calibri"/>
              </a:rPr>
              <a:t>du Groupe  spécial Annexe </a:t>
            </a:r>
            <a:r>
              <a:rPr sz="1400" dirty="0">
                <a:latin typeface="Calibri"/>
                <a:cs typeface="Calibri"/>
              </a:rPr>
              <a:t>2 : Groupes </a:t>
            </a:r>
            <a:r>
              <a:rPr sz="1400" spc="-5" dirty="0">
                <a:latin typeface="Calibri"/>
                <a:cs typeface="Calibri"/>
              </a:rPr>
              <a:t>consultatifs d’experts  </a:t>
            </a:r>
            <a:r>
              <a:rPr sz="1400" dirty="0">
                <a:latin typeface="Calibri"/>
                <a:cs typeface="Calibri"/>
              </a:rPr>
              <a:t>Annexe 3 : </a:t>
            </a:r>
            <a:r>
              <a:rPr sz="1400" spc="-5" dirty="0">
                <a:latin typeface="Calibri"/>
                <a:cs typeface="Calibri"/>
              </a:rPr>
              <a:t>Code de conduite pour </a:t>
            </a:r>
            <a:r>
              <a:rPr sz="1400" dirty="0">
                <a:latin typeface="Calibri"/>
                <a:cs typeface="Calibri"/>
              </a:rPr>
              <a:t>les arbitres </a:t>
            </a:r>
            <a:r>
              <a:rPr sz="1400" spc="-5" dirty="0">
                <a:latin typeface="Calibri"/>
                <a:cs typeface="Calibri"/>
              </a:rPr>
              <a:t>et  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Groupe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Calibri"/>
                <a:cs typeface="Calibri"/>
              </a:rPr>
              <a:t>À</a:t>
            </a:r>
            <a:r>
              <a:rPr sz="1400" spc="-9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finaliser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marL="12700" marR="2887980">
              <a:lnSpc>
                <a:spcPct val="182900"/>
              </a:lnSpc>
            </a:pPr>
            <a:r>
              <a:rPr sz="1400" dirty="0">
                <a:latin typeface="Calibri"/>
                <a:cs typeface="Calibri"/>
              </a:rPr>
              <a:t>À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finaliser  </a:t>
            </a:r>
            <a:r>
              <a:rPr sz="1400" dirty="0">
                <a:latin typeface="Calibri"/>
                <a:cs typeface="Calibri"/>
              </a:rPr>
              <a:t>À</a:t>
            </a:r>
            <a:r>
              <a:rPr sz="1400" spc="-9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finaliser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757426" y="6352032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AC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447665" y="6352032"/>
            <a:ext cx="3690620" cy="12700"/>
          </a:xfrm>
          <a:custGeom>
            <a:avLst/>
            <a:gdLst/>
            <a:ahLst/>
            <a:cxnLst/>
            <a:rect l="l" t="t" r="r" b="b"/>
            <a:pathLst>
              <a:path w="3690620" h="12700">
                <a:moveTo>
                  <a:pt x="0" y="12191"/>
                </a:moveTo>
                <a:lnTo>
                  <a:pt x="3690239" y="12191"/>
                </a:lnTo>
                <a:lnTo>
                  <a:pt x="369023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72" y="6618732"/>
            <a:ext cx="1753235" cy="12700"/>
          </a:xfrm>
          <a:custGeom>
            <a:avLst/>
            <a:gdLst/>
            <a:ahLst/>
            <a:cxnLst/>
            <a:rect l="l" t="t" r="r" b="b"/>
            <a:pathLst>
              <a:path w="1753235" h="12700">
                <a:moveTo>
                  <a:pt x="0" y="12191"/>
                </a:moveTo>
                <a:lnTo>
                  <a:pt x="1752854" y="12191"/>
                </a:lnTo>
                <a:lnTo>
                  <a:pt x="175285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769617" y="6624828"/>
            <a:ext cx="3678554" cy="0"/>
          </a:xfrm>
          <a:custGeom>
            <a:avLst/>
            <a:gdLst/>
            <a:ahLst/>
            <a:cxnLst/>
            <a:rect l="l" t="t" r="r" b="b"/>
            <a:pathLst>
              <a:path w="3678554">
                <a:moveTo>
                  <a:pt x="0" y="0"/>
                </a:moveTo>
                <a:lnTo>
                  <a:pt x="36780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459857" y="6624828"/>
            <a:ext cx="3678554" cy="0"/>
          </a:xfrm>
          <a:custGeom>
            <a:avLst/>
            <a:gdLst/>
            <a:ahLst/>
            <a:cxnLst/>
            <a:rect l="l" t="t" r="r" b="b"/>
            <a:pathLst>
              <a:path w="3678554">
                <a:moveTo>
                  <a:pt x="0" y="0"/>
                </a:moveTo>
                <a:lnTo>
                  <a:pt x="367804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92161"/>
            <a:ext cx="8883015" cy="3658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6438" y="621030"/>
            <a:ext cx="8743315" cy="5885815"/>
          </a:xfrm>
          <a:custGeom>
            <a:avLst/>
            <a:gdLst/>
            <a:ahLst/>
            <a:cxnLst/>
            <a:rect l="l" t="t" r="r" b="b"/>
            <a:pathLst>
              <a:path w="8743315" h="5885815">
                <a:moveTo>
                  <a:pt x="8605037" y="0"/>
                </a:moveTo>
                <a:lnTo>
                  <a:pt x="137350" y="0"/>
                </a:lnTo>
                <a:lnTo>
                  <a:pt x="94107" y="6985"/>
                </a:lnTo>
                <a:lnTo>
                  <a:pt x="55956" y="26670"/>
                </a:lnTo>
                <a:lnTo>
                  <a:pt x="26060" y="56642"/>
                </a:lnTo>
                <a:lnTo>
                  <a:pt x="6985" y="94107"/>
                </a:lnTo>
                <a:lnTo>
                  <a:pt x="0" y="138049"/>
                </a:lnTo>
                <a:lnTo>
                  <a:pt x="0" y="5747702"/>
                </a:lnTo>
                <a:lnTo>
                  <a:pt x="6985" y="5790971"/>
                </a:lnTo>
                <a:lnTo>
                  <a:pt x="26060" y="5829147"/>
                </a:lnTo>
                <a:lnTo>
                  <a:pt x="55956" y="5859043"/>
                </a:lnTo>
                <a:lnTo>
                  <a:pt x="94107" y="5878766"/>
                </a:lnTo>
                <a:lnTo>
                  <a:pt x="137350" y="5885764"/>
                </a:lnTo>
                <a:lnTo>
                  <a:pt x="8605037" y="5885764"/>
                </a:lnTo>
                <a:lnTo>
                  <a:pt x="8648979" y="5878766"/>
                </a:lnTo>
                <a:lnTo>
                  <a:pt x="8686444" y="5859043"/>
                </a:lnTo>
                <a:lnTo>
                  <a:pt x="8716416" y="5829147"/>
                </a:lnTo>
                <a:lnTo>
                  <a:pt x="8736101" y="5790971"/>
                </a:lnTo>
                <a:lnTo>
                  <a:pt x="8743086" y="5747702"/>
                </a:lnTo>
                <a:lnTo>
                  <a:pt x="8743086" y="138049"/>
                </a:lnTo>
                <a:lnTo>
                  <a:pt x="8736101" y="94107"/>
                </a:lnTo>
                <a:lnTo>
                  <a:pt x="8716416" y="56642"/>
                </a:lnTo>
                <a:lnTo>
                  <a:pt x="8686444" y="26670"/>
                </a:lnTo>
                <a:lnTo>
                  <a:pt x="8648979" y="6985"/>
                </a:lnTo>
                <a:lnTo>
                  <a:pt x="8605037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438" y="621030"/>
            <a:ext cx="8743315" cy="5885815"/>
          </a:xfrm>
          <a:custGeom>
            <a:avLst/>
            <a:gdLst/>
            <a:ahLst/>
            <a:cxnLst/>
            <a:rect l="l" t="t" r="r" b="b"/>
            <a:pathLst>
              <a:path w="8743315" h="5885815">
                <a:moveTo>
                  <a:pt x="0" y="138049"/>
                </a:moveTo>
                <a:lnTo>
                  <a:pt x="6985" y="94107"/>
                </a:lnTo>
                <a:lnTo>
                  <a:pt x="26060" y="56642"/>
                </a:lnTo>
                <a:lnTo>
                  <a:pt x="55956" y="26670"/>
                </a:lnTo>
                <a:lnTo>
                  <a:pt x="94107" y="6985"/>
                </a:lnTo>
                <a:lnTo>
                  <a:pt x="137350" y="0"/>
                </a:lnTo>
                <a:lnTo>
                  <a:pt x="8605037" y="0"/>
                </a:lnTo>
                <a:lnTo>
                  <a:pt x="8648979" y="6985"/>
                </a:lnTo>
                <a:lnTo>
                  <a:pt x="8686444" y="26670"/>
                </a:lnTo>
                <a:lnTo>
                  <a:pt x="8716416" y="56642"/>
                </a:lnTo>
                <a:lnTo>
                  <a:pt x="8736101" y="94107"/>
                </a:lnTo>
                <a:lnTo>
                  <a:pt x="8743086" y="138049"/>
                </a:lnTo>
                <a:lnTo>
                  <a:pt x="8743086" y="5747702"/>
                </a:lnTo>
                <a:lnTo>
                  <a:pt x="8736101" y="5790971"/>
                </a:lnTo>
                <a:lnTo>
                  <a:pt x="8716416" y="5829147"/>
                </a:lnTo>
                <a:lnTo>
                  <a:pt x="8686444" y="5859043"/>
                </a:lnTo>
                <a:lnTo>
                  <a:pt x="8648979" y="5878766"/>
                </a:lnTo>
                <a:lnTo>
                  <a:pt x="8605037" y="5885764"/>
                </a:lnTo>
                <a:lnTo>
                  <a:pt x="137350" y="5885764"/>
                </a:lnTo>
                <a:lnTo>
                  <a:pt x="94107" y="5878766"/>
                </a:lnTo>
                <a:lnTo>
                  <a:pt x="55956" y="5859043"/>
                </a:lnTo>
                <a:lnTo>
                  <a:pt x="26060" y="5829147"/>
                </a:lnTo>
                <a:lnTo>
                  <a:pt x="6985" y="5790971"/>
                </a:lnTo>
                <a:lnTo>
                  <a:pt x="0" y="5747702"/>
                </a:lnTo>
                <a:lnTo>
                  <a:pt x="0" y="13804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0011" y="795274"/>
            <a:ext cx="8202930" cy="56267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7180" marR="109855" indent="-285115">
              <a:lnSpc>
                <a:spcPct val="99700"/>
              </a:lnSpc>
              <a:spcBef>
                <a:spcPts val="110"/>
              </a:spcBef>
              <a:buSzPct val="105882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700" b="0" dirty="0">
                <a:latin typeface="Calibri Light"/>
                <a:cs typeface="Calibri Light"/>
              </a:rPr>
              <a:t>À partir de </a:t>
            </a:r>
            <a:r>
              <a:rPr sz="1700" b="0" spc="-5" dirty="0">
                <a:latin typeface="Calibri Light"/>
                <a:cs typeface="Calibri Light"/>
              </a:rPr>
              <a:t>janvier </a:t>
            </a:r>
            <a:r>
              <a:rPr sz="1700" b="0" dirty="0">
                <a:latin typeface="Calibri Light"/>
                <a:cs typeface="Calibri Light"/>
              </a:rPr>
              <a:t>2021, </a:t>
            </a:r>
            <a:r>
              <a:rPr sz="1700" b="0" spc="-5" dirty="0">
                <a:latin typeface="Calibri Light"/>
                <a:cs typeface="Calibri Light"/>
              </a:rPr>
              <a:t>les droits </a:t>
            </a:r>
            <a:r>
              <a:rPr sz="1700" b="0" spc="-10" dirty="0">
                <a:latin typeface="Calibri Light"/>
                <a:cs typeface="Calibri Light"/>
              </a:rPr>
              <a:t>de </a:t>
            </a:r>
            <a:r>
              <a:rPr sz="1700" b="0" dirty="0">
                <a:latin typeface="Calibri Light"/>
                <a:cs typeface="Calibri Light"/>
              </a:rPr>
              <a:t>douane sur </a:t>
            </a:r>
            <a:r>
              <a:rPr sz="1700" b="0" spc="-10" dirty="0">
                <a:latin typeface="Calibri Light"/>
                <a:cs typeface="Calibri Light"/>
              </a:rPr>
              <a:t>90 </a:t>
            </a:r>
            <a:r>
              <a:rPr sz="1700" b="0" dirty="0">
                <a:latin typeface="Calibri Light"/>
                <a:cs typeface="Calibri Light"/>
              </a:rPr>
              <a:t>% des </a:t>
            </a:r>
            <a:r>
              <a:rPr sz="1700" b="0" spc="-5" dirty="0">
                <a:latin typeface="Calibri Light"/>
                <a:cs typeface="Calibri Light"/>
              </a:rPr>
              <a:t>marchandises échangées entre  les </a:t>
            </a:r>
            <a:r>
              <a:rPr sz="1700" b="0" dirty="0">
                <a:latin typeface="Calibri Light"/>
                <a:cs typeface="Calibri Light"/>
              </a:rPr>
              <a:t>États parties </a:t>
            </a:r>
            <a:r>
              <a:rPr sz="1700" b="0" spc="-5" dirty="0">
                <a:latin typeface="Calibri Light"/>
                <a:cs typeface="Calibri Light"/>
              </a:rPr>
              <a:t>de la ZLECA doivent être réduits </a:t>
            </a:r>
            <a:r>
              <a:rPr sz="1700" b="0" dirty="0">
                <a:latin typeface="Calibri Light"/>
                <a:cs typeface="Calibri Light"/>
              </a:rPr>
              <a:t>par </a:t>
            </a:r>
            <a:r>
              <a:rPr sz="1700" b="0" spc="-5" dirty="0">
                <a:latin typeface="Calibri Light"/>
                <a:cs typeface="Calibri Light"/>
              </a:rPr>
              <a:t>tranches annuelles égales jusqu'à </a:t>
            </a:r>
            <a:r>
              <a:rPr sz="1700" b="0" spc="-10" dirty="0">
                <a:latin typeface="Calibri Light"/>
                <a:cs typeface="Calibri Light"/>
              </a:rPr>
              <a:t>ce  </a:t>
            </a:r>
            <a:r>
              <a:rPr sz="1700" b="0" dirty="0">
                <a:latin typeface="Calibri Light"/>
                <a:cs typeface="Calibri Light"/>
              </a:rPr>
              <a:t>qu'ils soient </a:t>
            </a:r>
            <a:r>
              <a:rPr sz="1700" b="0" spc="-5" dirty="0">
                <a:latin typeface="Calibri Light"/>
                <a:cs typeface="Calibri Light"/>
              </a:rPr>
              <a:t>éliminés dans un </a:t>
            </a:r>
            <a:r>
              <a:rPr sz="1700" b="0" dirty="0">
                <a:latin typeface="Calibri Light"/>
                <a:cs typeface="Calibri Light"/>
              </a:rPr>
              <a:t>délai de 5 ans pour les </a:t>
            </a:r>
            <a:r>
              <a:rPr sz="1700" b="0" spc="-5" dirty="0">
                <a:latin typeface="Calibri Light"/>
                <a:cs typeface="Calibri Light"/>
              </a:rPr>
              <a:t>non-PMA et </a:t>
            </a:r>
            <a:r>
              <a:rPr sz="1700" b="0" dirty="0">
                <a:latin typeface="Calibri Light"/>
                <a:cs typeface="Calibri Light"/>
              </a:rPr>
              <a:t>de </a:t>
            </a:r>
            <a:r>
              <a:rPr sz="1700" b="0" spc="-10" dirty="0">
                <a:latin typeface="Calibri Light"/>
                <a:cs typeface="Calibri Light"/>
              </a:rPr>
              <a:t>10 </a:t>
            </a:r>
            <a:r>
              <a:rPr sz="1700" b="0" dirty="0">
                <a:latin typeface="Calibri Light"/>
                <a:cs typeface="Calibri Light"/>
              </a:rPr>
              <a:t>ans </a:t>
            </a:r>
            <a:r>
              <a:rPr sz="1700" b="0" spc="-5" dirty="0">
                <a:latin typeface="Calibri Light"/>
                <a:cs typeface="Calibri Light"/>
              </a:rPr>
              <a:t>pour les</a:t>
            </a:r>
            <a:r>
              <a:rPr sz="1700" b="0" spc="25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PMA.</a:t>
            </a:r>
            <a:endParaRPr sz="1700">
              <a:latin typeface="Calibri Light"/>
              <a:cs typeface="Calibri Light"/>
            </a:endParaRPr>
          </a:p>
          <a:p>
            <a:pPr marL="297180" marR="5080" indent="-285115" algn="just">
              <a:lnSpc>
                <a:spcPts val="2030"/>
              </a:lnSpc>
              <a:spcBef>
                <a:spcPts val="760"/>
              </a:spcBef>
              <a:buSzPct val="105882"/>
              <a:buFont typeface="Arial"/>
              <a:buChar char="•"/>
              <a:tabLst>
                <a:tab pos="297815" algn="l"/>
              </a:tabLst>
            </a:pPr>
            <a:r>
              <a:rPr sz="1700" b="0" dirty="0">
                <a:latin typeface="Calibri Light"/>
                <a:cs typeface="Calibri Light"/>
              </a:rPr>
              <a:t>Par </a:t>
            </a:r>
            <a:r>
              <a:rPr sz="1700" b="0" spc="-5" dirty="0">
                <a:latin typeface="Calibri Light"/>
                <a:cs typeface="Calibri Light"/>
              </a:rPr>
              <a:t>conséquent, </a:t>
            </a:r>
            <a:r>
              <a:rPr sz="1700" b="0" dirty="0">
                <a:latin typeface="Calibri Light"/>
                <a:cs typeface="Calibri Light"/>
              </a:rPr>
              <a:t>un produit </a:t>
            </a:r>
            <a:r>
              <a:rPr sz="1700" b="0" spc="-5" dirty="0">
                <a:latin typeface="Calibri Light"/>
                <a:cs typeface="Calibri Light"/>
              </a:rPr>
              <a:t>soumis </a:t>
            </a:r>
            <a:r>
              <a:rPr sz="1700" b="0" dirty="0">
                <a:latin typeface="Calibri Light"/>
                <a:cs typeface="Calibri Light"/>
              </a:rPr>
              <a:t>à un tarif de 25 % </a:t>
            </a:r>
            <a:r>
              <a:rPr sz="1700" b="0" spc="-5" dirty="0">
                <a:latin typeface="Calibri Light"/>
                <a:cs typeface="Calibri Light"/>
              </a:rPr>
              <a:t>et </a:t>
            </a:r>
            <a:r>
              <a:rPr sz="1700" b="0" dirty="0">
                <a:latin typeface="Calibri Light"/>
                <a:cs typeface="Calibri Light"/>
              </a:rPr>
              <a:t>importé </a:t>
            </a:r>
            <a:r>
              <a:rPr sz="1700" b="0" spc="-5" dirty="0">
                <a:latin typeface="Calibri Light"/>
                <a:cs typeface="Calibri Light"/>
              </a:rPr>
              <a:t>dans </a:t>
            </a:r>
            <a:r>
              <a:rPr sz="1700" b="0" dirty="0">
                <a:latin typeface="Calibri Light"/>
                <a:cs typeface="Calibri Light"/>
              </a:rPr>
              <a:t>un </a:t>
            </a:r>
            <a:r>
              <a:rPr sz="1700" b="0" spc="-5" dirty="0">
                <a:latin typeface="Calibri Light"/>
                <a:cs typeface="Calibri Light"/>
              </a:rPr>
              <a:t>non-PMA </a:t>
            </a:r>
            <a:r>
              <a:rPr sz="1700" b="0" spc="-10" dirty="0">
                <a:latin typeface="Calibri Light"/>
                <a:cs typeface="Calibri Light"/>
              </a:rPr>
              <a:t>serait  </a:t>
            </a:r>
            <a:r>
              <a:rPr sz="1700" b="0" dirty="0">
                <a:latin typeface="Calibri Light"/>
                <a:cs typeface="Calibri Light"/>
              </a:rPr>
              <a:t>tarifé à </a:t>
            </a:r>
            <a:r>
              <a:rPr sz="1700" b="0" spc="-10" dirty="0">
                <a:latin typeface="Calibri Light"/>
                <a:cs typeface="Calibri Light"/>
              </a:rPr>
              <a:t>20 </a:t>
            </a:r>
            <a:r>
              <a:rPr sz="1700" b="0" dirty="0">
                <a:latin typeface="Calibri Light"/>
                <a:cs typeface="Calibri Light"/>
              </a:rPr>
              <a:t>% à </a:t>
            </a:r>
            <a:r>
              <a:rPr sz="1700" b="0" spc="-5" dirty="0">
                <a:latin typeface="Calibri Light"/>
                <a:cs typeface="Calibri Light"/>
              </a:rPr>
              <a:t>partir </a:t>
            </a:r>
            <a:r>
              <a:rPr sz="1700" b="0" dirty="0">
                <a:latin typeface="Calibri Light"/>
                <a:cs typeface="Calibri Light"/>
              </a:rPr>
              <a:t>de </a:t>
            </a:r>
            <a:r>
              <a:rPr sz="1700" b="0" spc="-5" dirty="0">
                <a:latin typeface="Calibri Light"/>
                <a:cs typeface="Calibri Light"/>
              </a:rPr>
              <a:t>janvier 2021, puis </a:t>
            </a:r>
            <a:r>
              <a:rPr sz="1700" b="0" dirty="0">
                <a:latin typeface="Calibri Light"/>
                <a:cs typeface="Calibri Light"/>
              </a:rPr>
              <a:t>à 15% à </a:t>
            </a:r>
            <a:r>
              <a:rPr sz="1700" b="0" spc="-5" dirty="0">
                <a:latin typeface="Calibri Light"/>
                <a:cs typeface="Calibri Light"/>
              </a:rPr>
              <a:t>partir </a:t>
            </a:r>
            <a:r>
              <a:rPr sz="1700" b="0" dirty="0">
                <a:latin typeface="Calibri Light"/>
                <a:cs typeface="Calibri Light"/>
              </a:rPr>
              <a:t>de </a:t>
            </a:r>
            <a:r>
              <a:rPr sz="1700" b="0" spc="-5" dirty="0">
                <a:latin typeface="Calibri Light"/>
                <a:cs typeface="Calibri Light"/>
              </a:rPr>
              <a:t>janvier 2022, </a:t>
            </a:r>
            <a:r>
              <a:rPr sz="1700" b="0" dirty="0">
                <a:latin typeface="Calibri Light"/>
                <a:cs typeface="Calibri Light"/>
              </a:rPr>
              <a:t>ainsi de </a:t>
            </a:r>
            <a:r>
              <a:rPr sz="1700" b="0" spc="-5" dirty="0">
                <a:latin typeface="Calibri Light"/>
                <a:cs typeface="Calibri Light"/>
              </a:rPr>
              <a:t>suite. </a:t>
            </a:r>
            <a:r>
              <a:rPr sz="1700" b="0" spc="-10" dirty="0">
                <a:latin typeface="Calibri Light"/>
                <a:cs typeface="Calibri Light"/>
              </a:rPr>
              <a:t>Les  </a:t>
            </a:r>
            <a:r>
              <a:rPr sz="1700" b="0" dirty="0">
                <a:latin typeface="Calibri Light"/>
                <a:cs typeface="Calibri Light"/>
              </a:rPr>
              <a:t>réductions </a:t>
            </a:r>
            <a:r>
              <a:rPr sz="1700" b="0" spc="-5" dirty="0">
                <a:latin typeface="Calibri Light"/>
                <a:cs typeface="Calibri Light"/>
              </a:rPr>
              <a:t>évolueront </a:t>
            </a:r>
            <a:r>
              <a:rPr sz="1700" b="0" dirty="0">
                <a:latin typeface="Calibri Light"/>
                <a:cs typeface="Calibri Light"/>
              </a:rPr>
              <a:t>ainsi, </a:t>
            </a:r>
            <a:r>
              <a:rPr sz="1700" b="0" spc="-5" dirty="0">
                <a:latin typeface="Calibri Light"/>
                <a:cs typeface="Calibri Light"/>
              </a:rPr>
              <a:t>chaque </a:t>
            </a:r>
            <a:r>
              <a:rPr sz="1700" b="0" dirty="0">
                <a:latin typeface="Calibri Light"/>
                <a:cs typeface="Calibri Light"/>
              </a:rPr>
              <a:t>année </a:t>
            </a:r>
            <a:r>
              <a:rPr sz="1700" b="0" spc="-5" dirty="0">
                <a:latin typeface="Calibri Light"/>
                <a:cs typeface="Calibri Light"/>
              </a:rPr>
              <a:t>jusqu'à ce </a:t>
            </a:r>
            <a:r>
              <a:rPr sz="1700" b="0" dirty="0">
                <a:latin typeface="Calibri Light"/>
                <a:cs typeface="Calibri Light"/>
              </a:rPr>
              <a:t>que produit </a:t>
            </a:r>
            <a:r>
              <a:rPr sz="1700" b="0" spc="-5" dirty="0">
                <a:latin typeface="Calibri Light"/>
                <a:cs typeface="Calibri Light"/>
              </a:rPr>
              <a:t>soit commercialisé en  </a:t>
            </a:r>
            <a:r>
              <a:rPr sz="1700" b="0" dirty="0">
                <a:latin typeface="Calibri Light"/>
                <a:cs typeface="Calibri Light"/>
              </a:rPr>
              <a:t>franchise de </a:t>
            </a:r>
            <a:r>
              <a:rPr sz="1700" b="0" spc="-5" dirty="0">
                <a:latin typeface="Calibri Light"/>
                <a:cs typeface="Calibri Light"/>
              </a:rPr>
              <a:t>droits d'ici </a:t>
            </a:r>
            <a:r>
              <a:rPr sz="1700" b="0" dirty="0">
                <a:latin typeface="Calibri Light"/>
                <a:cs typeface="Calibri Light"/>
              </a:rPr>
              <a:t>janvier</a:t>
            </a:r>
            <a:r>
              <a:rPr sz="1700" b="0" spc="-10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2026.</a:t>
            </a:r>
            <a:endParaRPr sz="1700">
              <a:latin typeface="Calibri Light"/>
              <a:cs typeface="Calibri Light"/>
            </a:endParaRPr>
          </a:p>
          <a:p>
            <a:pPr marL="297180" marR="222250" indent="-285115" algn="just">
              <a:lnSpc>
                <a:spcPts val="2030"/>
              </a:lnSpc>
              <a:spcBef>
                <a:spcPts val="700"/>
              </a:spcBef>
              <a:buSzPct val="105882"/>
              <a:buFont typeface="Arial"/>
              <a:buChar char="•"/>
              <a:tabLst>
                <a:tab pos="297815" algn="l"/>
              </a:tabLst>
            </a:pPr>
            <a:r>
              <a:rPr sz="1700" b="0" dirty="0">
                <a:latin typeface="Calibri Light"/>
                <a:cs typeface="Calibri Light"/>
              </a:rPr>
              <a:t>Pour 7 % </a:t>
            </a:r>
            <a:r>
              <a:rPr sz="1700" b="0" spc="-5" dirty="0">
                <a:latin typeface="Calibri Light"/>
                <a:cs typeface="Calibri Light"/>
              </a:rPr>
              <a:t>supplémentaires </a:t>
            </a:r>
            <a:r>
              <a:rPr sz="1700" b="0" dirty="0">
                <a:latin typeface="Calibri Light"/>
                <a:cs typeface="Calibri Light"/>
              </a:rPr>
              <a:t>de produits dits « </a:t>
            </a:r>
            <a:r>
              <a:rPr sz="1700" b="0" spc="-5" dirty="0">
                <a:latin typeface="Calibri Light"/>
                <a:cs typeface="Calibri Light"/>
              </a:rPr>
              <a:t>sensibles », les droits </a:t>
            </a:r>
            <a:r>
              <a:rPr sz="1700" b="0" dirty="0">
                <a:latin typeface="Calibri Light"/>
                <a:cs typeface="Calibri Light"/>
              </a:rPr>
              <a:t>de douane </a:t>
            </a:r>
            <a:r>
              <a:rPr sz="1700" b="0" spc="-5" dirty="0">
                <a:latin typeface="Calibri Light"/>
                <a:cs typeface="Calibri Light"/>
              </a:rPr>
              <a:t>tomberont  d'ici </a:t>
            </a:r>
            <a:r>
              <a:rPr sz="1700" b="0" dirty="0">
                <a:latin typeface="Calibri Light"/>
                <a:cs typeface="Calibri Light"/>
              </a:rPr>
              <a:t>10 ans </a:t>
            </a:r>
            <a:r>
              <a:rPr sz="1700" b="0" spc="-5" dirty="0">
                <a:latin typeface="Calibri Light"/>
                <a:cs typeface="Calibri Light"/>
              </a:rPr>
              <a:t>pour les </a:t>
            </a:r>
            <a:r>
              <a:rPr sz="1700" b="0" dirty="0">
                <a:latin typeface="Calibri Light"/>
                <a:cs typeface="Calibri Light"/>
              </a:rPr>
              <a:t>non-PMA </a:t>
            </a:r>
            <a:r>
              <a:rPr sz="1700" b="0" spc="-10" dirty="0">
                <a:latin typeface="Calibri Light"/>
                <a:cs typeface="Calibri Light"/>
              </a:rPr>
              <a:t>et </a:t>
            </a:r>
            <a:r>
              <a:rPr sz="1700" b="0" dirty="0">
                <a:latin typeface="Calibri Light"/>
                <a:cs typeface="Calibri Light"/>
              </a:rPr>
              <a:t>13 ans </a:t>
            </a:r>
            <a:r>
              <a:rPr sz="1700" b="0" spc="-5" dirty="0">
                <a:latin typeface="Calibri Light"/>
                <a:cs typeface="Calibri Light"/>
              </a:rPr>
              <a:t>pour les PMA. Les </a:t>
            </a:r>
            <a:r>
              <a:rPr sz="1700" b="0" dirty="0">
                <a:latin typeface="Calibri Light"/>
                <a:cs typeface="Calibri Light"/>
              </a:rPr>
              <a:t>3% restants sur des</a:t>
            </a:r>
            <a:r>
              <a:rPr sz="1700" b="0" spc="30" dirty="0">
                <a:latin typeface="Calibri Light"/>
                <a:cs typeface="Calibri Light"/>
              </a:rPr>
              <a:t> </a:t>
            </a:r>
            <a:r>
              <a:rPr sz="1700" b="0" dirty="0">
                <a:latin typeface="Calibri Light"/>
                <a:cs typeface="Calibri Light"/>
              </a:rPr>
              <a:t>produits</a:t>
            </a:r>
            <a:endParaRPr sz="1700">
              <a:latin typeface="Calibri Light"/>
              <a:cs typeface="Calibri Light"/>
            </a:endParaRPr>
          </a:p>
          <a:p>
            <a:pPr marL="297180" algn="just">
              <a:lnSpc>
                <a:spcPts val="1955"/>
              </a:lnSpc>
            </a:pPr>
            <a:r>
              <a:rPr sz="1700" b="0" dirty="0">
                <a:latin typeface="Calibri Light"/>
                <a:cs typeface="Calibri Light"/>
              </a:rPr>
              <a:t>« </a:t>
            </a:r>
            <a:r>
              <a:rPr sz="1700" b="0" spc="-5" dirty="0">
                <a:latin typeface="Calibri Light"/>
                <a:cs typeface="Calibri Light"/>
              </a:rPr>
              <a:t>exclus </a:t>
            </a:r>
            <a:r>
              <a:rPr sz="1700" b="0" dirty="0">
                <a:latin typeface="Calibri Light"/>
                <a:cs typeface="Calibri Light"/>
              </a:rPr>
              <a:t>» </a:t>
            </a:r>
            <a:r>
              <a:rPr sz="1700" b="0" spc="-5" dirty="0">
                <a:latin typeface="Calibri Light"/>
                <a:cs typeface="Calibri Light"/>
              </a:rPr>
              <a:t>doivent conserver leurs tarifs </a:t>
            </a:r>
            <a:r>
              <a:rPr sz="1700" b="0" dirty="0">
                <a:latin typeface="Calibri Light"/>
                <a:cs typeface="Calibri Light"/>
              </a:rPr>
              <a:t>pour </a:t>
            </a:r>
            <a:r>
              <a:rPr sz="1700" b="0" spc="-5" dirty="0">
                <a:latin typeface="Calibri Light"/>
                <a:cs typeface="Calibri Light"/>
              </a:rPr>
              <a:t>permettre </a:t>
            </a:r>
            <a:r>
              <a:rPr sz="1700" b="0" dirty="0">
                <a:latin typeface="Calibri Light"/>
                <a:cs typeface="Calibri Light"/>
              </a:rPr>
              <a:t>des </a:t>
            </a:r>
            <a:r>
              <a:rPr sz="1700" b="0" spc="-5" dirty="0">
                <a:latin typeface="Calibri Light"/>
                <a:cs typeface="Calibri Light"/>
              </a:rPr>
              <a:t>flexibilités </a:t>
            </a:r>
            <a:r>
              <a:rPr sz="1700" b="0" dirty="0">
                <a:latin typeface="Calibri Light"/>
                <a:cs typeface="Calibri Light"/>
              </a:rPr>
              <a:t>aux États</a:t>
            </a:r>
            <a:r>
              <a:rPr sz="1700" b="0" spc="135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parties</a:t>
            </a:r>
            <a:endParaRPr sz="1700">
              <a:latin typeface="Calibri Light"/>
              <a:cs typeface="Calibri Light"/>
            </a:endParaRPr>
          </a:p>
          <a:p>
            <a:pPr marL="297180" algn="just">
              <a:lnSpc>
                <a:spcPts val="2035"/>
              </a:lnSpc>
            </a:pPr>
            <a:r>
              <a:rPr sz="1700" b="0" spc="-5" dirty="0">
                <a:latin typeface="Calibri Light"/>
                <a:cs typeface="Calibri Light"/>
              </a:rPr>
              <a:t>ayant des sensibilités particulières, mais </a:t>
            </a:r>
            <a:r>
              <a:rPr sz="1700" b="0" dirty="0">
                <a:latin typeface="Calibri Light"/>
                <a:cs typeface="Calibri Light"/>
              </a:rPr>
              <a:t>seront </a:t>
            </a:r>
            <a:r>
              <a:rPr sz="1700" b="0" spc="-5" dirty="0">
                <a:latin typeface="Calibri Light"/>
                <a:cs typeface="Calibri Light"/>
              </a:rPr>
              <a:t>soumis </a:t>
            </a:r>
            <a:r>
              <a:rPr sz="1700" b="0" dirty="0">
                <a:latin typeface="Calibri Light"/>
                <a:cs typeface="Calibri Light"/>
              </a:rPr>
              <a:t>à un réexamen tous </a:t>
            </a:r>
            <a:r>
              <a:rPr sz="1700" b="0" spc="-5" dirty="0">
                <a:latin typeface="Calibri Light"/>
                <a:cs typeface="Calibri Light"/>
              </a:rPr>
              <a:t>les cinq</a:t>
            </a:r>
            <a:r>
              <a:rPr sz="1700" b="0" spc="110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ans.</a:t>
            </a:r>
            <a:endParaRPr sz="1700">
              <a:latin typeface="Calibri Light"/>
              <a:cs typeface="Calibri Light"/>
            </a:endParaRPr>
          </a:p>
          <a:p>
            <a:pPr marL="297180" marR="1990725" indent="-285115">
              <a:lnSpc>
                <a:spcPct val="100000"/>
              </a:lnSpc>
              <a:spcBef>
                <a:spcPts val="700"/>
              </a:spcBef>
              <a:buSzPct val="105882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700" b="0" dirty="0">
                <a:latin typeface="Calibri Light"/>
                <a:cs typeface="Calibri Light"/>
              </a:rPr>
              <a:t>Des </a:t>
            </a:r>
            <a:r>
              <a:rPr sz="1700" b="0" spc="-5" dirty="0">
                <a:latin typeface="Calibri Light"/>
                <a:cs typeface="Calibri Light"/>
              </a:rPr>
              <a:t>entreprises ont également déjà recours au </a:t>
            </a:r>
            <a:r>
              <a:rPr sz="1700" b="0" dirty="0">
                <a:latin typeface="Calibri Light"/>
                <a:cs typeface="Calibri Light"/>
              </a:rPr>
              <a:t>mécanisme des </a:t>
            </a:r>
            <a:r>
              <a:rPr sz="1700" b="0" spc="-10" dirty="0">
                <a:latin typeface="Calibri Light"/>
                <a:cs typeface="Calibri Light"/>
              </a:rPr>
              <a:t>BNT,  </a:t>
            </a:r>
            <a:r>
              <a:rPr sz="1700" b="0" dirty="0">
                <a:latin typeface="Calibri Light"/>
                <a:cs typeface="Calibri Light"/>
              </a:rPr>
              <a:t>disponible </a:t>
            </a:r>
            <a:r>
              <a:rPr sz="1700" b="0" spc="-5" dirty="0">
                <a:latin typeface="Calibri Light"/>
                <a:cs typeface="Calibri Light"/>
              </a:rPr>
              <a:t>sur</a:t>
            </a:r>
            <a:r>
              <a:rPr sz="1700" b="0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https://tradebarriers.africa/home.</a:t>
            </a:r>
            <a:endParaRPr sz="1700">
              <a:latin typeface="Calibri Light"/>
              <a:cs typeface="Calibri Light"/>
            </a:endParaRPr>
          </a:p>
          <a:p>
            <a:pPr marL="297180" marR="1014730" indent="-285115">
              <a:lnSpc>
                <a:spcPct val="99700"/>
              </a:lnSpc>
              <a:spcBef>
                <a:spcPts val="665"/>
              </a:spcBef>
              <a:buSzPct val="105882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700" b="0" spc="-5" dirty="0">
                <a:latin typeface="Calibri Light"/>
                <a:cs typeface="Calibri Light"/>
              </a:rPr>
              <a:t>La ZLECA contient également </a:t>
            </a:r>
            <a:r>
              <a:rPr sz="1700" b="0" dirty="0">
                <a:latin typeface="Calibri Light"/>
                <a:cs typeface="Calibri Light"/>
              </a:rPr>
              <a:t>des </a:t>
            </a:r>
            <a:r>
              <a:rPr sz="1700" b="0" spc="-5" dirty="0">
                <a:latin typeface="Calibri Light"/>
                <a:cs typeface="Calibri Light"/>
              </a:rPr>
              <a:t>engagements sur la coopération douanière et  </a:t>
            </a:r>
            <a:r>
              <a:rPr sz="1700" b="0" dirty="0">
                <a:latin typeface="Calibri Light"/>
                <a:cs typeface="Calibri Light"/>
              </a:rPr>
              <a:t>l'assistance </a:t>
            </a:r>
            <a:r>
              <a:rPr sz="1700" b="0" spc="-5" dirty="0">
                <a:latin typeface="Calibri Light"/>
                <a:cs typeface="Calibri Light"/>
              </a:rPr>
              <a:t>administrative mutuelle, </a:t>
            </a:r>
            <a:r>
              <a:rPr sz="1700" b="0" dirty="0">
                <a:latin typeface="Calibri Light"/>
                <a:cs typeface="Calibri Light"/>
              </a:rPr>
              <a:t>la </a:t>
            </a:r>
            <a:r>
              <a:rPr sz="1700" b="0" spc="-5" dirty="0">
                <a:latin typeface="Calibri Light"/>
                <a:cs typeface="Calibri Light"/>
              </a:rPr>
              <a:t>facilitation </a:t>
            </a:r>
            <a:r>
              <a:rPr sz="1700" b="0" spc="-10" dirty="0">
                <a:latin typeface="Calibri Light"/>
                <a:cs typeface="Calibri Light"/>
              </a:rPr>
              <a:t>du </a:t>
            </a:r>
            <a:r>
              <a:rPr sz="1700" b="0" spc="-5" dirty="0">
                <a:latin typeface="Calibri Light"/>
                <a:cs typeface="Calibri Light"/>
              </a:rPr>
              <a:t>commerce, </a:t>
            </a:r>
            <a:r>
              <a:rPr sz="1700" b="0" dirty="0">
                <a:latin typeface="Calibri Light"/>
                <a:cs typeface="Calibri Light"/>
              </a:rPr>
              <a:t>les </a:t>
            </a:r>
            <a:r>
              <a:rPr sz="1700" b="0" spc="-5" dirty="0">
                <a:latin typeface="Calibri Light"/>
                <a:cs typeface="Calibri Light"/>
              </a:rPr>
              <a:t>obstacles  </a:t>
            </a:r>
            <a:r>
              <a:rPr sz="1700" b="0" dirty="0">
                <a:latin typeface="Calibri Light"/>
                <a:cs typeface="Calibri Light"/>
              </a:rPr>
              <a:t>techniques au </a:t>
            </a:r>
            <a:r>
              <a:rPr sz="1700" b="0" spc="-5" dirty="0">
                <a:latin typeface="Calibri Light"/>
                <a:cs typeface="Calibri Light"/>
              </a:rPr>
              <a:t>commerce, les normes </a:t>
            </a:r>
            <a:r>
              <a:rPr sz="1700" b="0" dirty="0">
                <a:latin typeface="Calibri Light"/>
                <a:cs typeface="Calibri Light"/>
              </a:rPr>
              <a:t>sanitaires </a:t>
            </a:r>
            <a:r>
              <a:rPr sz="1700" b="0" spc="-5" dirty="0">
                <a:latin typeface="Calibri Light"/>
                <a:cs typeface="Calibri Light"/>
              </a:rPr>
              <a:t>et </a:t>
            </a:r>
            <a:r>
              <a:rPr sz="1700" b="0" dirty="0">
                <a:latin typeface="Calibri Light"/>
                <a:cs typeface="Calibri Light"/>
              </a:rPr>
              <a:t>phytosanitaires </a:t>
            </a:r>
            <a:r>
              <a:rPr sz="1700" b="0" spc="-10" dirty="0">
                <a:latin typeface="Calibri Light"/>
                <a:cs typeface="Calibri Light"/>
              </a:rPr>
              <a:t>et </a:t>
            </a:r>
            <a:r>
              <a:rPr sz="1700" b="0" spc="-5" dirty="0">
                <a:latin typeface="Calibri Light"/>
                <a:cs typeface="Calibri Light"/>
              </a:rPr>
              <a:t>le</a:t>
            </a:r>
            <a:r>
              <a:rPr sz="1700" b="0" spc="-15" dirty="0">
                <a:latin typeface="Calibri Light"/>
                <a:cs typeface="Calibri Light"/>
              </a:rPr>
              <a:t> </a:t>
            </a:r>
            <a:r>
              <a:rPr sz="1700" b="0" dirty="0">
                <a:latin typeface="Calibri Light"/>
                <a:cs typeface="Calibri Light"/>
              </a:rPr>
              <a:t>transit.</a:t>
            </a:r>
            <a:endParaRPr sz="1700">
              <a:latin typeface="Calibri Light"/>
              <a:cs typeface="Calibri Light"/>
            </a:endParaRPr>
          </a:p>
          <a:p>
            <a:pPr marL="297180" indent="-285115">
              <a:lnSpc>
                <a:spcPct val="100000"/>
              </a:lnSpc>
              <a:spcBef>
                <a:spcPts val="675"/>
              </a:spcBef>
              <a:buSzPct val="105882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700" b="0" spc="-5" dirty="0">
                <a:latin typeface="Calibri Light"/>
                <a:cs typeface="Calibri Light"/>
              </a:rPr>
              <a:t>Ce </a:t>
            </a:r>
            <a:r>
              <a:rPr sz="1700" b="0" dirty="0">
                <a:latin typeface="Calibri Light"/>
                <a:cs typeface="Calibri Light"/>
              </a:rPr>
              <a:t>travail </a:t>
            </a:r>
            <a:r>
              <a:rPr sz="1700" b="0" spc="-5" dirty="0">
                <a:latin typeface="Calibri Light"/>
                <a:cs typeface="Calibri Light"/>
              </a:rPr>
              <a:t>«en coulisse» vise </a:t>
            </a:r>
            <a:r>
              <a:rPr sz="1700" b="0" dirty="0">
                <a:latin typeface="Calibri Light"/>
                <a:cs typeface="Calibri Light"/>
              </a:rPr>
              <a:t>à </a:t>
            </a:r>
            <a:r>
              <a:rPr sz="1700" b="0" spc="-5" dirty="0">
                <a:latin typeface="Calibri Light"/>
                <a:cs typeface="Calibri Light"/>
              </a:rPr>
              <a:t>simplifier et harmoniser les procédures commerciales</a:t>
            </a:r>
            <a:r>
              <a:rPr sz="1700" b="0" spc="110" dirty="0">
                <a:latin typeface="Calibri Light"/>
                <a:cs typeface="Calibri Light"/>
              </a:rPr>
              <a:t> </a:t>
            </a:r>
            <a:r>
              <a:rPr sz="1700" b="0" spc="-5" dirty="0">
                <a:latin typeface="Calibri Light"/>
                <a:cs typeface="Calibri Light"/>
              </a:rPr>
              <a:t>et</a:t>
            </a:r>
            <a:endParaRPr sz="1700">
              <a:latin typeface="Calibri Light"/>
              <a:cs typeface="Calibri Light"/>
            </a:endParaRPr>
          </a:p>
          <a:p>
            <a:pPr marL="297180" marR="257810">
              <a:lnSpc>
                <a:spcPts val="2030"/>
              </a:lnSpc>
              <a:spcBef>
                <a:spcPts val="75"/>
              </a:spcBef>
            </a:pPr>
            <a:r>
              <a:rPr sz="1700" b="0" dirty="0">
                <a:latin typeface="Calibri Light"/>
                <a:cs typeface="Calibri Light"/>
              </a:rPr>
              <a:t>la </a:t>
            </a:r>
            <a:r>
              <a:rPr sz="1700" b="0" spc="-5" dirty="0">
                <a:latin typeface="Calibri Light"/>
                <a:cs typeface="Calibri Light"/>
              </a:rPr>
              <a:t>logistique, accélérer le </a:t>
            </a:r>
            <a:r>
              <a:rPr sz="1700" b="0" dirty="0">
                <a:latin typeface="Calibri Light"/>
                <a:cs typeface="Calibri Light"/>
              </a:rPr>
              <a:t>processus </a:t>
            </a:r>
            <a:r>
              <a:rPr sz="1700" b="0" spc="-5" dirty="0">
                <a:latin typeface="Calibri Light"/>
                <a:cs typeface="Calibri Light"/>
              </a:rPr>
              <a:t>d’importation, d’exportation et </a:t>
            </a:r>
            <a:r>
              <a:rPr sz="1700" b="0" dirty="0">
                <a:latin typeface="Calibri Light"/>
                <a:cs typeface="Calibri Light"/>
              </a:rPr>
              <a:t>de transit,  harmoniser </a:t>
            </a:r>
            <a:r>
              <a:rPr sz="1700" b="0" spc="-10" dirty="0">
                <a:latin typeface="Calibri Light"/>
                <a:cs typeface="Calibri Light"/>
              </a:rPr>
              <a:t>et </a:t>
            </a:r>
            <a:r>
              <a:rPr sz="1700" b="0" spc="-5" dirty="0">
                <a:latin typeface="Calibri Light"/>
                <a:cs typeface="Calibri Light"/>
              </a:rPr>
              <a:t>reconnaître mutuellement </a:t>
            </a:r>
            <a:r>
              <a:rPr sz="1700" b="0" dirty="0">
                <a:latin typeface="Calibri Light"/>
                <a:cs typeface="Calibri Light"/>
              </a:rPr>
              <a:t>les </a:t>
            </a:r>
            <a:r>
              <a:rPr sz="1700" b="0" spc="-5" dirty="0">
                <a:latin typeface="Calibri Light"/>
                <a:cs typeface="Calibri Light"/>
              </a:rPr>
              <a:t>normes et éliminer les obstacles inutiles </a:t>
            </a:r>
            <a:r>
              <a:rPr sz="1700" b="0" spc="-10" dirty="0">
                <a:latin typeface="Calibri Light"/>
                <a:cs typeface="Calibri Light"/>
              </a:rPr>
              <a:t>au  </a:t>
            </a:r>
            <a:r>
              <a:rPr sz="1700" b="0" spc="-5" dirty="0">
                <a:latin typeface="Calibri Light"/>
                <a:cs typeface="Calibri Light"/>
              </a:rPr>
              <a:t>commerce.</a:t>
            </a:r>
            <a:endParaRPr sz="17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90898" y="83311"/>
            <a:ext cx="17214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Concr</a:t>
            </a:r>
            <a:r>
              <a:rPr spc="-5" dirty="0">
                <a:latin typeface="Calibri"/>
                <a:cs typeface="Calibri"/>
              </a:rPr>
              <a:t>è</a:t>
            </a:r>
            <a:r>
              <a:rPr spc="-5" dirty="0"/>
              <a:t>tement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25944" y="3847452"/>
            <a:ext cx="2019300" cy="2142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83525" y="901572"/>
            <a:ext cx="1193800" cy="11887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4416" y="813561"/>
            <a:ext cx="7437120" cy="572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126615" marR="5080" indent="-2114550">
              <a:lnSpc>
                <a:spcPts val="2150"/>
              </a:lnSpc>
              <a:spcBef>
                <a:spcPts val="180"/>
              </a:spcBef>
            </a:pPr>
            <a:r>
              <a:rPr sz="1800" spc="-5" dirty="0">
                <a:latin typeface="Calibri"/>
                <a:cs typeface="Calibri"/>
              </a:rPr>
              <a:t>Les </a:t>
            </a:r>
            <a:r>
              <a:rPr sz="1800" b="0" spc="-5" dirty="0">
                <a:latin typeface="Calibri Light"/>
                <a:cs typeface="Calibri Light"/>
              </a:rPr>
              <a:t>É</a:t>
            </a:r>
            <a:r>
              <a:rPr sz="1800" spc="-5" dirty="0">
                <a:latin typeface="Calibri"/>
                <a:cs typeface="Calibri"/>
              </a:rPr>
              <a:t>tats parties pr</a:t>
            </a:r>
            <a:r>
              <a:rPr sz="1800" b="0" spc="-5" dirty="0">
                <a:latin typeface="Calibri Light"/>
                <a:cs typeface="Calibri Light"/>
              </a:rPr>
              <a:t>é</a:t>
            </a:r>
            <a:r>
              <a:rPr sz="1800" spc="-5" dirty="0">
                <a:latin typeface="Calibri"/>
                <a:cs typeface="Calibri"/>
              </a:rPr>
              <a:t>senteront des listes d'engagement pour la lib</a:t>
            </a:r>
            <a:r>
              <a:rPr sz="1800" b="0" spc="-5" dirty="0">
                <a:latin typeface="Calibri Light"/>
                <a:cs typeface="Calibri Light"/>
              </a:rPr>
              <a:t>é</a:t>
            </a:r>
            <a:r>
              <a:rPr sz="1800" spc="-5" dirty="0">
                <a:latin typeface="Calibri"/>
                <a:cs typeface="Calibri"/>
              </a:rPr>
              <a:t>ralisation </a:t>
            </a:r>
            <a:r>
              <a:rPr sz="1800" dirty="0">
                <a:latin typeface="Calibri"/>
                <a:cs typeface="Calibri"/>
              </a:rPr>
              <a:t>du  </a:t>
            </a:r>
            <a:r>
              <a:rPr sz="1800" spc="-5" dirty="0">
                <a:latin typeface="Calibri"/>
                <a:cs typeface="Calibri"/>
              </a:rPr>
              <a:t>commerce </a:t>
            </a:r>
            <a:r>
              <a:rPr sz="1800" dirty="0">
                <a:latin typeface="Calibri"/>
                <a:cs typeface="Calibri"/>
              </a:rPr>
              <a:t>des </a:t>
            </a:r>
            <a:r>
              <a:rPr sz="1800" spc="-5" dirty="0">
                <a:latin typeface="Calibri"/>
                <a:cs typeface="Calibri"/>
              </a:rPr>
              <a:t>services dans </a:t>
            </a:r>
            <a:r>
              <a:rPr sz="1800" dirty="0">
                <a:latin typeface="Calibri"/>
                <a:cs typeface="Calibri"/>
              </a:rPr>
              <a:t>les </a:t>
            </a:r>
            <a:r>
              <a:rPr sz="1800" spc="-5" dirty="0">
                <a:latin typeface="Calibri"/>
                <a:cs typeface="Calibri"/>
              </a:rPr>
              <a:t>cinq </a:t>
            </a:r>
            <a:r>
              <a:rPr sz="1800" dirty="0">
                <a:latin typeface="Calibri"/>
                <a:cs typeface="Calibri"/>
              </a:rPr>
              <a:t>secteurs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prioritaires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56075" y="4711445"/>
            <a:ext cx="3561079" cy="1391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51435">
              <a:lnSpc>
                <a:spcPct val="99500"/>
              </a:lnSpc>
              <a:spcBef>
                <a:spcPts val="110"/>
              </a:spcBef>
            </a:pPr>
            <a:r>
              <a:rPr sz="1800" spc="-5" dirty="0">
                <a:latin typeface="Calibri"/>
                <a:cs typeface="Calibri"/>
              </a:rPr>
              <a:t>En </a:t>
            </a:r>
            <a:r>
              <a:rPr sz="1800" dirty="0">
                <a:latin typeface="Calibri"/>
                <a:cs typeface="Calibri"/>
              </a:rPr>
              <a:t>2017, les secteurs des </a:t>
            </a:r>
            <a:r>
              <a:rPr sz="1800" spc="-5" dirty="0">
                <a:latin typeface="Calibri"/>
                <a:cs typeface="Calibri"/>
              </a:rPr>
              <a:t>services  </a:t>
            </a:r>
            <a:r>
              <a:rPr sz="1800" dirty="0">
                <a:latin typeface="Calibri"/>
                <a:cs typeface="Calibri"/>
              </a:rPr>
              <a:t>représentaient </a:t>
            </a:r>
            <a:r>
              <a:rPr sz="1800" spc="-10" dirty="0">
                <a:latin typeface="Calibri"/>
                <a:cs typeface="Calibri"/>
              </a:rPr>
              <a:t>plus </a:t>
            </a:r>
            <a:r>
              <a:rPr sz="1800" spc="-5" dirty="0">
                <a:latin typeface="Calibri"/>
                <a:cs typeface="Calibri"/>
              </a:rPr>
              <a:t>de </a:t>
            </a:r>
            <a:r>
              <a:rPr sz="1800" dirty="0">
                <a:latin typeface="Calibri"/>
                <a:cs typeface="Calibri"/>
              </a:rPr>
              <a:t>53 % </a:t>
            </a:r>
            <a:r>
              <a:rPr sz="1800" spc="-5" dirty="0">
                <a:latin typeface="Calibri"/>
                <a:cs typeface="Calibri"/>
              </a:rPr>
              <a:t>du  produit intérieur brut (PIB) du  continent </a:t>
            </a:r>
            <a:r>
              <a:rPr sz="1800" dirty="0">
                <a:latin typeface="Calibri"/>
                <a:cs typeface="Calibri"/>
              </a:rPr>
              <a:t>et, </a:t>
            </a:r>
            <a:r>
              <a:rPr sz="1800" spc="-5" dirty="0">
                <a:latin typeface="Calibri"/>
                <a:cs typeface="Calibri"/>
              </a:rPr>
              <a:t>dans </a:t>
            </a:r>
            <a:r>
              <a:rPr sz="1800" dirty="0">
                <a:latin typeface="Calibri"/>
                <a:cs typeface="Calibri"/>
              </a:rPr>
              <a:t>la </a:t>
            </a:r>
            <a:r>
              <a:rPr sz="1800" spc="-5" dirty="0">
                <a:latin typeface="Calibri"/>
                <a:cs typeface="Calibri"/>
              </a:rPr>
              <a:t>plupart des pays,  </a:t>
            </a:r>
            <a:r>
              <a:rPr sz="1800" dirty="0">
                <a:latin typeface="Calibri"/>
                <a:cs typeface="Calibri"/>
              </a:rPr>
              <a:t>représentaient </a:t>
            </a:r>
            <a:r>
              <a:rPr sz="1800" spc="-5" dirty="0">
                <a:latin typeface="Calibri"/>
                <a:cs typeface="Calibri"/>
              </a:rPr>
              <a:t>jusqu'à </a:t>
            </a:r>
            <a:r>
              <a:rPr sz="1800" dirty="0">
                <a:latin typeface="Calibri"/>
                <a:cs typeface="Calibri"/>
              </a:rPr>
              <a:t>49 % </a:t>
            </a:r>
            <a:r>
              <a:rPr sz="1800" spc="-5" dirty="0">
                <a:latin typeface="Calibri"/>
                <a:cs typeface="Calibri"/>
              </a:rPr>
              <a:t>du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PIB.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26538" y="83311"/>
            <a:ext cx="44462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Concr</a:t>
            </a:r>
            <a:r>
              <a:rPr spc="-5" dirty="0">
                <a:latin typeface="Calibri"/>
                <a:cs typeface="Calibri"/>
              </a:rPr>
              <a:t>è</a:t>
            </a:r>
            <a:r>
              <a:rPr spc="-5" dirty="0"/>
              <a:t>tement: </a:t>
            </a:r>
            <a:r>
              <a:rPr dirty="0"/>
              <a:t>en </a:t>
            </a:r>
            <a:r>
              <a:rPr spc="-5" dirty="0"/>
              <a:t>mati</a:t>
            </a:r>
            <a:r>
              <a:rPr spc="-5" dirty="0">
                <a:latin typeface="Calibri"/>
                <a:cs typeface="Calibri"/>
              </a:rPr>
              <a:t>è</a:t>
            </a:r>
            <a:r>
              <a:rPr spc="-5" dirty="0"/>
              <a:t>re </a:t>
            </a:r>
            <a:r>
              <a:rPr dirty="0"/>
              <a:t>de</a:t>
            </a:r>
            <a:r>
              <a:rPr spc="5" dirty="0"/>
              <a:t> </a:t>
            </a:r>
            <a:r>
              <a:rPr spc="-5" dirty="0"/>
              <a:t>service</a:t>
            </a:r>
          </a:p>
        </p:txBody>
      </p:sp>
      <p:sp>
        <p:nvSpPr>
          <p:cNvPr id="9" name="object 9"/>
          <p:cNvSpPr/>
          <p:nvPr/>
        </p:nvSpPr>
        <p:spPr>
          <a:xfrm>
            <a:off x="4057015" y="3526790"/>
            <a:ext cx="0" cy="2812415"/>
          </a:xfrm>
          <a:custGeom>
            <a:avLst/>
            <a:gdLst/>
            <a:ahLst/>
            <a:cxnLst/>
            <a:rect l="l" t="t" r="r" b="b"/>
            <a:pathLst>
              <a:path h="2812415">
                <a:moveTo>
                  <a:pt x="0" y="0"/>
                </a:moveTo>
                <a:lnTo>
                  <a:pt x="0" y="2812402"/>
                </a:lnTo>
              </a:path>
            </a:pathLst>
          </a:custGeom>
          <a:ln w="6096">
            <a:solidFill>
              <a:srgbClr val="5B9B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1" y="3418585"/>
            <a:ext cx="3580765" cy="0"/>
          </a:xfrm>
          <a:custGeom>
            <a:avLst/>
            <a:gdLst/>
            <a:ahLst/>
            <a:cxnLst/>
            <a:rect l="l" t="t" r="r" b="b"/>
            <a:pathLst>
              <a:path w="3580765">
                <a:moveTo>
                  <a:pt x="0" y="0"/>
                </a:moveTo>
                <a:lnTo>
                  <a:pt x="3580763" y="0"/>
                </a:lnTo>
              </a:path>
            </a:pathLst>
          </a:custGeom>
          <a:ln w="6096">
            <a:solidFill>
              <a:srgbClr val="5B9B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50975" y="3662171"/>
            <a:ext cx="1933956" cy="19339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79825" y="3418585"/>
            <a:ext cx="0" cy="2927350"/>
          </a:xfrm>
          <a:custGeom>
            <a:avLst/>
            <a:gdLst/>
            <a:ahLst/>
            <a:cxnLst/>
            <a:rect l="l" t="t" r="r" b="b"/>
            <a:pathLst>
              <a:path h="2927350">
                <a:moveTo>
                  <a:pt x="0" y="0"/>
                </a:moveTo>
                <a:lnTo>
                  <a:pt x="0" y="2927350"/>
                </a:lnTo>
              </a:path>
            </a:pathLst>
          </a:custGeom>
          <a:ln w="6096">
            <a:solidFill>
              <a:srgbClr val="5B9B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67715" y="5679440"/>
            <a:ext cx="2961005" cy="75374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52755" marR="5080" indent="-440690">
              <a:lnSpc>
                <a:spcPts val="1910"/>
              </a:lnSpc>
              <a:spcBef>
                <a:spcPts val="165"/>
              </a:spcBef>
            </a:pPr>
            <a:r>
              <a:rPr sz="1600" spc="-10" dirty="0">
                <a:latin typeface="Calibri"/>
                <a:cs typeface="Calibri"/>
              </a:rPr>
              <a:t>Les </a:t>
            </a:r>
            <a:r>
              <a:rPr sz="1600" spc="-5" dirty="0">
                <a:latin typeface="Calibri"/>
                <a:cs typeface="Calibri"/>
              </a:rPr>
              <a:t>services représentaient 23 % </a:t>
            </a:r>
            <a:r>
              <a:rPr sz="1600" spc="-10" dirty="0">
                <a:latin typeface="Calibri"/>
                <a:cs typeface="Calibri"/>
              </a:rPr>
              <a:t>de  l’ensemble </a:t>
            </a:r>
            <a:r>
              <a:rPr sz="1600" spc="-5" dirty="0">
                <a:latin typeface="Calibri"/>
                <a:cs typeface="Calibri"/>
              </a:rPr>
              <a:t>du commerce  mondial en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2018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06979" y="2838323"/>
            <a:ext cx="495934" cy="495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48095" y="2610357"/>
            <a:ext cx="661034" cy="885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51675" y="3054223"/>
            <a:ext cx="1884045" cy="355600"/>
          </a:xfrm>
          <a:custGeom>
            <a:avLst/>
            <a:gdLst/>
            <a:ahLst/>
            <a:cxnLst/>
            <a:rect l="l" t="t" r="r" b="b"/>
            <a:pathLst>
              <a:path w="1884045" h="355600">
                <a:moveTo>
                  <a:pt x="1824354" y="0"/>
                </a:moveTo>
                <a:lnTo>
                  <a:pt x="59690" y="0"/>
                </a:lnTo>
                <a:lnTo>
                  <a:pt x="36195" y="4444"/>
                </a:lnTo>
                <a:lnTo>
                  <a:pt x="17779" y="17144"/>
                </a:lnTo>
                <a:lnTo>
                  <a:pt x="5079" y="36194"/>
                </a:lnTo>
                <a:lnTo>
                  <a:pt x="0" y="59054"/>
                </a:lnTo>
                <a:lnTo>
                  <a:pt x="0" y="296544"/>
                </a:lnTo>
                <a:lnTo>
                  <a:pt x="5079" y="319404"/>
                </a:lnTo>
                <a:lnTo>
                  <a:pt x="17779" y="338454"/>
                </a:lnTo>
                <a:lnTo>
                  <a:pt x="36195" y="351154"/>
                </a:lnTo>
                <a:lnTo>
                  <a:pt x="59690" y="355600"/>
                </a:lnTo>
                <a:lnTo>
                  <a:pt x="1824354" y="355600"/>
                </a:lnTo>
                <a:lnTo>
                  <a:pt x="1847850" y="351154"/>
                </a:lnTo>
                <a:lnTo>
                  <a:pt x="1866265" y="338454"/>
                </a:lnTo>
                <a:lnTo>
                  <a:pt x="1878965" y="319404"/>
                </a:lnTo>
                <a:lnTo>
                  <a:pt x="1884045" y="296544"/>
                </a:lnTo>
                <a:lnTo>
                  <a:pt x="1884045" y="59054"/>
                </a:lnTo>
                <a:lnTo>
                  <a:pt x="1878965" y="36194"/>
                </a:lnTo>
                <a:lnTo>
                  <a:pt x="1866265" y="17144"/>
                </a:lnTo>
                <a:lnTo>
                  <a:pt x="1847850" y="4444"/>
                </a:lnTo>
                <a:lnTo>
                  <a:pt x="1824354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51675" y="3054223"/>
            <a:ext cx="1884045" cy="355600"/>
          </a:xfrm>
          <a:custGeom>
            <a:avLst/>
            <a:gdLst/>
            <a:ahLst/>
            <a:cxnLst/>
            <a:rect l="l" t="t" r="r" b="b"/>
            <a:pathLst>
              <a:path w="1884045" h="355600">
                <a:moveTo>
                  <a:pt x="0" y="59054"/>
                </a:moveTo>
                <a:lnTo>
                  <a:pt x="5079" y="36194"/>
                </a:lnTo>
                <a:lnTo>
                  <a:pt x="17779" y="17144"/>
                </a:lnTo>
                <a:lnTo>
                  <a:pt x="36195" y="4444"/>
                </a:lnTo>
                <a:lnTo>
                  <a:pt x="59690" y="0"/>
                </a:lnTo>
                <a:lnTo>
                  <a:pt x="1824354" y="0"/>
                </a:lnTo>
                <a:lnTo>
                  <a:pt x="1847850" y="4444"/>
                </a:lnTo>
                <a:lnTo>
                  <a:pt x="1866265" y="17144"/>
                </a:lnTo>
                <a:lnTo>
                  <a:pt x="1878965" y="36194"/>
                </a:lnTo>
                <a:lnTo>
                  <a:pt x="1884045" y="59054"/>
                </a:lnTo>
                <a:lnTo>
                  <a:pt x="1884045" y="296544"/>
                </a:lnTo>
                <a:lnTo>
                  <a:pt x="1878965" y="319404"/>
                </a:lnTo>
                <a:lnTo>
                  <a:pt x="1866265" y="338454"/>
                </a:lnTo>
                <a:lnTo>
                  <a:pt x="1847850" y="351154"/>
                </a:lnTo>
                <a:lnTo>
                  <a:pt x="1824354" y="355600"/>
                </a:lnTo>
                <a:lnTo>
                  <a:pt x="59690" y="355600"/>
                </a:lnTo>
                <a:lnTo>
                  <a:pt x="36195" y="351154"/>
                </a:lnTo>
                <a:lnTo>
                  <a:pt x="17779" y="338454"/>
                </a:lnTo>
                <a:lnTo>
                  <a:pt x="5079" y="319404"/>
                </a:lnTo>
                <a:lnTo>
                  <a:pt x="0" y="296544"/>
                </a:lnTo>
                <a:lnTo>
                  <a:pt x="0" y="5905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258050" y="3084956"/>
            <a:ext cx="15424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sz="1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financiers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28440" y="2181732"/>
            <a:ext cx="1073785" cy="10737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75075" y="2015998"/>
            <a:ext cx="1831339" cy="332740"/>
          </a:xfrm>
          <a:custGeom>
            <a:avLst/>
            <a:gdLst/>
            <a:ahLst/>
            <a:cxnLst/>
            <a:rect l="l" t="t" r="r" b="b"/>
            <a:pathLst>
              <a:path w="1831339" h="332739">
                <a:moveTo>
                  <a:pt x="1776095" y="0"/>
                </a:moveTo>
                <a:lnTo>
                  <a:pt x="55879" y="0"/>
                </a:lnTo>
                <a:lnTo>
                  <a:pt x="34289" y="3810"/>
                </a:lnTo>
                <a:lnTo>
                  <a:pt x="16510" y="15875"/>
                </a:lnTo>
                <a:lnTo>
                  <a:pt x="4445" y="33654"/>
                </a:lnTo>
                <a:lnTo>
                  <a:pt x="0" y="55244"/>
                </a:lnTo>
                <a:lnTo>
                  <a:pt x="0" y="277494"/>
                </a:lnTo>
                <a:lnTo>
                  <a:pt x="4445" y="299085"/>
                </a:lnTo>
                <a:lnTo>
                  <a:pt x="16510" y="316229"/>
                </a:lnTo>
                <a:lnTo>
                  <a:pt x="34289" y="328294"/>
                </a:lnTo>
                <a:lnTo>
                  <a:pt x="55879" y="332739"/>
                </a:lnTo>
                <a:lnTo>
                  <a:pt x="1776095" y="332739"/>
                </a:lnTo>
                <a:lnTo>
                  <a:pt x="1797685" y="328294"/>
                </a:lnTo>
                <a:lnTo>
                  <a:pt x="1814829" y="316229"/>
                </a:lnTo>
                <a:lnTo>
                  <a:pt x="1826895" y="299085"/>
                </a:lnTo>
                <a:lnTo>
                  <a:pt x="1831339" y="277494"/>
                </a:lnTo>
                <a:lnTo>
                  <a:pt x="1831339" y="55244"/>
                </a:lnTo>
                <a:lnTo>
                  <a:pt x="1826895" y="33654"/>
                </a:lnTo>
                <a:lnTo>
                  <a:pt x="1814829" y="15875"/>
                </a:lnTo>
                <a:lnTo>
                  <a:pt x="1797685" y="3810"/>
                </a:lnTo>
                <a:lnTo>
                  <a:pt x="1776095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75075" y="2015998"/>
            <a:ext cx="1831339" cy="332740"/>
          </a:xfrm>
          <a:custGeom>
            <a:avLst/>
            <a:gdLst/>
            <a:ahLst/>
            <a:cxnLst/>
            <a:rect l="l" t="t" r="r" b="b"/>
            <a:pathLst>
              <a:path w="1831339" h="332739">
                <a:moveTo>
                  <a:pt x="0" y="55244"/>
                </a:moveTo>
                <a:lnTo>
                  <a:pt x="4445" y="33654"/>
                </a:lnTo>
                <a:lnTo>
                  <a:pt x="16510" y="15875"/>
                </a:lnTo>
                <a:lnTo>
                  <a:pt x="34289" y="3810"/>
                </a:lnTo>
                <a:lnTo>
                  <a:pt x="55879" y="0"/>
                </a:lnTo>
                <a:lnTo>
                  <a:pt x="1776095" y="0"/>
                </a:lnTo>
                <a:lnTo>
                  <a:pt x="1797685" y="3810"/>
                </a:lnTo>
                <a:lnTo>
                  <a:pt x="1814829" y="15875"/>
                </a:lnTo>
                <a:lnTo>
                  <a:pt x="1826895" y="33654"/>
                </a:lnTo>
                <a:lnTo>
                  <a:pt x="1831339" y="55244"/>
                </a:lnTo>
                <a:lnTo>
                  <a:pt x="1831339" y="277494"/>
                </a:lnTo>
                <a:lnTo>
                  <a:pt x="1826895" y="299085"/>
                </a:lnTo>
                <a:lnTo>
                  <a:pt x="1814829" y="316229"/>
                </a:lnTo>
                <a:lnTo>
                  <a:pt x="1797685" y="328294"/>
                </a:lnTo>
                <a:lnTo>
                  <a:pt x="1776095" y="332739"/>
                </a:lnTo>
                <a:lnTo>
                  <a:pt x="55879" y="332739"/>
                </a:lnTo>
                <a:lnTo>
                  <a:pt x="34289" y="328294"/>
                </a:lnTo>
                <a:lnTo>
                  <a:pt x="16510" y="316229"/>
                </a:lnTo>
                <a:lnTo>
                  <a:pt x="4445" y="299085"/>
                </a:lnTo>
                <a:lnTo>
                  <a:pt x="0" y="277494"/>
                </a:lnTo>
                <a:lnTo>
                  <a:pt x="0" y="5524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922903" y="2037714"/>
            <a:ext cx="1581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Services de</a:t>
            </a:r>
            <a:r>
              <a:rPr sz="1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Transport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33805" y="1875663"/>
            <a:ext cx="1026794" cy="8229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246" y="2918967"/>
            <a:ext cx="2357120" cy="363220"/>
          </a:xfrm>
          <a:custGeom>
            <a:avLst/>
            <a:gdLst/>
            <a:ahLst/>
            <a:cxnLst/>
            <a:rect l="l" t="t" r="r" b="b"/>
            <a:pathLst>
              <a:path w="2357120" h="363220">
                <a:moveTo>
                  <a:pt x="2296158" y="0"/>
                </a:moveTo>
                <a:lnTo>
                  <a:pt x="60324" y="0"/>
                </a:lnTo>
                <a:lnTo>
                  <a:pt x="36829" y="4445"/>
                </a:lnTo>
                <a:lnTo>
                  <a:pt x="17779" y="17780"/>
                </a:lnTo>
                <a:lnTo>
                  <a:pt x="4444" y="36830"/>
                </a:lnTo>
                <a:lnTo>
                  <a:pt x="0" y="60325"/>
                </a:lnTo>
                <a:lnTo>
                  <a:pt x="0" y="302895"/>
                </a:lnTo>
                <a:lnTo>
                  <a:pt x="4444" y="326390"/>
                </a:lnTo>
                <a:lnTo>
                  <a:pt x="17779" y="345440"/>
                </a:lnTo>
                <a:lnTo>
                  <a:pt x="36829" y="358775"/>
                </a:lnTo>
                <a:lnTo>
                  <a:pt x="60324" y="363220"/>
                </a:lnTo>
                <a:lnTo>
                  <a:pt x="2296158" y="363220"/>
                </a:lnTo>
                <a:lnTo>
                  <a:pt x="2319653" y="358775"/>
                </a:lnTo>
                <a:lnTo>
                  <a:pt x="2339338" y="345440"/>
                </a:lnTo>
                <a:lnTo>
                  <a:pt x="2352038" y="326390"/>
                </a:lnTo>
                <a:lnTo>
                  <a:pt x="2357118" y="302895"/>
                </a:lnTo>
                <a:lnTo>
                  <a:pt x="2357118" y="60325"/>
                </a:lnTo>
                <a:lnTo>
                  <a:pt x="2352038" y="36830"/>
                </a:lnTo>
                <a:lnTo>
                  <a:pt x="2339338" y="17780"/>
                </a:lnTo>
                <a:lnTo>
                  <a:pt x="2319653" y="4445"/>
                </a:lnTo>
                <a:lnTo>
                  <a:pt x="2296158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246" y="2918967"/>
            <a:ext cx="2357120" cy="363220"/>
          </a:xfrm>
          <a:custGeom>
            <a:avLst/>
            <a:gdLst/>
            <a:ahLst/>
            <a:cxnLst/>
            <a:rect l="l" t="t" r="r" b="b"/>
            <a:pathLst>
              <a:path w="2357120" h="363220">
                <a:moveTo>
                  <a:pt x="0" y="60325"/>
                </a:moveTo>
                <a:lnTo>
                  <a:pt x="4444" y="36830"/>
                </a:lnTo>
                <a:lnTo>
                  <a:pt x="17779" y="17780"/>
                </a:lnTo>
                <a:lnTo>
                  <a:pt x="36829" y="4445"/>
                </a:lnTo>
                <a:lnTo>
                  <a:pt x="60324" y="0"/>
                </a:lnTo>
                <a:lnTo>
                  <a:pt x="2296158" y="0"/>
                </a:lnTo>
                <a:lnTo>
                  <a:pt x="2319653" y="4445"/>
                </a:lnTo>
                <a:lnTo>
                  <a:pt x="2339338" y="17780"/>
                </a:lnTo>
                <a:lnTo>
                  <a:pt x="2352038" y="36830"/>
                </a:lnTo>
                <a:lnTo>
                  <a:pt x="2357118" y="60325"/>
                </a:lnTo>
                <a:lnTo>
                  <a:pt x="2357118" y="302895"/>
                </a:lnTo>
                <a:lnTo>
                  <a:pt x="2352038" y="326390"/>
                </a:lnTo>
                <a:lnTo>
                  <a:pt x="2339338" y="345440"/>
                </a:lnTo>
                <a:lnTo>
                  <a:pt x="2319653" y="358775"/>
                </a:lnTo>
                <a:lnTo>
                  <a:pt x="2296158" y="363220"/>
                </a:lnTo>
                <a:lnTo>
                  <a:pt x="60324" y="363220"/>
                </a:lnTo>
                <a:lnTo>
                  <a:pt x="36829" y="358775"/>
                </a:lnTo>
                <a:lnTo>
                  <a:pt x="17779" y="345440"/>
                </a:lnTo>
                <a:lnTo>
                  <a:pt x="4444" y="326390"/>
                </a:lnTo>
                <a:lnTo>
                  <a:pt x="0" y="302895"/>
                </a:lnTo>
                <a:lnTo>
                  <a:pt x="0" y="6032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08279" y="2955417"/>
            <a:ext cx="20034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Services de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communication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0175" y="1505838"/>
            <a:ext cx="3075305" cy="314960"/>
          </a:xfrm>
          <a:custGeom>
            <a:avLst/>
            <a:gdLst/>
            <a:ahLst/>
            <a:cxnLst/>
            <a:rect l="l" t="t" r="r" b="b"/>
            <a:pathLst>
              <a:path w="3075305" h="314960">
                <a:moveTo>
                  <a:pt x="3022600" y="0"/>
                </a:moveTo>
                <a:lnTo>
                  <a:pt x="52069" y="0"/>
                </a:lnTo>
                <a:lnTo>
                  <a:pt x="31750" y="3810"/>
                </a:lnTo>
                <a:lnTo>
                  <a:pt x="15239" y="15239"/>
                </a:lnTo>
                <a:lnTo>
                  <a:pt x="3810" y="31750"/>
                </a:lnTo>
                <a:lnTo>
                  <a:pt x="0" y="52705"/>
                </a:lnTo>
                <a:lnTo>
                  <a:pt x="0" y="262255"/>
                </a:lnTo>
                <a:lnTo>
                  <a:pt x="3810" y="282575"/>
                </a:lnTo>
                <a:lnTo>
                  <a:pt x="15239" y="299085"/>
                </a:lnTo>
                <a:lnTo>
                  <a:pt x="31750" y="310514"/>
                </a:lnTo>
                <a:lnTo>
                  <a:pt x="52069" y="314960"/>
                </a:lnTo>
                <a:lnTo>
                  <a:pt x="3022600" y="314960"/>
                </a:lnTo>
                <a:lnTo>
                  <a:pt x="3043555" y="310514"/>
                </a:lnTo>
                <a:lnTo>
                  <a:pt x="3060065" y="299085"/>
                </a:lnTo>
                <a:lnTo>
                  <a:pt x="3071495" y="282575"/>
                </a:lnTo>
                <a:lnTo>
                  <a:pt x="3075305" y="262255"/>
                </a:lnTo>
                <a:lnTo>
                  <a:pt x="3075305" y="52705"/>
                </a:lnTo>
                <a:lnTo>
                  <a:pt x="3071495" y="31750"/>
                </a:lnTo>
                <a:lnTo>
                  <a:pt x="3060065" y="15239"/>
                </a:lnTo>
                <a:lnTo>
                  <a:pt x="3043555" y="3810"/>
                </a:lnTo>
                <a:lnTo>
                  <a:pt x="3022600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0175" y="1505838"/>
            <a:ext cx="3075305" cy="314960"/>
          </a:xfrm>
          <a:custGeom>
            <a:avLst/>
            <a:gdLst/>
            <a:ahLst/>
            <a:cxnLst/>
            <a:rect l="l" t="t" r="r" b="b"/>
            <a:pathLst>
              <a:path w="3075305" h="314960">
                <a:moveTo>
                  <a:pt x="0" y="52705"/>
                </a:moveTo>
                <a:lnTo>
                  <a:pt x="3810" y="31750"/>
                </a:lnTo>
                <a:lnTo>
                  <a:pt x="15239" y="15239"/>
                </a:lnTo>
                <a:lnTo>
                  <a:pt x="31750" y="3810"/>
                </a:lnTo>
                <a:lnTo>
                  <a:pt x="52069" y="0"/>
                </a:lnTo>
                <a:lnTo>
                  <a:pt x="3022600" y="0"/>
                </a:lnTo>
                <a:lnTo>
                  <a:pt x="3043555" y="3810"/>
                </a:lnTo>
                <a:lnTo>
                  <a:pt x="3060065" y="15239"/>
                </a:lnTo>
                <a:lnTo>
                  <a:pt x="3071495" y="31750"/>
                </a:lnTo>
                <a:lnTo>
                  <a:pt x="3075305" y="52705"/>
                </a:lnTo>
                <a:lnTo>
                  <a:pt x="3075305" y="262255"/>
                </a:lnTo>
                <a:lnTo>
                  <a:pt x="3071495" y="282575"/>
                </a:lnTo>
                <a:lnTo>
                  <a:pt x="3060065" y="299085"/>
                </a:lnTo>
                <a:lnTo>
                  <a:pt x="3043555" y="310514"/>
                </a:lnTo>
                <a:lnTo>
                  <a:pt x="3022600" y="314960"/>
                </a:lnTo>
                <a:lnTo>
                  <a:pt x="52069" y="314960"/>
                </a:lnTo>
                <a:lnTo>
                  <a:pt x="31750" y="310514"/>
                </a:lnTo>
                <a:lnTo>
                  <a:pt x="15239" y="299085"/>
                </a:lnTo>
                <a:lnTo>
                  <a:pt x="3810" y="282575"/>
                </a:lnTo>
                <a:lnTo>
                  <a:pt x="0" y="262255"/>
                </a:lnTo>
                <a:lnTo>
                  <a:pt x="0" y="5270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44271" y="1515821"/>
            <a:ext cx="304736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Services professionnels et commerciaux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269354" y="1505838"/>
            <a:ext cx="1094740" cy="314960"/>
          </a:xfrm>
          <a:custGeom>
            <a:avLst/>
            <a:gdLst/>
            <a:ahLst/>
            <a:cxnLst/>
            <a:rect l="l" t="t" r="r" b="b"/>
            <a:pathLst>
              <a:path w="1094740" h="314960">
                <a:moveTo>
                  <a:pt x="1042670" y="0"/>
                </a:moveTo>
                <a:lnTo>
                  <a:pt x="52705" y="0"/>
                </a:lnTo>
                <a:lnTo>
                  <a:pt x="31750" y="3810"/>
                </a:lnTo>
                <a:lnTo>
                  <a:pt x="15240" y="15239"/>
                </a:lnTo>
                <a:lnTo>
                  <a:pt x="3810" y="31750"/>
                </a:lnTo>
                <a:lnTo>
                  <a:pt x="0" y="52705"/>
                </a:lnTo>
                <a:lnTo>
                  <a:pt x="0" y="262255"/>
                </a:lnTo>
                <a:lnTo>
                  <a:pt x="3810" y="282575"/>
                </a:lnTo>
                <a:lnTo>
                  <a:pt x="15240" y="299085"/>
                </a:lnTo>
                <a:lnTo>
                  <a:pt x="31750" y="310514"/>
                </a:lnTo>
                <a:lnTo>
                  <a:pt x="52705" y="314960"/>
                </a:lnTo>
                <a:lnTo>
                  <a:pt x="1042670" y="314960"/>
                </a:lnTo>
                <a:lnTo>
                  <a:pt x="1062990" y="310514"/>
                </a:lnTo>
                <a:lnTo>
                  <a:pt x="1079500" y="299085"/>
                </a:lnTo>
                <a:lnTo>
                  <a:pt x="1090929" y="282575"/>
                </a:lnTo>
                <a:lnTo>
                  <a:pt x="1094740" y="262255"/>
                </a:lnTo>
                <a:lnTo>
                  <a:pt x="1094740" y="52705"/>
                </a:lnTo>
                <a:lnTo>
                  <a:pt x="1090929" y="31750"/>
                </a:lnTo>
                <a:lnTo>
                  <a:pt x="1079500" y="15239"/>
                </a:lnTo>
                <a:lnTo>
                  <a:pt x="1062990" y="3810"/>
                </a:lnTo>
                <a:lnTo>
                  <a:pt x="1042670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69354" y="1505838"/>
            <a:ext cx="1094740" cy="314960"/>
          </a:xfrm>
          <a:custGeom>
            <a:avLst/>
            <a:gdLst/>
            <a:ahLst/>
            <a:cxnLst/>
            <a:rect l="l" t="t" r="r" b="b"/>
            <a:pathLst>
              <a:path w="1094740" h="314960">
                <a:moveTo>
                  <a:pt x="0" y="52705"/>
                </a:moveTo>
                <a:lnTo>
                  <a:pt x="3810" y="31750"/>
                </a:lnTo>
                <a:lnTo>
                  <a:pt x="15240" y="15239"/>
                </a:lnTo>
                <a:lnTo>
                  <a:pt x="31750" y="3810"/>
                </a:lnTo>
                <a:lnTo>
                  <a:pt x="52705" y="0"/>
                </a:lnTo>
                <a:lnTo>
                  <a:pt x="1042670" y="0"/>
                </a:lnTo>
                <a:lnTo>
                  <a:pt x="1062990" y="3810"/>
                </a:lnTo>
                <a:lnTo>
                  <a:pt x="1079500" y="15239"/>
                </a:lnTo>
                <a:lnTo>
                  <a:pt x="1090929" y="31750"/>
                </a:lnTo>
                <a:lnTo>
                  <a:pt x="1094740" y="52705"/>
                </a:lnTo>
                <a:lnTo>
                  <a:pt x="1094740" y="262255"/>
                </a:lnTo>
                <a:lnTo>
                  <a:pt x="1090929" y="282575"/>
                </a:lnTo>
                <a:lnTo>
                  <a:pt x="1079500" y="299085"/>
                </a:lnTo>
                <a:lnTo>
                  <a:pt x="1062990" y="310514"/>
                </a:lnTo>
                <a:lnTo>
                  <a:pt x="1042670" y="314960"/>
                </a:lnTo>
                <a:lnTo>
                  <a:pt x="52705" y="314960"/>
                </a:lnTo>
                <a:lnTo>
                  <a:pt x="31750" y="310514"/>
                </a:lnTo>
                <a:lnTo>
                  <a:pt x="15240" y="299085"/>
                </a:lnTo>
                <a:lnTo>
                  <a:pt x="3810" y="282575"/>
                </a:lnTo>
                <a:lnTo>
                  <a:pt x="0" y="262255"/>
                </a:lnTo>
                <a:lnTo>
                  <a:pt x="0" y="52705"/>
                </a:lnTo>
                <a:close/>
              </a:path>
            </a:pathLst>
          </a:custGeom>
          <a:ln w="12953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475857" y="1515821"/>
            <a:ext cx="7975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Tou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isme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7515" y="3216021"/>
            <a:ext cx="906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Incide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94778"/>
            <a:ext cx="8870315" cy="363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6685" y="4838700"/>
            <a:ext cx="8701405" cy="1699260"/>
          </a:xfrm>
          <a:custGeom>
            <a:avLst/>
            <a:gdLst/>
            <a:ahLst/>
            <a:cxnLst/>
            <a:rect l="l" t="t" r="r" b="b"/>
            <a:pathLst>
              <a:path w="8701405" h="1699259">
                <a:moveTo>
                  <a:pt x="8561578" y="0"/>
                </a:moveTo>
                <a:lnTo>
                  <a:pt x="139865" y="0"/>
                </a:lnTo>
                <a:lnTo>
                  <a:pt x="95567" y="7238"/>
                </a:lnTo>
                <a:lnTo>
                  <a:pt x="56959" y="28320"/>
                </a:lnTo>
                <a:lnTo>
                  <a:pt x="26581" y="59181"/>
                </a:lnTo>
                <a:lnTo>
                  <a:pt x="6959" y="99313"/>
                </a:lnTo>
                <a:lnTo>
                  <a:pt x="0" y="145287"/>
                </a:lnTo>
                <a:lnTo>
                  <a:pt x="0" y="1553324"/>
                </a:lnTo>
                <a:lnTo>
                  <a:pt x="6959" y="1599336"/>
                </a:lnTo>
                <a:lnTo>
                  <a:pt x="26581" y="1639443"/>
                </a:lnTo>
                <a:lnTo>
                  <a:pt x="56959" y="1670989"/>
                </a:lnTo>
                <a:lnTo>
                  <a:pt x="95567" y="1691373"/>
                </a:lnTo>
                <a:lnTo>
                  <a:pt x="139865" y="1699260"/>
                </a:lnTo>
                <a:lnTo>
                  <a:pt x="8561578" y="1699260"/>
                </a:lnTo>
                <a:lnTo>
                  <a:pt x="8605901" y="1691373"/>
                </a:lnTo>
                <a:lnTo>
                  <a:pt x="8644509" y="1670989"/>
                </a:lnTo>
                <a:lnTo>
                  <a:pt x="8674227" y="1639443"/>
                </a:lnTo>
                <a:lnTo>
                  <a:pt x="8694420" y="1599336"/>
                </a:lnTo>
                <a:lnTo>
                  <a:pt x="8701405" y="1553324"/>
                </a:lnTo>
                <a:lnTo>
                  <a:pt x="8701405" y="145287"/>
                </a:lnTo>
                <a:lnTo>
                  <a:pt x="8694420" y="99313"/>
                </a:lnTo>
                <a:lnTo>
                  <a:pt x="8674227" y="59181"/>
                </a:lnTo>
                <a:lnTo>
                  <a:pt x="8644509" y="28320"/>
                </a:lnTo>
                <a:lnTo>
                  <a:pt x="8605901" y="7238"/>
                </a:lnTo>
                <a:lnTo>
                  <a:pt x="8561578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210" y="4867909"/>
            <a:ext cx="8730615" cy="1641475"/>
          </a:xfrm>
          <a:custGeom>
            <a:avLst/>
            <a:gdLst/>
            <a:ahLst/>
            <a:cxnLst/>
            <a:rect l="l" t="t" r="r" b="b"/>
            <a:pathLst>
              <a:path w="8730615" h="1641475">
                <a:moveTo>
                  <a:pt x="0" y="140334"/>
                </a:moveTo>
                <a:lnTo>
                  <a:pt x="6984" y="95884"/>
                </a:lnTo>
                <a:lnTo>
                  <a:pt x="26669" y="57150"/>
                </a:lnTo>
                <a:lnTo>
                  <a:pt x="57150" y="27304"/>
                </a:lnTo>
                <a:lnTo>
                  <a:pt x="95885" y="6984"/>
                </a:lnTo>
                <a:lnTo>
                  <a:pt x="140335" y="0"/>
                </a:lnTo>
                <a:lnTo>
                  <a:pt x="8590280" y="0"/>
                </a:lnTo>
                <a:lnTo>
                  <a:pt x="8634730" y="6984"/>
                </a:lnTo>
                <a:lnTo>
                  <a:pt x="8673465" y="27304"/>
                </a:lnTo>
                <a:lnTo>
                  <a:pt x="8703310" y="57150"/>
                </a:lnTo>
                <a:lnTo>
                  <a:pt x="8723630" y="95884"/>
                </a:lnTo>
                <a:lnTo>
                  <a:pt x="8730615" y="140334"/>
                </a:lnTo>
                <a:lnTo>
                  <a:pt x="8730615" y="1500505"/>
                </a:lnTo>
                <a:lnTo>
                  <a:pt x="8723630" y="1544955"/>
                </a:lnTo>
                <a:lnTo>
                  <a:pt x="8703310" y="1583689"/>
                </a:lnTo>
                <a:lnTo>
                  <a:pt x="8673465" y="1614170"/>
                </a:lnTo>
                <a:lnTo>
                  <a:pt x="8634730" y="1633854"/>
                </a:lnTo>
                <a:lnTo>
                  <a:pt x="8590280" y="1641475"/>
                </a:lnTo>
                <a:lnTo>
                  <a:pt x="140335" y="1641475"/>
                </a:lnTo>
                <a:lnTo>
                  <a:pt x="95885" y="1633854"/>
                </a:lnTo>
                <a:lnTo>
                  <a:pt x="57150" y="1614170"/>
                </a:lnTo>
                <a:lnTo>
                  <a:pt x="26669" y="1583689"/>
                </a:lnTo>
                <a:lnTo>
                  <a:pt x="6984" y="1544955"/>
                </a:lnTo>
                <a:lnTo>
                  <a:pt x="0" y="1500505"/>
                </a:lnTo>
                <a:lnTo>
                  <a:pt x="0" y="140334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19" y="1143000"/>
            <a:ext cx="9085580" cy="3756025"/>
          </a:xfrm>
          <a:custGeom>
            <a:avLst/>
            <a:gdLst/>
            <a:ahLst/>
            <a:cxnLst/>
            <a:rect l="l" t="t" r="r" b="b"/>
            <a:pathLst>
              <a:path w="9085580" h="3756025">
                <a:moveTo>
                  <a:pt x="0" y="3756025"/>
                </a:moveTo>
                <a:lnTo>
                  <a:pt x="9085580" y="3756025"/>
                </a:lnTo>
                <a:lnTo>
                  <a:pt x="9085580" y="0"/>
                </a:lnTo>
                <a:lnTo>
                  <a:pt x="0" y="0"/>
                </a:lnTo>
                <a:lnTo>
                  <a:pt x="0" y="37560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9800" y="4085590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4">
                <a:moveTo>
                  <a:pt x="0" y="0"/>
                </a:moveTo>
                <a:lnTo>
                  <a:pt x="80454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18129" y="4085590"/>
            <a:ext cx="1610995" cy="0"/>
          </a:xfrm>
          <a:custGeom>
            <a:avLst/>
            <a:gdLst/>
            <a:ahLst/>
            <a:cxnLst/>
            <a:rect l="l" t="t" r="r" b="b"/>
            <a:pathLst>
              <a:path w="1610995">
                <a:moveTo>
                  <a:pt x="0" y="0"/>
                </a:moveTo>
                <a:lnTo>
                  <a:pt x="161099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02909" y="4085590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86419" y="4085590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9800" y="3685540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4">
                <a:moveTo>
                  <a:pt x="0" y="0"/>
                </a:moveTo>
                <a:lnTo>
                  <a:pt x="80454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18129" y="3685540"/>
            <a:ext cx="1610995" cy="0"/>
          </a:xfrm>
          <a:custGeom>
            <a:avLst/>
            <a:gdLst/>
            <a:ahLst/>
            <a:cxnLst/>
            <a:rect l="l" t="t" r="r" b="b"/>
            <a:pathLst>
              <a:path w="1610995">
                <a:moveTo>
                  <a:pt x="0" y="0"/>
                </a:moveTo>
                <a:lnTo>
                  <a:pt x="161099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02909" y="3685540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9800" y="3284854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4">
                <a:moveTo>
                  <a:pt x="0" y="0"/>
                </a:moveTo>
                <a:lnTo>
                  <a:pt x="80454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18129" y="3284854"/>
            <a:ext cx="1610995" cy="0"/>
          </a:xfrm>
          <a:custGeom>
            <a:avLst/>
            <a:gdLst/>
            <a:ahLst/>
            <a:cxnLst/>
            <a:rect l="l" t="t" r="r" b="b"/>
            <a:pathLst>
              <a:path w="1610995">
                <a:moveTo>
                  <a:pt x="0" y="0"/>
                </a:moveTo>
                <a:lnTo>
                  <a:pt x="161099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02909" y="3284854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86419" y="3284854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9800" y="2884170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4">
                <a:moveTo>
                  <a:pt x="0" y="0"/>
                </a:moveTo>
                <a:lnTo>
                  <a:pt x="80454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18129" y="2884170"/>
            <a:ext cx="1610995" cy="0"/>
          </a:xfrm>
          <a:custGeom>
            <a:avLst/>
            <a:gdLst/>
            <a:ahLst/>
            <a:cxnLst/>
            <a:rect l="l" t="t" r="r" b="b"/>
            <a:pathLst>
              <a:path w="1610995">
                <a:moveTo>
                  <a:pt x="0" y="0"/>
                </a:moveTo>
                <a:lnTo>
                  <a:pt x="161099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502909" y="2884170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86419" y="2884170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18129" y="2484120"/>
            <a:ext cx="1610995" cy="0"/>
          </a:xfrm>
          <a:custGeom>
            <a:avLst/>
            <a:gdLst/>
            <a:ahLst/>
            <a:cxnLst/>
            <a:rect l="l" t="t" r="r" b="b"/>
            <a:pathLst>
              <a:path w="1610995">
                <a:moveTo>
                  <a:pt x="0" y="0"/>
                </a:moveTo>
                <a:lnTo>
                  <a:pt x="161099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9800" y="2484120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4">
                <a:moveTo>
                  <a:pt x="0" y="0"/>
                </a:moveTo>
                <a:lnTo>
                  <a:pt x="80454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02909" y="2484120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86419" y="2484120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9800" y="2479039"/>
            <a:ext cx="3489325" cy="0"/>
          </a:xfrm>
          <a:custGeom>
            <a:avLst/>
            <a:gdLst/>
            <a:ahLst/>
            <a:cxnLst/>
            <a:rect l="l" t="t" r="r" b="b"/>
            <a:pathLst>
              <a:path w="3489325">
                <a:moveTo>
                  <a:pt x="0" y="0"/>
                </a:moveTo>
                <a:lnTo>
                  <a:pt x="348932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02909" y="2479039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86419" y="2479039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39800" y="2082800"/>
            <a:ext cx="3489325" cy="0"/>
          </a:xfrm>
          <a:custGeom>
            <a:avLst/>
            <a:gdLst/>
            <a:ahLst/>
            <a:cxnLst/>
            <a:rect l="l" t="t" r="r" b="b"/>
            <a:pathLst>
              <a:path w="3489325">
                <a:moveTo>
                  <a:pt x="0" y="0"/>
                </a:moveTo>
                <a:lnTo>
                  <a:pt x="34893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02909" y="2082800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72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86419" y="2082800"/>
            <a:ext cx="805815" cy="0"/>
          </a:xfrm>
          <a:custGeom>
            <a:avLst/>
            <a:gdLst/>
            <a:ahLst/>
            <a:cxnLst/>
            <a:rect l="l" t="t" r="r" b="b"/>
            <a:pathLst>
              <a:path w="805815">
                <a:moveTo>
                  <a:pt x="0" y="0"/>
                </a:moveTo>
                <a:lnTo>
                  <a:pt x="8058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39800" y="1682750"/>
            <a:ext cx="8052434" cy="0"/>
          </a:xfrm>
          <a:custGeom>
            <a:avLst/>
            <a:gdLst/>
            <a:ahLst/>
            <a:cxnLst/>
            <a:rect l="l" t="t" r="r" b="b"/>
            <a:pathLst>
              <a:path w="8052434">
                <a:moveTo>
                  <a:pt x="0" y="0"/>
                </a:moveTo>
                <a:lnTo>
                  <a:pt x="805243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44345" y="4105275"/>
            <a:ext cx="1073785" cy="381000"/>
          </a:xfrm>
          <a:custGeom>
            <a:avLst/>
            <a:gdLst/>
            <a:ahLst/>
            <a:cxnLst/>
            <a:rect l="l" t="t" r="r" b="b"/>
            <a:pathLst>
              <a:path w="1073785" h="381000">
                <a:moveTo>
                  <a:pt x="1073785" y="0"/>
                </a:moveTo>
                <a:lnTo>
                  <a:pt x="0" y="0"/>
                </a:lnTo>
                <a:lnTo>
                  <a:pt x="0" y="381000"/>
                </a:lnTo>
                <a:lnTo>
                  <a:pt x="1073785" y="381000"/>
                </a:lnTo>
                <a:lnTo>
                  <a:pt x="1073785" y="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29125" y="3987800"/>
            <a:ext cx="1073785" cy="498475"/>
          </a:xfrm>
          <a:custGeom>
            <a:avLst/>
            <a:gdLst/>
            <a:ahLst/>
            <a:cxnLst/>
            <a:rect l="l" t="t" r="r" b="b"/>
            <a:pathLst>
              <a:path w="1073785" h="498475">
                <a:moveTo>
                  <a:pt x="1073785" y="0"/>
                </a:moveTo>
                <a:lnTo>
                  <a:pt x="0" y="0"/>
                </a:lnTo>
                <a:lnTo>
                  <a:pt x="0" y="498475"/>
                </a:lnTo>
                <a:lnTo>
                  <a:pt x="1073785" y="498475"/>
                </a:lnTo>
                <a:lnTo>
                  <a:pt x="1073785" y="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112634" y="3811904"/>
            <a:ext cx="1073785" cy="674370"/>
          </a:xfrm>
          <a:custGeom>
            <a:avLst/>
            <a:gdLst/>
            <a:ahLst/>
            <a:cxnLst/>
            <a:rect l="l" t="t" r="r" b="b"/>
            <a:pathLst>
              <a:path w="1073784" h="674370">
                <a:moveTo>
                  <a:pt x="1073785" y="0"/>
                </a:moveTo>
                <a:lnTo>
                  <a:pt x="0" y="0"/>
                </a:lnTo>
                <a:lnTo>
                  <a:pt x="0" y="674370"/>
                </a:lnTo>
                <a:lnTo>
                  <a:pt x="1073785" y="674370"/>
                </a:lnTo>
                <a:lnTo>
                  <a:pt x="1073785" y="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4345" y="4105275"/>
            <a:ext cx="1073785" cy="381000"/>
          </a:xfrm>
          <a:custGeom>
            <a:avLst/>
            <a:gdLst/>
            <a:ahLst/>
            <a:cxnLst/>
            <a:rect l="l" t="t" r="r" b="b"/>
            <a:pathLst>
              <a:path w="1073785" h="381000">
                <a:moveTo>
                  <a:pt x="0" y="0"/>
                </a:moveTo>
                <a:lnTo>
                  <a:pt x="1073785" y="0"/>
                </a:lnTo>
                <a:lnTo>
                  <a:pt x="1073785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29125" y="3987800"/>
            <a:ext cx="1073785" cy="498475"/>
          </a:xfrm>
          <a:custGeom>
            <a:avLst/>
            <a:gdLst/>
            <a:ahLst/>
            <a:cxnLst/>
            <a:rect l="l" t="t" r="r" b="b"/>
            <a:pathLst>
              <a:path w="1073785" h="498475">
                <a:moveTo>
                  <a:pt x="0" y="0"/>
                </a:moveTo>
                <a:lnTo>
                  <a:pt x="1073785" y="0"/>
                </a:lnTo>
                <a:lnTo>
                  <a:pt x="1073785" y="498475"/>
                </a:lnTo>
                <a:lnTo>
                  <a:pt x="0" y="498475"/>
                </a:lnTo>
                <a:lnTo>
                  <a:pt x="0" y="0"/>
                </a:lnTo>
                <a:close/>
              </a:path>
            </a:pathLst>
          </a:custGeom>
          <a:ln w="9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12634" y="3811904"/>
            <a:ext cx="1073785" cy="674370"/>
          </a:xfrm>
          <a:custGeom>
            <a:avLst/>
            <a:gdLst/>
            <a:ahLst/>
            <a:cxnLst/>
            <a:rect l="l" t="t" r="r" b="b"/>
            <a:pathLst>
              <a:path w="1073784" h="674370">
                <a:moveTo>
                  <a:pt x="0" y="0"/>
                </a:moveTo>
                <a:lnTo>
                  <a:pt x="1073785" y="0"/>
                </a:lnTo>
                <a:lnTo>
                  <a:pt x="1073785" y="674370"/>
                </a:lnTo>
                <a:lnTo>
                  <a:pt x="0" y="67437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44345" y="3923665"/>
            <a:ext cx="1073785" cy="181610"/>
          </a:xfrm>
          <a:custGeom>
            <a:avLst/>
            <a:gdLst/>
            <a:ahLst/>
            <a:cxnLst/>
            <a:rect l="l" t="t" r="r" b="b"/>
            <a:pathLst>
              <a:path w="1073785" h="181610">
                <a:moveTo>
                  <a:pt x="1073785" y="0"/>
                </a:moveTo>
                <a:lnTo>
                  <a:pt x="0" y="0"/>
                </a:lnTo>
                <a:lnTo>
                  <a:pt x="0" y="181610"/>
                </a:lnTo>
                <a:lnTo>
                  <a:pt x="1073785" y="181610"/>
                </a:lnTo>
                <a:lnTo>
                  <a:pt x="1073785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12634" y="3449954"/>
            <a:ext cx="1073785" cy="361950"/>
          </a:xfrm>
          <a:custGeom>
            <a:avLst/>
            <a:gdLst/>
            <a:ahLst/>
            <a:cxnLst/>
            <a:rect l="l" t="t" r="r" b="b"/>
            <a:pathLst>
              <a:path w="1073784" h="361950">
                <a:moveTo>
                  <a:pt x="1073785" y="0"/>
                </a:moveTo>
                <a:lnTo>
                  <a:pt x="0" y="0"/>
                </a:lnTo>
                <a:lnTo>
                  <a:pt x="0" y="361950"/>
                </a:lnTo>
                <a:lnTo>
                  <a:pt x="1073785" y="361950"/>
                </a:lnTo>
                <a:lnTo>
                  <a:pt x="1073785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44345" y="3923665"/>
            <a:ext cx="1073785" cy="181610"/>
          </a:xfrm>
          <a:custGeom>
            <a:avLst/>
            <a:gdLst/>
            <a:ahLst/>
            <a:cxnLst/>
            <a:rect l="l" t="t" r="r" b="b"/>
            <a:pathLst>
              <a:path w="1073785" h="181610">
                <a:moveTo>
                  <a:pt x="0" y="0"/>
                </a:moveTo>
                <a:lnTo>
                  <a:pt x="1073785" y="0"/>
                </a:lnTo>
                <a:lnTo>
                  <a:pt x="1073785" y="181610"/>
                </a:lnTo>
                <a:lnTo>
                  <a:pt x="0" y="181610"/>
                </a:lnTo>
                <a:lnTo>
                  <a:pt x="0" y="0"/>
                </a:lnTo>
                <a:close/>
              </a:path>
            </a:pathLst>
          </a:custGeom>
          <a:ln w="9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29125" y="3636645"/>
            <a:ext cx="1073785" cy="351155"/>
          </a:xfrm>
          <a:custGeom>
            <a:avLst/>
            <a:gdLst/>
            <a:ahLst/>
            <a:cxnLst/>
            <a:rect l="l" t="t" r="r" b="b"/>
            <a:pathLst>
              <a:path w="1073785" h="351154">
                <a:moveTo>
                  <a:pt x="0" y="0"/>
                </a:moveTo>
                <a:lnTo>
                  <a:pt x="1073785" y="0"/>
                </a:lnTo>
                <a:lnTo>
                  <a:pt x="1073785" y="351154"/>
                </a:lnTo>
                <a:lnTo>
                  <a:pt x="0" y="351154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112634" y="3449954"/>
            <a:ext cx="1073785" cy="361950"/>
          </a:xfrm>
          <a:custGeom>
            <a:avLst/>
            <a:gdLst/>
            <a:ahLst/>
            <a:cxnLst/>
            <a:rect l="l" t="t" r="r" b="b"/>
            <a:pathLst>
              <a:path w="1073784" h="361950">
                <a:moveTo>
                  <a:pt x="0" y="0"/>
                </a:moveTo>
                <a:lnTo>
                  <a:pt x="1073785" y="0"/>
                </a:lnTo>
                <a:lnTo>
                  <a:pt x="1073785" y="361950"/>
                </a:lnTo>
                <a:lnTo>
                  <a:pt x="0" y="36195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44345" y="2479039"/>
            <a:ext cx="1073785" cy="1444625"/>
          </a:xfrm>
          <a:custGeom>
            <a:avLst/>
            <a:gdLst/>
            <a:ahLst/>
            <a:cxnLst/>
            <a:rect l="l" t="t" r="r" b="b"/>
            <a:pathLst>
              <a:path w="1073785" h="1444625">
                <a:moveTo>
                  <a:pt x="1073785" y="0"/>
                </a:moveTo>
                <a:lnTo>
                  <a:pt x="0" y="0"/>
                </a:lnTo>
                <a:lnTo>
                  <a:pt x="0" y="1444625"/>
                </a:lnTo>
                <a:lnTo>
                  <a:pt x="1073785" y="1444625"/>
                </a:lnTo>
                <a:lnTo>
                  <a:pt x="1073785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29125" y="1989454"/>
            <a:ext cx="1073785" cy="1647189"/>
          </a:xfrm>
          <a:custGeom>
            <a:avLst/>
            <a:gdLst/>
            <a:ahLst/>
            <a:cxnLst/>
            <a:rect l="l" t="t" r="r" b="b"/>
            <a:pathLst>
              <a:path w="1073785" h="1647189">
                <a:moveTo>
                  <a:pt x="1073785" y="0"/>
                </a:moveTo>
                <a:lnTo>
                  <a:pt x="0" y="0"/>
                </a:lnTo>
                <a:lnTo>
                  <a:pt x="0" y="1647190"/>
                </a:lnTo>
                <a:lnTo>
                  <a:pt x="1073785" y="1647190"/>
                </a:lnTo>
                <a:lnTo>
                  <a:pt x="1073785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112634" y="1717039"/>
            <a:ext cx="1073785" cy="1732914"/>
          </a:xfrm>
          <a:custGeom>
            <a:avLst/>
            <a:gdLst/>
            <a:ahLst/>
            <a:cxnLst/>
            <a:rect l="l" t="t" r="r" b="b"/>
            <a:pathLst>
              <a:path w="1073784" h="1732914">
                <a:moveTo>
                  <a:pt x="1073785" y="0"/>
                </a:moveTo>
                <a:lnTo>
                  <a:pt x="0" y="0"/>
                </a:lnTo>
                <a:lnTo>
                  <a:pt x="0" y="1732914"/>
                </a:lnTo>
                <a:lnTo>
                  <a:pt x="1073785" y="1732914"/>
                </a:lnTo>
                <a:lnTo>
                  <a:pt x="1073785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44345" y="2479039"/>
            <a:ext cx="1073785" cy="1444625"/>
          </a:xfrm>
          <a:custGeom>
            <a:avLst/>
            <a:gdLst/>
            <a:ahLst/>
            <a:cxnLst/>
            <a:rect l="l" t="t" r="r" b="b"/>
            <a:pathLst>
              <a:path w="1073785" h="1444625">
                <a:moveTo>
                  <a:pt x="0" y="0"/>
                </a:moveTo>
                <a:lnTo>
                  <a:pt x="1073785" y="0"/>
                </a:lnTo>
                <a:lnTo>
                  <a:pt x="1073785" y="1444625"/>
                </a:lnTo>
                <a:lnTo>
                  <a:pt x="0" y="1444625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429125" y="1989454"/>
            <a:ext cx="1073785" cy="1647189"/>
          </a:xfrm>
          <a:custGeom>
            <a:avLst/>
            <a:gdLst/>
            <a:ahLst/>
            <a:cxnLst/>
            <a:rect l="l" t="t" r="r" b="b"/>
            <a:pathLst>
              <a:path w="1073785" h="1647189">
                <a:moveTo>
                  <a:pt x="0" y="0"/>
                </a:moveTo>
                <a:lnTo>
                  <a:pt x="1073785" y="0"/>
                </a:lnTo>
                <a:lnTo>
                  <a:pt x="1073785" y="1647190"/>
                </a:lnTo>
                <a:lnTo>
                  <a:pt x="0" y="164719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112634" y="1717039"/>
            <a:ext cx="1073785" cy="1732914"/>
          </a:xfrm>
          <a:custGeom>
            <a:avLst/>
            <a:gdLst/>
            <a:ahLst/>
            <a:cxnLst/>
            <a:rect l="l" t="t" r="r" b="b"/>
            <a:pathLst>
              <a:path w="1073784" h="1732914">
                <a:moveTo>
                  <a:pt x="0" y="0"/>
                </a:moveTo>
                <a:lnTo>
                  <a:pt x="1073785" y="0"/>
                </a:lnTo>
                <a:lnTo>
                  <a:pt x="1073785" y="1732914"/>
                </a:lnTo>
                <a:lnTo>
                  <a:pt x="0" y="1732914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44979" y="4488179"/>
            <a:ext cx="1073785" cy="0"/>
          </a:xfrm>
          <a:custGeom>
            <a:avLst/>
            <a:gdLst/>
            <a:ahLst/>
            <a:cxnLst/>
            <a:rect l="l" t="t" r="r" b="b"/>
            <a:pathLst>
              <a:path w="1073785">
                <a:moveTo>
                  <a:pt x="0" y="0"/>
                </a:moveTo>
                <a:lnTo>
                  <a:pt x="1073784" y="0"/>
                </a:lnTo>
              </a:path>
            </a:pathLst>
          </a:custGeom>
          <a:ln w="31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428490" y="4488179"/>
            <a:ext cx="1073785" cy="0"/>
          </a:xfrm>
          <a:custGeom>
            <a:avLst/>
            <a:gdLst/>
            <a:ahLst/>
            <a:cxnLst/>
            <a:rect l="l" t="t" r="r" b="b"/>
            <a:pathLst>
              <a:path w="1073785">
                <a:moveTo>
                  <a:pt x="0" y="0"/>
                </a:moveTo>
                <a:lnTo>
                  <a:pt x="1073785" y="0"/>
                </a:lnTo>
              </a:path>
            </a:pathLst>
          </a:custGeom>
          <a:ln w="31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112634" y="4488179"/>
            <a:ext cx="1073785" cy="0"/>
          </a:xfrm>
          <a:custGeom>
            <a:avLst/>
            <a:gdLst/>
            <a:ahLst/>
            <a:cxnLst/>
            <a:rect l="l" t="t" r="r" b="b"/>
            <a:pathLst>
              <a:path w="1073784">
                <a:moveTo>
                  <a:pt x="0" y="0"/>
                </a:moveTo>
                <a:lnTo>
                  <a:pt x="1073785" y="0"/>
                </a:lnTo>
              </a:path>
            </a:pathLst>
          </a:custGeom>
          <a:ln w="31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39800" y="4486909"/>
            <a:ext cx="8052434" cy="0"/>
          </a:xfrm>
          <a:custGeom>
            <a:avLst/>
            <a:gdLst/>
            <a:ahLst/>
            <a:cxnLst/>
            <a:rect l="l" t="t" r="r" b="b"/>
            <a:pathLst>
              <a:path w="8052434">
                <a:moveTo>
                  <a:pt x="0" y="0"/>
                </a:moveTo>
                <a:lnTo>
                  <a:pt x="805243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439035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39035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324984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324984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62345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62345" y="131635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90">
                <a:moveTo>
                  <a:pt x="0" y="97789"/>
                </a:moveTo>
                <a:lnTo>
                  <a:pt x="97789" y="97789"/>
                </a:lnTo>
                <a:lnTo>
                  <a:pt x="97789" y="0"/>
                </a:lnTo>
                <a:lnTo>
                  <a:pt x="0" y="0"/>
                </a:lnTo>
                <a:lnTo>
                  <a:pt x="0" y="97789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567685" y="1264665"/>
            <a:ext cx="16789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Agriculture et produits</a:t>
            </a:r>
            <a:r>
              <a:rPr sz="900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alimentaires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54778" y="1226565"/>
            <a:ext cx="23177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0060" algn="l"/>
              </a:tabLst>
            </a:pP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Énergie</a:t>
            </a:r>
            <a:r>
              <a:rPr sz="1200" spc="-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et mines	</a:t>
            </a: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Industrie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46023" y="1511553"/>
            <a:ext cx="3416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7</a:t>
            </a: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0595" y="1911223"/>
            <a:ext cx="339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6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0595" y="2312035"/>
            <a:ext cx="339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5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0595" y="2714370"/>
            <a:ext cx="339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4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50595" y="3113913"/>
            <a:ext cx="339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3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50595" y="3514725"/>
            <a:ext cx="339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50595" y="3914013"/>
            <a:ext cx="3397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1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40512" y="4315205"/>
            <a:ext cx="2501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.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24104" y="4912614"/>
            <a:ext cx="8262620" cy="158305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299085" marR="286385" indent="-287020">
              <a:lnSpc>
                <a:spcPts val="1910"/>
              </a:lnSpc>
              <a:spcBef>
                <a:spcPts val="165"/>
              </a:spcBef>
              <a:buSzPct val="1125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0" spc="-5" dirty="0">
                <a:latin typeface="Calibri Light"/>
                <a:cs typeface="Calibri Light"/>
              </a:rPr>
              <a:t>Les exportations intra-africaines augmenteraient le </a:t>
            </a:r>
            <a:r>
              <a:rPr sz="1600" b="0" dirty="0">
                <a:latin typeface="Calibri Light"/>
                <a:cs typeface="Calibri Light"/>
              </a:rPr>
              <a:t>plus </a:t>
            </a:r>
            <a:r>
              <a:rPr sz="1600" b="0" spc="-5" dirty="0">
                <a:latin typeface="Calibri Light"/>
                <a:cs typeface="Calibri Light"/>
              </a:rPr>
              <a:t>pour </a:t>
            </a:r>
            <a:r>
              <a:rPr sz="1600" b="0" dirty="0">
                <a:latin typeface="Calibri Light"/>
                <a:cs typeface="Calibri Light"/>
              </a:rPr>
              <a:t>les </a:t>
            </a:r>
            <a:r>
              <a:rPr sz="1600" b="0" spc="-5" dirty="0">
                <a:latin typeface="Calibri Light"/>
                <a:cs typeface="Calibri Light"/>
              </a:rPr>
              <a:t>produits industriels; avec des  gains compris entre environ 25 % (ou 36,1 milliards de dollars EU) et près </a:t>
            </a:r>
            <a:r>
              <a:rPr sz="1600" b="0" dirty="0">
                <a:latin typeface="Calibri Light"/>
                <a:cs typeface="Calibri Light"/>
              </a:rPr>
              <a:t>de </a:t>
            </a:r>
            <a:r>
              <a:rPr sz="1600" b="0" spc="-5" dirty="0">
                <a:latin typeface="Calibri Light"/>
                <a:cs typeface="Calibri Light"/>
              </a:rPr>
              <a:t>30 % (ou 43,3  milliards de dollars EU) pour un faible niveau d’ambition et un niveau élevé</a:t>
            </a:r>
            <a:r>
              <a:rPr sz="1600" b="0" spc="130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d’ambition</a:t>
            </a:r>
            <a:endParaRPr sz="1600">
              <a:latin typeface="Calibri Light"/>
              <a:cs typeface="Calibri Light"/>
            </a:endParaRPr>
          </a:p>
          <a:p>
            <a:pPr marL="299085" marR="5080" indent="-285115">
              <a:lnSpc>
                <a:spcPct val="99700"/>
              </a:lnSpc>
              <a:spcBef>
                <a:spcPts val="725"/>
              </a:spcBef>
              <a:buSzPct val="11250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0" spc="-5" dirty="0">
                <a:latin typeface="Calibri Light"/>
                <a:cs typeface="Calibri Light"/>
              </a:rPr>
              <a:t>Les plus fortes hausses des exportations enregistrées </a:t>
            </a:r>
            <a:r>
              <a:rPr sz="1600" b="0" dirty="0">
                <a:latin typeface="Calibri Light"/>
                <a:cs typeface="Calibri Light"/>
              </a:rPr>
              <a:t>pour </a:t>
            </a:r>
            <a:r>
              <a:rPr sz="1600" b="0" spc="-10" dirty="0">
                <a:latin typeface="Calibri Light"/>
                <a:cs typeface="Calibri Light"/>
              </a:rPr>
              <a:t>les </a:t>
            </a:r>
            <a:r>
              <a:rPr sz="1600" b="0" spc="-5" dirty="0">
                <a:latin typeface="Calibri Light"/>
                <a:cs typeface="Calibri Light"/>
              </a:rPr>
              <a:t>véhicules et de matériel de  transport, l'énergie, les métaux, les machines, les produits chimiques, le sucre, les autres produits  alimentaires, le bois et le papier, le </a:t>
            </a:r>
            <a:r>
              <a:rPr sz="1600" b="0" dirty="0">
                <a:latin typeface="Calibri Light"/>
                <a:cs typeface="Calibri Light"/>
              </a:rPr>
              <a:t>lait </a:t>
            </a:r>
            <a:r>
              <a:rPr sz="1600" b="0" spc="-5" dirty="0">
                <a:latin typeface="Calibri Light"/>
                <a:cs typeface="Calibri Light"/>
              </a:rPr>
              <a:t>et les produits laitiers, et les</a:t>
            </a:r>
            <a:r>
              <a:rPr sz="1600" b="0" spc="60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textiles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789042" y="2644267"/>
            <a:ext cx="371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41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.1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37616" y="2659407"/>
            <a:ext cx="203835" cy="7924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5"/>
              </a:lnSpc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En</a:t>
            </a:r>
            <a:r>
              <a:rPr sz="1400" spc="-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milliard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829425" y="0"/>
            <a:ext cx="2286000" cy="4324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829425" y="0"/>
            <a:ext cx="2286000" cy="4324350"/>
          </a:xfrm>
          <a:custGeom>
            <a:avLst/>
            <a:gdLst/>
            <a:ahLst/>
            <a:cxnLst/>
            <a:rect l="l" t="t" r="r" b="b"/>
            <a:pathLst>
              <a:path w="2286000" h="4324350">
                <a:moveTo>
                  <a:pt x="0" y="4324350"/>
                </a:moveTo>
                <a:lnTo>
                  <a:pt x="2286000" y="4324350"/>
                </a:lnTo>
                <a:lnTo>
                  <a:pt x="2286000" y="0"/>
                </a:lnTo>
                <a:lnTo>
                  <a:pt x="0" y="0"/>
                </a:lnTo>
                <a:lnTo>
                  <a:pt x="0" y="4324350"/>
                </a:lnTo>
                <a:close/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849236" y="43687"/>
            <a:ext cx="3930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i="1" spc="-5" dirty="0">
                <a:latin typeface="Arial"/>
                <a:cs typeface="Arial"/>
              </a:rPr>
              <a:t>Orateur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2298445" y="80263"/>
            <a:ext cx="55454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Sti</a:t>
            </a:r>
            <a:r>
              <a:rPr spc="-10" dirty="0"/>
              <a:t>m</a:t>
            </a:r>
            <a:r>
              <a:rPr dirty="0"/>
              <a:t>uler</a:t>
            </a:r>
            <a:r>
              <a:rPr spc="-5" dirty="0"/>
              <a:t> </a:t>
            </a:r>
            <a:r>
              <a:rPr dirty="0"/>
              <a:t>le</a:t>
            </a:r>
            <a:r>
              <a:rPr spc="-10" dirty="0"/>
              <a:t> </a:t>
            </a:r>
            <a:r>
              <a:rPr dirty="0"/>
              <a:t>com</a:t>
            </a:r>
            <a:r>
              <a:rPr spc="-10" dirty="0"/>
              <a:t>m</a:t>
            </a:r>
            <a:r>
              <a:rPr dirty="0"/>
              <a:t>erce industriel</a:t>
            </a:r>
            <a:r>
              <a:rPr spc="-10" dirty="0"/>
              <a:t> </a:t>
            </a:r>
            <a:r>
              <a:rPr dirty="0"/>
              <a:t>a</a:t>
            </a:r>
            <a:r>
              <a:rPr spc="-10" dirty="0"/>
              <a:t>f</a:t>
            </a:r>
            <a:r>
              <a:rPr dirty="0"/>
              <a:t>ri</a:t>
            </a:r>
            <a:r>
              <a:rPr spc="-15" dirty="0"/>
              <a:t>c</a:t>
            </a:r>
            <a:r>
              <a:rPr spc="-610" dirty="0"/>
              <a:t>a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200" b="0" i="1" spc="-427" baseline="34722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000" spc="-280" dirty="0"/>
              <a:t>i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sz="1200" b="0" i="1" spc="-660" baseline="34722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sz="2000" spc="-795" dirty="0"/>
              <a:t>n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1-202</a:t>
            </a:r>
            <a:r>
              <a:rPr sz="1200" b="0" i="1" baseline="34722" dirty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16</a:t>
            </a:r>
            <a:r>
              <a:rPr sz="1200" b="0" i="1" baseline="34722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45</a:t>
            </a:r>
            <a:r>
              <a:rPr sz="1200" b="0" i="1" baseline="34722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200" b="0" i="1" spc="-7" baseline="34722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200" b="0" i="1" baseline="34722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endParaRPr sz="1200" baseline="34722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6861936" y="404626"/>
            <a:ext cx="1856105" cy="0"/>
          </a:xfrm>
          <a:custGeom>
            <a:avLst/>
            <a:gdLst/>
            <a:ahLst/>
            <a:cxnLst/>
            <a:rect l="l" t="t" r="r" b="b"/>
            <a:pathLst>
              <a:path w="1856104">
                <a:moveTo>
                  <a:pt x="0" y="0"/>
                </a:moveTo>
                <a:lnTo>
                  <a:pt x="1855764" y="0"/>
                </a:lnTo>
              </a:path>
            </a:pathLst>
          </a:custGeom>
          <a:ln w="1113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6849236" y="450849"/>
            <a:ext cx="18249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Les exportations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intra-africaines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849236" y="603249"/>
            <a:ext cx="1795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augmenteraient le plus pour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432" y="653542"/>
            <a:ext cx="90817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Évolution </a:t>
            </a:r>
            <a:r>
              <a:rPr sz="1600" spc="-10" dirty="0">
                <a:latin typeface="Calibri"/>
                <a:cs typeface="Calibri"/>
              </a:rPr>
              <a:t>des </a:t>
            </a:r>
            <a:r>
              <a:rPr sz="1600" spc="-5" dirty="0">
                <a:latin typeface="Calibri"/>
                <a:cs typeface="Calibri"/>
              </a:rPr>
              <a:t>exportations intra-africaines </a:t>
            </a:r>
            <a:r>
              <a:rPr sz="1600" spc="-10" dirty="0">
                <a:latin typeface="Calibri"/>
                <a:cs typeface="Calibri"/>
              </a:rPr>
              <a:t>par </a:t>
            </a:r>
            <a:r>
              <a:rPr sz="1600" spc="-5" dirty="0">
                <a:latin typeface="Calibri"/>
                <a:cs typeface="Calibri"/>
              </a:rPr>
              <a:t>principaux secteurs, </a:t>
            </a:r>
            <a:r>
              <a:rPr sz="1600" spc="-10" dirty="0">
                <a:latin typeface="Calibri"/>
                <a:cs typeface="Calibri"/>
              </a:rPr>
              <a:t>par </a:t>
            </a:r>
            <a:r>
              <a:rPr sz="1600" spc="-5" dirty="0">
                <a:latin typeface="Calibri"/>
                <a:cs typeface="Calibri"/>
              </a:rPr>
              <a:t>rapport au</a:t>
            </a:r>
            <a:r>
              <a:rPr sz="1600" spc="200" dirty="0">
                <a:latin typeface="Calibri"/>
                <a:cs typeface="Calibri"/>
              </a:rPr>
              <a:t> </a:t>
            </a:r>
            <a:r>
              <a:rPr sz="1500" spc="-434" baseline="-11111" dirty="0">
                <a:latin typeface="Arial"/>
                <a:cs typeface="Arial"/>
              </a:rPr>
              <a:t>p</a:t>
            </a:r>
            <a:r>
              <a:rPr sz="1600" spc="-290" dirty="0">
                <a:latin typeface="Calibri"/>
                <a:cs typeface="Calibri"/>
              </a:rPr>
              <a:t>s</a:t>
            </a:r>
            <a:r>
              <a:rPr sz="1500" spc="-434" baseline="-11111" dirty="0">
                <a:latin typeface="Arial"/>
                <a:cs typeface="Arial"/>
              </a:rPr>
              <a:t>r</a:t>
            </a:r>
            <a:r>
              <a:rPr sz="1600" spc="-290" dirty="0">
                <a:latin typeface="Calibri"/>
                <a:cs typeface="Calibri"/>
              </a:rPr>
              <a:t>c</a:t>
            </a:r>
            <a:r>
              <a:rPr sz="1500" spc="-434" baseline="-11111" dirty="0">
                <a:latin typeface="Arial"/>
                <a:cs typeface="Arial"/>
              </a:rPr>
              <a:t>o</a:t>
            </a:r>
            <a:r>
              <a:rPr sz="1600" spc="-290" dirty="0">
                <a:latin typeface="Calibri"/>
                <a:cs typeface="Calibri"/>
              </a:rPr>
              <a:t>é</a:t>
            </a:r>
            <a:r>
              <a:rPr sz="1500" spc="-434" baseline="-11111" dirty="0">
                <a:latin typeface="Arial"/>
                <a:cs typeface="Arial"/>
              </a:rPr>
              <a:t>du</a:t>
            </a:r>
            <a:r>
              <a:rPr sz="1600" spc="-290" dirty="0">
                <a:latin typeface="Calibri"/>
                <a:cs typeface="Calibri"/>
              </a:rPr>
              <a:t>n</a:t>
            </a:r>
            <a:r>
              <a:rPr sz="1500" spc="-434" baseline="-11111" dirty="0">
                <a:latin typeface="Arial"/>
                <a:cs typeface="Arial"/>
              </a:rPr>
              <a:t>it</a:t>
            </a:r>
            <a:r>
              <a:rPr sz="1600" spc="-290" dirty="0">
                <a:latin typeface="Calibri"/>
                <a:cs typeface="Calibri"/>
              </a:rPr>
              <a:t>a</a:t>
            </a:r>
            <a:r>
              <a:rPr sz="1500" spc="-434" baseline="-11111" dirty="0">
                <a:latin typeface="Arial"/>
                <a:cs typeface="Arial"/>
              </a:rPr>
              <a:t>s</a:t>
            </a:r>
            <a:r>
              <a:rPr sz="1500" spc="-97" baseline="-11111" dirty="0">
                <a:latin typeface="Arial"/>
                <a:cs typeface="Arial"/>
              </a:rPr>
              <a:t> </a:t>
            </a:r>
            <a:r>
              <a:rPr sz="1600" spc="-240" dirty="0">
                <a:latin typeface="Calibri"/>
                <a:cs typeface="Calibri"/>
              </a:rPr>
              <a:t>r</a:t>
            </a:r>
            <a:r>
              <a:rPr sz="1500" spc="-359" baseline="-11111" dirty="0">
                <a:latin typeface="Arial"/>
                <a:cs typeface="Arial"/>
              </a:rPr>
              <a:t>in</a:t>
            </a:r>
            <a:r>
              <a:rPr sz="1600" spc="-240" dirty="0">
                <a:latin typeface="Calibri"/>
                <a:cs typeface="Calibri"/>
              </a:rPr>
              <a:t>i</a:t>
            </a:r>
            <a:r>
              <a:rPr sz="1500" spc="-359" baseline="-11111" dirty="0">
                <a:latin typeface="Arial"/>
                <a:cs typeface="Arial"/>
              </a:rPr>
              <a:t>d</a:t>
            </a:r>
            <a:r>
              <a:rPr sz="1600" spc="-240" dirty="0">
                <a:latin typeface="Calibri"/>
                <a:cs typeface="Calibri"/>
              </a:rPr>
              <a:t>o</a:t>
            </a:r>
            <a:r>
              <a:rPr sz="1500" spc="-359" baseline="-11111" dirty="0">
                <a:latin typeface="Arial"/>
                <a:cs typeface="Arial"/>
              </a:rPr>
              <a:t>us</a:t>
            </a:r>
            <a:r>
              <a:rPr sz="1600" spc="-240" dirty="0">
                <a:latin typeface="Calibri"/>
                <a:cs typeface="Calibri"/>
              </a:rPr>
              <a:t>d</a:t>
            </a:r>
            <a:r>
              <a:rPr sz="1500" spc="-359" baseline="-11111" dirty="0">
                <a:latin typeface="Arial"/>
                <a:cs typeface="Arial"/>
              </a:rPr>
              <a:t>tr</a:t>
            </a:r>
            <a:r>
              <a:rPr sz="1600" spc="-240" dirty="0">
                <a:latin typeface="Calibri"/>
                <a:cs typeface="Calibri"/>
              </a:rPr>
              <a:t>e</a:t>
            </a:r>
            <a:r>
              <a:rPr sz="1500" spc="-359" baseline="-11111" dirty="0">
                <a:latin typeface="Arial"/>
                <a:cs typeface="Arial"/>
              </a:rPr>
              <a:t>iels</a:t>
            </a:r>
            <a:r>
              <a:rPr sz="1600" spc="-240" dirty="0">
                <a:latin typeface="Calibri"/>
                <a:cs typeface="Calibri"/>
              </a:rPr>
              <a:t>r</a:t>
            </a:r>
            <a:r>
              <a:rPr sz="1500" spc="-359" baseline="-11111" dirty="0">
                <a:latin typeface="Arial"/>
                <a:cs typeface="Arial"/>
              </a:rPr>
              <a:t>;</a:t>
            </a:r>
            <a:r>
              <a:rPr sz="1600" spc="-240" dirty="0">
                <a:latin typeface="Calibri"/>
                <a:cs typeface="Calibri"/>
              </a:rPr>
              <a:t>é</a:t>
            </a:r>
            <a:r>
              <a:rPr sz="1500" spc="-359" baseline="-11111" dirty="0">
                <a:latin typeface="Arial"/>
                <a:cs typeface="Arial"/>
              </a:rPr>
              <a:t>a</a:t>
            </a:r>
            <a:r>
              <a:rPr sz="1600" spc="-240" dirty="0">
                <a:latin typeface="Calibri"/>
                <a:cs typeface="Calibri"/>
              </a:rPr>
              <a:t>f</a:t>
            </a:r>
            <a:r>
              <a:rPr sz="1500" spc="-359" baseline="-11111" dirty="0">
                <a:latin typeface="Arial"/>
                <a:cs typeface="Arial"/>
              </a:rPr>
              <a:t>v</a:t>
            </a:r>
            <a:r>
              <a:rPr sz="1600" spc="-240" dirty="0">
                <a:latin typeface="Calibri"/>
                <a:cs typeface="Calibri"/>
              </a:rPr>
              <a:t>é</a:t>
            </a:r>
            <a:r>
              <a:rPr sz="1500" spc="-359" baseline="-11111" dirty="0">
                <a:latin typeface="Arial"/>
                <a:cs typeface="Arial"/>
              </a:rPr>
              <a:t>ec</a:t>
            </a:r>
            <a:r>
              <a:rPr sz="1600" spc="-240" dirty="0">
                <a:latin typeface="Calibri"/>
                <a:cs typeface="Calibri"/>
              </a:rPr>
              <a:t>re</a:t>
            </a:r>
            <a:r>
              <a:rPr sz="1500" spc="-359" baseline="-11111" dirty="0">
                <a:latin typeface="Arial"/>
                <a:cs typeface="Arial"/>
              </a:rPr>
              <a:t>de</a:t>
            </a:r>
            <a:r>
              <a:rPr sz="1600" spc="-240" dirty="0">
                <a:latin typeface="Calibri"/>
                <a:cs typeface="Calibri"/>
              </a:rPr>
              <a:t>n</a:t>
            </a:r>
            <a:r>
              <a:rPr sz="1500" spc="-359" baseline="-11111" dirty="0">
                <a:latin typeface="Arial"/>
                <a:cs typeface="Arial"/>
              </a:rPr>
              <a:t>s</a:t>
            </a:r>
            <a:r>
              <a:rPr sz="1600" spc="-240" dirty="0">
                <a:latin typeface="Calibri"/>
                <a:cs typeface="Calibri"/>
              </a:rPr>
              <a:t>c</a:t>
            </a:r>
            <a:r>
              <a:rPr sz="1500" spc="-359" baseline="-11111" dirty="0">
                <a:latin typeface="Arial"/>
                <a:cs typeface="Arial"/>
              </a:rPr>
              <a:t>g</a:t>
            </a:r>
            <a:r>
              <a:rPr sz="1600" spc="-240" dirty="0">
                <a:latin typeface="Calibri"/>
                <a:cs typeface="Calibri"/>
              </a:rPr>
              <a:t>e</a:t>
            </a:r>
            <a:r>
              <a:rPr sz="1500" spc="-359" baseline="-11111" dirty="0">
                <a:latin typeface="Arial"/>
                <a:cs typeface="Arial"/>
              </a:rPr>
              <a:t>ain</a:t>
            </a:r>
            <a:r>
              <a:rPr sz="1600" spc="-240" dirty="0">
                <a:latin typeface="Calibri"/>
                <a:cs typeface="Calibri"/>
              </a:rPr>
              <a:t>s</a:t>
            </a:r>
            <a:r>
              <a:rPr sz="1500" spc="-359" baseline="-11111" dirty="0">
                <a:latin typeface="Arial"/>
                <a:cs typeface="Arial"/>
              </a:rPr>
              <a:t>s</a:t>
            </a:r>
            <a:r>
              <a:rPr sz="1600" spc="-240" dirty="0">
                <a:latin typeface="Calibri"/>
                <a:cs typeface="Calibri"/>
              </a:rPr>
              <a:t>ans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990598" y="901954"/>
            <a:ext cx="69494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ZLECA </a:t>
            </a:r>
            <a:r>
              <a:rPr sz="1600" spc="-5" dirty="0">
                <a:latin typeface="Calibri"/>
                <a:cs typeface="Calibri"/>
              </a:rPr>
              <a:t>en place - 2040 - En mrd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dollars </a:t>
            </a:r>
            <a:r>
              <a:rPr sz="1600" spc="-10" dirty="0">
                <a:latin typeface="Calibri"/>
                <a:cs typeface="Calibri"/>
              </a:rPr>
              <a:t>(divers </a:t>
            </a:r>
            <a:r>
              <a:rPr sz="1600" spc="-120" dirty="0">
                <a:latin typeface="Calibri"/>
                <a:cs typeface="Calibri"/>
              </a:rPr>
              <a:t>scénari</a:t>
            </a:r>
            <a:r>
              <a:rPr sz="1500" spc="-179" baseline="30555" dirty="0">
                <a:latin typeface="Arial"/>
                <a:cs typeface="Arial"/>
              </a:rPr>
              <a:t>c</a:t>
            </a:r>
            <a:r>
              <a:rPr sz="1600" spc="-120" dirty="0">
                <a:latin typeface="Calibri"/>
                <a:cs typeface="Calibri"/>
              </a:rPr>
              <a:t>o</a:t>
            </a:r>
            <a:r>
              <a:rPr sz="1500" spc="-179" baseline="30555" dirty="0">
                <a:latin typeface="Arial"/>
                <a:cs typeface="Arial"/>
              </a:rPr>
              <a:t>o</a:t>
            </a:r>
            <a:r>
              <a:rPr sz="1600" spc="-120" dirty="0">
                <a:latin typeface="Calibri"/>
                <a:cs typeface="Calibri"/>
              </a:rPr>
              <a:t>s</a:t>
            </a:r>
            <a:r>
              <a:rPr sz="1500" spc="-179" baseline="30555" dirty="0">
                <a:latin typeface="Arial"/>
                <a:cs typeface="Arial"/>
              </a:rPr>
              <a:t>m</a:t>
            </a:r>
            <a:r>
              <a:rPr sz="1600" spc="-120" dirty="0">
                <a:latin typeface="Calibri"/>
                <a:cs typeface="Calibri"/>
              </a:rPr>
              <a:t>)</a:t>
            </a:r>
            <a:r>
              <a:rPr sz="1500" spc="-179" baseline="30555" dirty="0">
                <a:latin typeface="Arial"/>
                <a:cs typeface="Arial"/>
              </a:rPr>
              <a:t>pris </a:t>
            </a:r>
            <a:r>
              <a:rPr sz="1500" spc="-7" baseline="30555" dirty="0">
                <a:latin typeface="Arial"/>
                <a:cs typeface="Arial"/>
              </a:rPr>
              <a:t>entre environ 25 % (ou</a:t>
            </a:r>
            <a:r>
              <a:rPr sz="1500" spc="165" baseline="30555" dirty="0">
                <a:latin typeface="Arial"/>
                <a:cs typeface="Arial"/>
              </a:rPr>
              <a:t> </a:t>
            </a:r>
            <a:r>
              <a:rPr sz="1500" spc="-7" baseline="30555" dirty="0">
                <a:latin typeface="Arial"/>
                <a:cs typeface="Arial"/>
              </a:rPr>
              <a:t>36,1</a:t>
            </a:r>
            <a:endParaRPr sz="1500" baseline="30555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849236" y="1061364"/>
            <a:ext cx="2148205" cy="50736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000" spc="-5" dirty="0">
                <a:latin typeface="Arial"/>
                <a:cs typeface="Arial"/>
              </a:rPr>
              <a:t>milliards de dollars EU) et </a:t>
            </a:r>
            <a:r>
              <a:rPr sz="1000" dirty="0">
                <a:latin typeface="Arial"/>
                <a:cs typeface="Arial"/>
              </a:rPr>
              <a:t>pr</a:t>
            </a:r>
            <a:r>
              <a:rPr sz="1000" dirty="0">
                <a:latin typeface="Calibri"/>
                <a:cs typeface="Calibri"/>
              </a:rPr>
              <a:t>è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270"/>
              </a:lnSpc>
              <a:spcBef>
                <a:spcPts val="45"/>
              </a:spcBef>
            </a:pPr>
            <a:r>
              <a:rPr sz="1000" spc="-5" dirty="0">
                <a:latin typeface="Arial"/>
                <a:cs typeface="Arial"/>
              </a:rPr>
              <a:t>30 % (ou 43,3 milliards de dollars EU)  pour </a:t>
            </a:r>
            <a:r>
              <a:rPr sz="1000" dirty="0">
                <a:latin typeface="Arial"/>
                <a:cs typeface="Arial"/>
              </a:rPr>
              <a:t>un </a:t>
            </a:r>
            <a:r>
              <a:rPr sz="1000" spc="-5" dirty="0">
                <a:latin typeface="Arial"/>
                <a:cs typeface="Arial"/>
              </a:rPr>
              <a:t>faible niveau d</a:t>
            </a:r>
            <a:r>
              <a:rPr sz="1000" spc="-5" dirty="0">
                <a:latin typeface="Calibri"/>
                <a:cs typeface="Calibri"/>
              </a:rPr>
              <a:t>’</a:t>
            </a:r>
            <a:r>
              <a:rPr sz="1000" spc="-5" dirty="0">
                <a:latin typeface="Arial"/>
                <a:cs typeface="Arial"/>
              </a:rPr>
              <a:t>ambition et</a:t>
            </a:r>
            <a:r>
              <a:rPr sz="1000" dirty="0">
                <a:latin typeface="Arial"/>
                <a:cs typeface="Arial"/>
              </a:rPr>
              <a:t> un</a:t>
            </a:r>
            <a:endParaRPr sz="10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849236" y="1552702"/>
            <a:ext cx="22009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niveau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lev</a:t>
            </a:r>
            <a:r>
              <a:rPr sz="1000" spc="-5" dirty="0">
                <a:latin typeface="Calibri"/>
                <a:cs typeface="Calibri"/>
              </a:rPr>
              <a:t>é 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5" dirty="0">
                <a:latin typeface="Calibri"/>
                <a:cs typeface="Calibri"/>
              </a:rPr>
              <a:t>’</a:t>
            </a:r>
            <a:r>
              <a:rPr sz="1000" spc="-5" dirty="0">
                <a:latin typeface="Arial"/>
                <a:cs typeface="Arial"/>
              </a:rPr>
              <a:t>ambition Les plus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fortes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849236" y="1713102"/>
            <a:ext cx="2192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hausses des exportations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enregistr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849236" y="1874647"/>
            <a:ext cx="20085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pour les v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hicules et </a:t>
            </a:r>
            <a:r>
              <a:rPr sz="1000" dirty="0">
                <a:latin typeface="Arial"/>
                <a:cs typeface="Arial"/>
              </a:rPr>
              <a:t>de </a:t>
            </a:r>
            <a:r>
              <a:rPr sz="1000" spc="-5" dirty="0">
                <a:latin typeface="Arial"/>
                <a:cs typeface="Arial"/>
              </a:rPr>
              <a:t>mat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riel </a:t>
            </a:r>
            <a:r>
              <a:rPr sz="1000" dirty="0">
                <a:latin typeface="Arial"/>
                <a:cs typeface="Arial"/>
              </a:rPr>
              <a:t>de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849236" y="2034667"/>
            <a:ext cx="19761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transport, l'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nergie, les </a:t>
            </a:r>
            <a:r>
              <a:rPr sz="1000" dirty="0">
                <a:latin typeface="Arial"/>
                <a:cs typeface="Arial"/>
              </a:rPr>
              <a:t>m</a:t>
            </a:r>
            <a:r>
              <a:rPr sz="1000" dirty="0">
                <a:latin typeface="Calibri"/>
                <a:cs typeface="Calibri"/>
              </a:rPr>
              <a:t>é</a:t>
            </a:r>
            <a:r>
              <a:rPr sz="1000" dirty="0">
                <a:latin typeface="Arial"/>
                <a:cs typeface="Arial"/>
              </a:rPr>
              <a:t>taux,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849236" y="2193162"/>
            <a:ext cx="20631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machines, les produits </a:t>
            </a:r>
            <a:r>
              <a:rPr sz="1000" dirty="0">
                <a:latin typeface="Arial"/>
                <a:cs typeface="Arial"/>
              </a:rPr>
              <a:t>chimiques,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849236" y="2344038"/>
            <a:ext cx="21983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sucre, les autres produits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alimentaires,</a:t>
            </a:r>
            <a:endParaRPr sz="10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849236" y="2647314"/>
            <a:ext cx="16821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produits laitiers, et les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textiles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849236" y="2802762"/>
            <a:ext cx="19583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Il </a:t>
            </a:r>
            <a:r>
              <a:rPr sz="1000" dirty="0">
                <a:latin typeface="Arial"/>
                <a:cs typeface="Arial"/>
              </a:rPr>
              <a:t>ne 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-5" dirty="0">
                <a:latin typeface="Calibri"/>
                <a:cs typeface="Calibri"/>
              </a:rPr>
              <a:t>’</a:t>
            </a:r>
            <a:r>
              <a:rPr sz="1000" spc="-5" dirty="0">
                <a:latin typeface="Arial"/>
                <a:cs typeface="Arial"/>
              </a:rPr>
              <a:t>agit ici que d</a:t>
            </a:r>
            <a:r>
              <a:rPr sz="1000" spc="-5" dirty="0">
                <a:latin typeface="Calibri"/>
                <a:cs typeface="Calibri"/>
              </a:rPr>
              <a:t>’</a:t>
            </a:r>
            <a:r>
              <a:rPr sz="1000" spc="-5" dirty="0">
                <a:latin typeface="Arial"/>
                <a:cs typeface="Arial"/>
              </a:rPr>
              <a:t>estimations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au</a:t>
            </a:r>
            <a:endParaRPr sz="10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849236" y="2955162"/>
            <a:ext cx="1916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rabais, car elles n'incluent pas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849236" y="3104768"/>
            <a:ext cx="18948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avantages de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lib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ralisation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849236" y="3255645"/>
            <a:ext cx="19132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services: les secteurs 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849236" y="3404997"/>
            <a:ext cx="20840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prioritaires pour la lib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ralisation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sont:</a:t>
            </a:r>
            <a:endParaRPr sz="10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849236" y="3557397"/>
            <a:ext cx="21602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46300" algn="l"/>
              </a:tabLst>
            </a:pPr>
            <a:r>
              <a:rPr sz="1000" spc="-5" dirty="0">
                <a:latin typeface="Arial"/>
                <a:cs typeface="Arial"/>
              </a:rPr>
              <a:t>les services financiers, 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u="heavy" spc="-10" dirty="0"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es	</a:t>
            </a:r>
            <a:endParaRPr sz="10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849236" y="3703701"/>
            <a:ext cx="19431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communications, les </a:t>
            </a:r>
            <a:r>
              <a:rPr sz="1000" dirty="0">
                <a:latin typeface="Arial"/>
                <a:cs typeface="Arial"/>
              </a:rPr>
              <a:t>transports,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849236" y="3850004"/>
            <a:ext cx="1591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tourisme et </a:t>
            </a:r>
            <a:r>
              <a:rPr sz="1000" spc="-10" dirty="0">
                <a:latin typeface="Arial"/>
                <a:cs typeface="Arial"/>
              </a:rPr>
              <a:t>les </a:t>
            </a:r>
            <a:r>
              <a:rPr sz="1000" spc="-5" dirty="0">
                <a:latin typeface="Arial"/>
                <a:cs typeface="Arial"/>
              </a:rPr>
              <a:t>services </a:t>
            </a:r>
            <a:r>
              <a:rPr sz="1000" dirty="0">
                <a:latin typeface="Arial"/>
                <a:cs typeface="Arial"/>
              </a:rPr>
              <a:t>aux</a:t>
            </a:r>
            <a:endParaRPr sz="10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849236" y="3994784"/>
            <a:ext cx="6527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entreprises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849236" y="2420238"/>
            <a:ext cx="1759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le bois </a:t>
            </a:r>
            <a:r>
              <a:rPr sz="1000" dirty="0">
                <a:latin typeface="Arial"/>
                <a:cs typeface="Arial"/>
              </a:rPr>
              <a:t>et </a:t>
            </a:r>
            <a:r>
              <a:rPr sz="1000" spc="-200" dirty="0">
                <a:latin typeface="Arial"/>
                <a:cs typeface="Arial"/>
              </a:rPr>
              <a:t>le</a:t>
            </a:r>
            <a:r>
              <a:rPr sz="1600" spc="-2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000" spc="-200" dirty="0">
                <a:latin typeface="Arial"/>
                <a:cs typeface="Arial"/>
              </a:rPr>
              <a:t>p</a:t>
            </a:r>
            <a:r>
              <a:rPr sz="1600" spc="-2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000" spc="-200" dirty="0">
                <a:latin typeface="Arial"/>
                <a:cs typeface="Arial"/>
              </a:rPr>
              <a:t>a</a:t>
            </a:r>
            <a:r>
              <a:rPr sz="1600" spc="-2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00" spc="-200" dirty="0">
                <a:latin typeface="Arial"/>
                <a:cs typeface="Arial"/>
              </a:rPr>
              <a:t>p</a:t>
            </a:r>
            <a:r>
              <a:rPr sz="1600" spc="-2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000" spc="-200" dirty="0">
                <a:latin typeface="Arial"/>
                <a:cs typeface="Arial"/>
              </a:rPr>
              <a:t>ier, </a:t>
            </a:r>
            <a:r>
              <a:rPr sz="1000" dirty="0">
                <a:latin typeface="Arial"/>
                <a:cs typeface="Arial"/>
              </a:rPr>
              <a:t>le </a:t>
            </a:r>
            <a:r>
              <a:rPr sz="1000" spc="-5" dirty="0">
                <a:latin typeface="Arial"/>
                <a:cs typeface="Arial"/>
              </a:rPr>
              <a:t>lait et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089150" y="3034664"/>
            <a:ext cx="3841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36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.1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452117" y="4113352"/>
            <a:ext cx="7136130" cy="648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104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9.5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  <a:tabLst>
                <a:tab pos="2371725" algn="l"/>
                <a:tab pos="5365115" algn="l"/>
              </a:tabLst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Faible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 niveau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d’ambition	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Niveau</a:t>
            </a:r>
            <a:r>
              <a:rPr sz="1400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d’ambition</a:t>
            </a:r>
            <a:r>
              <a:rPr sz="1400" spc="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intermédiaire	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Niveau élevé</a:t>
            </a:r>
            <a:r>
              <a:rPr sz="1400" spc="-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d’ambition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140966" y="3801236"/>
            <a:ext cx="2825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.5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76" y="598678"/>
            <a:ext cx="8624570" cy="335661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762000" marR="5080" indent="-749935">
              <a:lnSpc>
                <a:spcPts val="1910"/>
              </a:lnSpc>
              <a:spcBef>
                <a:spcPts val="165"/>
              </a:spcBef>
            </a:pPr>
            <a:r>
              <a:rPr sz="1600" spc="-5" dirty="0">
                <a:latin typeface="Calibri"/>
                <a:cs typeface="Calibri"/>
              </a:rPr>
              <a:t>10 principales hausse </a:t>
            </a:r>
            <a:r>
              <a:rPr sz="1600" spc="-10" dirty="0">
                <a:latin typeface="Calibri"/>
                <a:cs typeface="Calibri"/>
              </a:rPr>
              <a:t>des </a:t>
            </a:r>
            <a:r>
              <a:rPr sz="1600" spc="-5" dirty="0">
                <a:latin typeface="Calibri"/>
                <a:cs typeface="Calibri"/>
              </a:rPr>
              <a:t>exportations intra-africaines </a:t>
            </a:r>
            <a:r>
              <a:rPr sz="1600" spc="-10" dirty="0">
                <a:latin typeface="Calibri"/>
                <a:cs typeface="Calibri"/>
              </a:rPr>
              <a:t>par </a:t>
            </a:r>
            <a:r>
              <a:rPr sz="1600" spc="-5" dirty="0">
                <a:latin typeface="Calibri"/>
                <a:cs typeface="Calibri"/>
              </a:rPr>
              <a:t>secteur, </a:t>
            </a:r>
            <a:r>
              <a:rPr sz="1600" dirty="0">
                <a:latin typeface="Calibri"/>
                <a:cs typeface="Calibri"/>
              </a:rPr>
              <a:t>par </a:t>
            </a:r>
            <a:r>
              <a:rPr sz="1600" spc="-5" dirty="0">
                <a:latin typeface="Calibri"/>
                <a:cs typeface="Calibri"/>
              </a:rPr>
              <a:t>rapport au </a:t>
            </a:r>
            <a:r>
              <a:rPr sz="1600" dirty="0">
                <a:latin typeface="Calibri"/>
                <a:cs typeface="Calibri"/>
              </a:rPr>
              <a:t>sc</a:t>
            </a:r>
            <a:r>
              <a:rPr sz="1600" b="0" dirty="0">
                <a:latin typeface="Calibri Light"/>
                <a:cs typeface="Calibri Light"/>
              </a:rPr>
              <a:t>é</a:t>
            </a:r>
            <a:r>
              <a:rPr sz="1600" dirty="0">
                <a:latin typeface="Calibri"/>
                <a:cs typeface="Calibri"/>
              </a:rPr>
              <a:t>nario </a:t>
            </a:r>
            <a:r>
              <a:rPr sz="1600" spc="-5" dirty="0">
                <a:latin typeface="Calibri"/>
                <a:cs typeface="Calibri"/>
              </a:rPr>
              <a:t>de r</a:t>
            </a:r>
            <a:r>
              <a:rPr sz="1600" b="0" spc="-5" dirty="0">
                <a:latin typeface="Calibri Light"/>
                <a:cs typeface="Calibri Light"/>
              </a:rPr>
              <a:t>é</a:t>
            </a:r>
            <a:r>
              <a:rPr sz="1600" spc="-5" dirty="0">
                <a:latin typeface="Calibri"/>
                <a:cs typeface="Calibri"/>
              </a:rPr>
              <a:t>f</a:t>
            </a:r>
            <a:r>
              <a:rPr sz="1600" b="0" spc="-5" dirty="0">
                <a:latin typeface="Calibri Light"/>
                <a:cs typeface="Calibri Light"/>
              </a:rPr>
              <a:t>é</a:t>
            </a:r>
            <a:r>
              <a:rPr sz="1600" spc="-5" dirty="0">
                <a:latin typeface="Calibri"/>
                <a:cs typeface="Calibri"/>
              </a:rPr>
              <a:t>rence  en l</a:t>
            </a:r>
            <a:r>
              <a:rPr sz="1600" b="0" spc="-5" dirty="0">
                <a:latin typeface="Calibri Light"/>
                <a:cs typeface="Calibri Light"/>
              </a:rPr>
              <a:t>’</a:t>
            </a:r>
            <a:r>
              <a:rPr sz="1600" spc="-5" dirty="0">
                <a:latin typeface="Calibri"/>
                <a:cs typeface="Calibri"/>
              </a:rPr>
              <a:t>absence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ZLECA </a:t>
            </a:r>
            <a:r>
              <a:rPr sz="1600" spc="-5" dirty="0">
                <a:latin typeface="Calibri"/>
                <a:cs typeface="Calibri"/>
              </a:rPr>
              <a:t>en place - 2040 - En milliards de dollars EU (divers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sc</a:t>
            </a:r>
            <a:r>
              <a:rPr sz="1600" b="0" spc="-5" dirty="0">
                <a:latin typeface="Calibri Light"/>
                <a:cs typeface="Calibri Light"/>
              </a:rPr>
              <a:t>é</a:t>
            </a:r>
            <a:r>
              <a:rPr sz="1600" spc="-5" dirty="0">
                <a:latin typeface="Calibri"/>
                <a:cs typeface="Calibri"/>
              </a:rPr>
              <a:t>narios)</a:t>
            </a:r>
            <a:endParaRPr sz="1600">
              <a:latin typeface="Calibri"/>
              <a:cs typeface="Calibri"/>
            </a:endParaRPr>
          </a:p>
          <a:p>
            <a:pPr marR="8154034" algn="r">
              <a:lnSpc>
                <a:spcPct val="100000"/>
              </a:lnSpc>
              <a:spcBef>
                <a:spcPts val="869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5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295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5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R="8155305" algn="r">
              <a:lnSpc>
                <a:spcPct val="100000"/>
              </a:lnSpc>
              <a:spcBef>
                <a:spcPts val="285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680" y="3947541"/>
            <a:ext cx="736600" cy="58229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7780" algn="just">
              <a:lnSpc>
                <a:spcPct val="102200"/>
              </a:lnSpc>
              <a:spcBef>
                <a:spcPts val="65"/>
              </a:spcBef>
            </a:pP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Véhicles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et  matériel</a:t>
            </a:r>
            <a:r>
              <a:rPr sz="1200" spc="-10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de  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6250" y="3947541"/>
            <a:ext cx="4933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É</a:t>
            </a:r>
            <a:r>
              <a:rPr sz="1200" spc="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ergie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2070" y="3947541"/>
            <a:ext cx="504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75757"/>
                </a:solidFill>
                <a:latin typeface="Calibri"/>
                <a:cs typeface="Calibri"/>
              </a:rPr>
              <a:t>M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é</a:t>
            </a:r>
            <a:r>
              <a:rPr sz="1200" spc="5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12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1200" spc="5" dirty="0">
                <a:solidFill>
                  <a:srgbClr val="575757"/>
                </a:solidFill>
                <a:latin typeface="Calibri"/>
                <a:cs typeface="Calibri"/>
              </a:rPr>
              <a:t>ux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9586" y="3947541"/>
            <a:ext cx="6248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Machines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0271" y="3958209"/>
            <a:ext cx="637540" cy="35496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Produits</a:t>
            </a:r>
            <a:endParaRPr sz="900">
              <a:latin typeface="Calibri"/>
              <a:cs typeface="Calibri"/>
            </a:endParaRPr>
          </a:p>
          <a:p>
            <a:pPr marL="139065">
              <a:lnSpc>
                <a:spcPct val="100000"/>
              </a:lnSpc>
              <a:spcBef>
                <a:spcPts val="215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Chi</a:t>
            </a: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miq</a:t>
            </a: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ue</a:t>
            </a: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4069" y="3950589"/>
            <a:ext cx="2825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cre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3292" y="3950589"/>
            <a:ext cx="745490" cy="3028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0170" marR="5080" indent="-78105">
              <a:lnSpc>
                <a:spcPct val="102200"/>
              </a:lnSpc>
              <a:spcBef>
                <a:spcPts val="75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Autres</a:t>
            </a:r>
            <a:r>
              <a:rPr sz="900" spc="-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Produits  Alimentaires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41972" y="3947540"/>
            <a:ext cx="653415" cy="456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Bois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40" dirty="0">
                <a:solidFill>
                  <a:srgbClr val="575757"/>
                </a:solidFill>
                <a:latin typeface="Calibri"/>
                <a:cs typeface="Calibri"/>
              </a:rPr>
              <a:t>et</a:t>
            </a:r>
            <a:endParaRPr sz="1400">
              <a:latin typeface="Calibri"/>
              <a:cs typeface="Calibri"/>
            </a:endParaRPr>
          </a:p>
          <a:p>
            <a:pPr marL="177165">
              <a:lnSpc>
                <a:spcPct val="100000"/>
              </a:lnSpc>
              <a:spcBef>
                <a:spcPts val="30"/>
              </a:spcBef>
            </a:pP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p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p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6669" y="3950589"/>
            <a:ext cx="459105" cy="48895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-1270" algn="ctr">
              <a:lnSpc>
                <a:spcPct val="102099"/>
              </a:lnSpc>
              <a:spcBef>
                <a:spcPts val="70"/>
              </a:spcBef>
            </a:pPr>
            <a:r>
              <a:rPr sz="1000" spc="-5" dirty="0">
                <a:solidFill>
                  <a:srgbClr val="575757"/>
                </a:solidFill>
                <a:latin typeface="Calibri"/>
                <a:cs typeface="Calibri"/>
              </a:rPr>
              <a:t>Lait et  produits  laitiers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68106" y="3947541"/>
            <a:ext cx="439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Textile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0025" y="6350660"/>
            <a:ext cx="8870315" cy="387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6234" y="5266816"/>
            <a:ext cx="8730615" cy="1099820"/>
          </a:xfrm>
          <a:custGeom>
            <a:avLst/>
            <a:gdLst/>
            <a:ahLst/>
            <a:cxnLst/>
            <a:rect l="l" t="t" r="r" b="b"/>
            <a:pathLst>
              <a:path w="8730615" h="1099820">
                <a:moveTo>
                  <a:pt x="8641715" y="0"/>
                </a:moveTo>
                <a:lnTo>
                  <a:pt x="88264" y="0"/>
                </a:lnTo>
                <a:lnTo>
                  <a:pt x="53974" y="7366"/>
                </a:lnTo>
                <a:lnTo>
                  <a:pt x="26035" y="27559"/>
                </a:lnTo>
                <a:lnTo>
                  <a:pt x="6985" y="57277"/>
                </a:lnTo>
                <a:lnTo>
                  <a:pt x="0" y="93599"/>
                </a:lnTo>
                <a:lnTo>
                  <a:pt x="0" y="1005027"/>
                </a:lnTo>
                <a:lnTo>
                  <a:pt x="6985" y="1041400"/>
                </a:lnTo>
                <a:lnTo>
                  <a:pt x="26035" y="1071714"/>
                </a:lnTo>
                <a:lnTo>
                  <a:pt x="53974" y="1091920"/>
                </a:lnTo>
                <a:lnTo>
                  <a:pt x="88264" y="1099337"/>
                </a:lnTo>
                <a:lnTo>
                  <a:pt x="8641715" y="1099337"/>
                </a:lnTo>
                <a:lnTo>
                  <a:pt x="8676640" y="1091920"/>
                </a:lnTo>
                <a:lnTo>
                  <a:pt x="8704580" y="1071714"/>
                </a:lnTo>
                <a:lnTo>
                  <a:pt x="8723630" y="1041400"/>
                </a:lnTo>
                <a:lnTo>
                  <a:pt x="8730615" y="1005027"/>
                </a:lnTo>
                <a:lnTo>
                  <a:pt x="8730615" y="93599"/>
                </a:lnTo>
                <a:lnTo>
                  <a:pt x="8723630" y="57277"/>
                </a:lnTo>
                <a:lnTo>
                  <a:pt x="8704580" y="27559"/>
                </a:lnTo>
                <a:lnTo>
                  <a:pt x="8676640" y="7366"/>
                </a:lnTo>
                <a:lnTo>
                  <a:pt x="8641715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234" y="5266816"/>
            <a:ext cx="8730615" cy="1099820"/>
          </a:xfrm>
          <a:custGeom>
            <a:avLst/>
            <a:gdLst/>
            <a:ahLst/>
            <a:cxnLst/>
            <a:rect l="l" t="t" r="r" b="b"/>
            <a:pathLst>
              <a:path w="8730615" h="1099820">
                <a:moveTo>
                  <a:pt x="0" y="93599"/>
                </a:moveTo>
                <a:lnTo>
                  <a:pt x="6985" y="57277"/>
                </a:lnTo>
                <a:lnTo>
                  <a:pt x="26035" y="27559"/>
                </a:lnTo>
                <a:lnTo>
                  <a:pt x="53974" y="7366"/>
                </a:lnTo>
                <a:lnTo>
                  <a:pt x="88264" y="0"/>
                </a:lnTo>
                <a:lnTo>
                  <a:pt x="8641715" y="0"/>
                </a:lnTo>
                <a:lnTo>
                  <a:pt x="8676640" y="7366"/>
                </a:lnTo>
                <a:lnTo>
                  <a:pt x="8704580" y="27559"/>
                </a:lnTo>
                <a:lnTo>
                  <a:pt x="8723630" y="57277"/>
                </a:lnTo>
                <a:lnTo>
                  <a:pt x="8730615" y="93599"/>
                </a:lnTo>
                <a:lnTo>
                  <a:pt x="8730615" y="1005027"/>
                </a:lnTo>
                <a:lnTo>
                  <a:pt x="8723630" y="1041400"/>
                </a:lnTo>
                <a:lnTo>
                  <a:pt x="8704580" y="1071714"/>
                </a:lnTo>
                <a:lnTo>
                  <a:pt x="8676640" y="1091920"/>
                </a:lnTo>
                <a:lnTo>
                  <a:pt x="8641715" y="1099337"/>
                </a:lnTo>
                <a:lnTo>
                  <a:pt x="88264" y="1099337"/>
                </a:lnTo>
                <a:lnTo>
                  <a:pt x="53974" y="1091920"/>
                </a:lnTo>
                <a:lnTo>
                  <a:pt x="26035" y="1071714"/>
                </a:lnTo>
                <a:lnTo>
                  <a:pt x="6985" y="1041400"/>
                </a:lnTo>
                <a:lnTo>
                  <a:pt x="0" y="1005027"/>
                </a:lnTo>
                <a:lnTo>
                  <a:pt x="0" y="9359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67868" y="4836414"/>
            <a:ext cx="7858125" cy="155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7630" algn="ctr">
              <a:lnSpc>
                <a:spcPts val="1610"/>
              </a:lnSpc>
              <a:spcBef>
                <a:spcPts val="100"/>
              </a:spcBef>
              <a:tabLst>
                <a:tab pos="3291840" algn="l"/>
                <a:tab pos="5876925" algn="l"/>
              </a:tabLst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Low</a:t>
            </a:r>
            <a:r>
              <a:rPr sz="1400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ambition</a:t>
            </a:r>
            <a:r>
              <a:rPr sz="1400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scenario	</a:t>
            </a:r>
            <a:r>
              <a:rPr sz="2100" baseline="7936" dirty="0">
                <a:solidFill>
                  <a:srgbClr val="575757"/>
                </a:solidFill>
                <a:latin typeface="Calibri"/>
                <a:cs typeface="Calibri"/>
              </a:rPr>
              <a:t>Niveau </a:t>
            </a:r>
            <a:r>
              <a:rPr sz="2100" spc="-7" baseline="7936" dirty="0">
                <a:solidFill>
                  <a:srgbClr val="575757"/>
                </a:solidFill>
                <a:latin typeface="Calibri"/>
                <a:cs typeface="Calibri"/>
              </a:rPr>
              <a:t>d’ambition	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Niveau élevé</a:t>
            </a:r>
            <a:r>
              <a:rPr sz="1400" spc="-4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d’ambition</a:t>
            </a:r>
            <a:endParaRPr sz="1400">
              <a:latin typeface="Calibri"/>
              <a:cs typeface="Calibri"/>
            </a:endParaRPr>
          </a:p>
          <a:p>
            <a:pPr marR="55880" algn="ctr">
              <a:lnSpc>
                <a:spcPts val="1610"/>
              </a:lnSpc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intermédiaire</a:t>
            </a:r>
            <a:endParaRPr sz="1400">
              <a:latin typeface="Calibri"/>
              <a:cs typeface="Calibri"/>
            </a:endParaRPr>
          </a:p>
          <a:p>
            <a:pPr marL="322580" marR="43180" indent="-285115">
              <a:lnSpc>
                <a:spcPct val="99700"/>
              </a:lnSpc>
              <a:spcBef>
                <a:spcPts val="245"/>
              </a:spcBef>
              <a:buFont typeface="Arial"/>
              <a:buChar char="•"/>
              <a:tabLst>
                <a:tab pos="322580" algn="l"/>
                <a:tab pos="323215" algn="l"/>
              </a:tabLst>
            </a:pPr>
            <a:r>
              <a:rPr sz="1800" b="0" dirty="0">
                <a:latin typeface="Calibri Light"/>
                <a:cs typeface="Calibri Light"/>
              </a:rPr>
              <a:t>Les </a:t>
            </a:r>
            <a:r>
              <a:rPr sz="1800" b="0" spc="-5" dirty="0">
                <a:latin typeface="Calibri Light"/>
                <a:cs typeface="Calibri Light"/>
              </a:rPr>
              <a:t>plus fortes hausses des exportations enregistr</a:t>
            </a:r>
            <a:r>
              <a:rPr sz="1800" spc="-5" dirty="0">
                <a:latin typeface="Calibri"/>
                <a:cs typeface="Calibri"/>
              </a:rPr>
              <a:t>é</a:t>
            </a:r>
            <a:r>
              <a:rPr sz="1800" b="0" spc="-5" dirty="0">
                <a:latin typeface="Calibri Light"/>
                <a:cs typeface="Calibri Light"/>
              </a:rPr>
              <a:t>es pour </a:t>
            </a:r>
            <a:r>
              <a:rPr sz="1800" b="0" dirty="0">
                <a:latin typeface="Calibri Light"/>
                <a:cs typeface="Calibri Light"/>
              </a:rPr>
              <a:t>les </a:t>
            </a:r>
            <a:r>
              <a:rPr sz="1800" b="0" spc="-10" dirty="0">
                <a:latin typeface="Calibri Light"/>
                <a:cs typeface="Calibri Light"/>
              </a:rPr>
              <a:t>v</a:t>
            </a:r>
            <a:r>
              <a:rPr sz="1800" spc="-10" dirty="0">
                <a:latin typeface="Calibri"/>
                <a:cs typeface="Calibri"/>
              </a:rPr>
              <a:t>é</a:t>
            </a:r>
            <a:r>
              <a:rPr sz="1800" b="0" spc="-10" dirty="0">
                <a:latin typeface="Calibri Light"/>
                <a:cs typeface="Calibri Light"/>
              </a:rPr>
              <a:t>hicules </a:t>
            </a:r>
            <a:r>
              <a:rPr sz="1800" b="0" spc="-5" dirty="0">
                <a:latin typeface="Calibri Light"/>
                <a:cs typeface="Calibri Light"/>
              </a:rPr>
              <a:t>et </a:t>
            </a:r>
            <a:r>
              <a:rPr sz="1800" b="0" dirty="0">
                <a:latin typeface="Calibri Light"/>
                <a:cs typeface="Calibri Light"/>
              </a:rPr>
              <a:t>de  </a:t>
            </a:r>
            <a:r>
              <a:rPr sz="1800" b="0" spc="-5" dirty="0">
                <a:latin typeface="Calibri Light"/>
                <a:cs typeface="Calibri Light"/>
              </a:rPr>
              <a:t>mat</a:t>
            </a:r>
            <a:r>
              <a:rPr sz="1800" spc="-5" dirty="0">
                <a:latin typeface="Calibri"/>
                <a:cs typeface="Calibri"/>
              </a:rPr>
              <a:t>é</a:t>
            </a:r>
            <a:r>
              <a:rPr sz="1800" b="0" spc="-5" dirty="0">
                <a:latin typeface="Calibri Light"/>
                <a:cs typeface="Calibri Light"/>
              </a:rPr>
              <a:t>riel </a:t>
            </a:r>
            <a:r>
              <a:rPr sz="1800" b="0" dirty="0">
                <a:latin typeface="Calibri Light"/>
                <a:cs typeface="Calibri Light"/>
              </a:rPr>
              <a:t>de </a:t>
            </a:r>
            <a:r>
              <a:rPr sz="1800" b="0" spc="-5" dirty="0">
                <a:latin typeface="Calibri Light"/>
                <a:cs typeface="Calibri Light"/>
              </a:rPr>
              <a:t>transport, l'</a:t>
            </a:r>
            <a:r>
              <a:rPr sz="1800" spc="-5" dirty="0">
                <a:latin typeface="Calibri"/>
                <a:cs typeface="Calibri"/>
              </a:rPr>
              <a:t>é</a:t>
            </a:r>
            <a:r>
              <a:rPr sz="1800" b="0" spc="-5" dirty="0">
                <a:latin typeface="Calibri Light"/>
                <a:cs typeface="Calibri Light"/>
              </a:rPr>
              <a:t>nergie, </a:t>
            </a:r>
            <a:r>
              <a:rPr sz="1800" b="0" dirty="0">
                <a:latin typeface="Calibri Light"/>
                <a:cs typeface="Calibri Light"/>
              </a:rPr>
              <a:t>les </a:t>
            </a:r>
            <a:r>
              <a:rPr sz="1800" b="0" spc="-5" dirty="0">
                <a:latin typeface="Calibri Light"/>
                <a:cs typeface="Calibri Light"/>
              </a:rPr>
              <a:t>m</a:t>
            </a:r>
            <a:r>
              <a:rPr sz="1800" spc="-5" dirty="0">
                <a:latin typeface="Calibri"/>
                <a:cs typeface="Calibri"/>
              </a:rPr>
              <a:t>é</a:t>
            </a:r>
            <a:r>
              <a:rPr sz="1800" b="0" spc="-5" dirty="0">
                <a:latin typeface="Calibri Light"/>
                <a:cs typeface="Calibri Light"/>
              </a:rPr>
              <a:t>taux, </a:t>
            </a:r>
            <a:r>
              <a:rPr sz="1800" b="0" dirty="0">
                <a:latin typeface="Calibri Light"/>
                <a:cs typeface="Calibri Light"/>
              </a:rPr>
              <a:t>les </a:t>
            </a:r>
            <a:r>
              <a:rPr sz="1800" b="0" spc="-5" dirty="0">
                <a:latin typeface="Calibri Light"/>
                <a:cs typeface="Calibri Light"/>
              </a:rPr>
              <a:t>machines, </a:t>
            </a:r>
            <a:r>
              <a:rPr sz="1800" b="0" dirty="0">
                <a:latin typeface="Calibri Light"/>
                <a:cs typeface="Calibri Light"/>
              </a:rPr>
              <a:t>les </a:t>
            </a:r>
            <a:r>
              <a:rPr sz="1800" b="0" spc="-5" dirty="0">
                <a:latin typeface="Calibri Light"/>
                <a:cs typeface="Calibri Light"/>
              </a:rPr>
              <a:t>produits chimiques,  </a:t>
            </a:r>
            <a:r>
              <a:rPr sz="1800" b="0" dirty="0">
                <a:latin typeface="Calibri Light"/>
                <a:cs typeface="Calibri Light"/>
              </a:rPr>
              <a:t>le sucre, </a:t>
            </a:r>
            <a:r>
              <a:rPr sz="1800" b="0" spc="-5" dirty="0">
                <a:latin typeface="Calibri Light"/>
                <a:cs typeface="Calibri Light"/>
              </a:rPr>
              <a:t>les autres produits alimentaires, </a:t>
            </a:r>
            <a:r>
              <a:rPr sz="1800" b="0" dirty="0">
                <a:latin typeface="Calibri Light"/>
                <a:cs typeface="Calibri Light"/>
              </a:rPr>
              <a:t>le bois </a:t>
            </a:r>
            <a:r>
              <a:rPr sz="1800" b="0" spc="-5" dirty="0">
                <a:latin typeface="Calibri Light"/>
                <a:cs typeface="Calibri Light"/>
              </a:rPr>
              <a:t>et </a:t>
            </a:r>
            <a:r>
              <a:rPr sz="1800" b="0" dirty="0">
                <a:latin typeface="Calibri Light"/>
                <a:cs typeface="Calibri Light"/>
              </a:rPr>
              <a:t>le papier, le </a:t>
            </a:r>
            <a:r>
              <a:rPr sz="1800" b="0" spc="-5" dirty="0">
                <a:latin typeface="Calibri Light"/>
                <a:cs typeface="Calibri Light"/>
              </a:rPr>
              <a:t>lait et les </a:t>
            </a:r>
            <a:r>
              <a:rPr sz="1800" b="0" dirty="0">
                <a:latin typeface="Calibri Light"/>
                <a:cs typeface="Calibri Light"/>
              </a:rPr>
              <a:t>produits  </a:t>
            </a:r>
            <a:r>
              <a:rPr sz="1800" b="0" spc="-5" dirty="0">
                <a:latin typeface="Calibri Light"/>
                <a:cs typeface="Calibri Light"/>
              </a:rPr>
              <a:t>laitiers, et les</a:t>
            </a:r>
            <a:r>
              <a:rPr sz="1800" b="0" dirty="0">
                <a:latin typeface="Calibri Light"/>
                <a:cs typeface="Calibri Light"/>
              </a:rPr>
              <a:t> </a:t>
            </a:r>
            <a:r>
              <a:rPr sz="1800" b="0" spc="-5" dirty="0">
                <a:latin typeface="Calibri Light"/>
                <a:cs typeface="Calibri Light"/>
              </a:rPr>
              <a:t>textiles.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7705" y="3604133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97585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7705" y="335267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7585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7705" y="3101213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7585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7705" y="284975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7585" y="2852927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7585" y="2847848"/>
            <a:ext cx="38735" cy="0"/>
          </a:xfrm>
          <a:custGeom>
            <a:avLst/>
            <a:gdLst/>
            <a:ahLst/>
            <a:cxnLst/>
            <a:rect l="l" t="t" r="r" b="b"/>
            <a:pathLst>
              <a:path w="38734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7705" y="259829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7585" y="259829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7705" y="234683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7585" y="234683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7705" y="2095373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7585" y="209537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7705" y="1843913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925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9630" y="1885188"/>
            <a:ext cx="147955" cy="1969770"/>
          </a:xfrm>
          <a:custGeom>
            <a:avLst/>
            <a:gdLst/>
            <a:ahLst/>
            <a:cxnLst/>
            <a:rect l="l" t="t" r="r" b="b"/>
            <a:pathLst>
              <a:path w="147955" h="1969770">
                <a:moveTo>
                  <a:pt x="0" y="1969770"/>
                </a:moveTo>
                <a:lnTo>
                  <a:pt x="147955" y="1969770"/>
                </a:lnTo>
                <a:lnTo>
                  <a:pt x="147955" y="0"/>
                </a:lnTo>
                <a:lnTo>
                  <a:pt x="0" y="0"/>
                </a:lnTo>
                <a:lnTo>
                  <a:pt x="0" y="196977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84910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84910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84910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84910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84910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84910" y="259829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84910" y="234683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84910" y="209537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84910" y="184518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84910" y="184010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36955" y="1732152"/>
            <a:ext cx="147955" cy="2123440"/>
          </a:xfrm>
          <a:custGeom>
            <a:avLst/>
            <a:gdLst/>
            <a:ahLst/>
            <a:cxnLst/>
            <a:rect l="l" t="t" r="r" b="b"/>
            <a:pathLst>
              <a:path w="147955" h="2123440">
                <a:moveTo>
                  <a:pt x="0" y="2123440"/>
                </a:moveTo>
                <a:lnTo>
                  <a:pt x="147955" y="2123440"/>
                </a:lnTo>
                <a:lnTo>
                  <a:pt x="147955" y="0"/>
                </a:lnTo>
                <a:lnTo>
                  <a:pt x="0" y="0"/>
                </a:lnTo>
                <a:lnTo>
                  <a:pt x="0" y="212344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72235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42770" y="360413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72235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842770" y="335267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72235" y="310121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842770" y="310121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42770" y="285292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72235" y="2852927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72235" y="2847848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695450" y="2850388"/>
            <a:ext cx="147320" cy="1004569"/>
          </a:xfrm>
          <a:custGeom>
            <a:avLst/>
            <a:gdLst/>
            <a:ahLst/>
            <a:cxnLst/>
            <a:rect l="l" t="t" r="r" b="b"/>
            <a:pathLst>
              <a:path w="147319" h="1004570">
                <a:moveTo>
                  <a:pt x="0" y="1004569"/>
                </a:moveTo>
                <a:lnTo>
                  <a:pt x="147319" y="1004569"/>
                </a:lnTo>
                <a:lnTo>
                  <a:pt x="147319" y="0"/>
                </a:lnTo>
                <a:lnTo>
                  <a:pt x="0" y="0"/>
                </a:lnTo>
                <a:lnTo>
                  <a:pt x="0" y="1004569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030095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30095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30095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30095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030095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72235" y="259829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30095" y="259829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372235" y="234683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030095" y="23468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72235" y="2095373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030095" y="209537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4000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372235" y="1845182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5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372235" y="1840102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5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882775" y="1842007"/>
            <a:ext cx="147320" cy="2013585"/>
          </a:xfrm>
          <a:custGeom>
            <a:avLst/>
            <a:gdLst/>
            <a:ahLst/>
            <a:cxnLst/>
            <a:rect l="l" t="t" r="r" b="b"/>
            <a:pathLst>
              <a:path w="147319" h="2013585">
                <a:moveTo>
                  <a:pt x="0" y="2013585"/>
                </a:moveTo>
                <a:lnTo>
                  <a:pt x="147319" y="2013585"/>
                </a:lnTo>
                <a:lnTo>
                  <a:pt x="147319" y="0"/>
                </a:lnTo>
                <a:lnTo>
                  <a:pt x="0" y="0"/>
                </a:lnTo>
                <a:lnTo>
                  <a:pt x="0" y="201358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87705" y="1592452"/>
            <a:ext cx="8456930" cy="0"/>
          </a:xfrm>
          <a:custGeom>
            <a:avLst/>
            <a:gdLst/>
            <a:ahLst/>
            <a:cxnLst/>
            <a:rect l="l" t="t" r="r" b="b"/>
            <a:pathLst>
              <a:path w="8456930">
                <a:moveTo>
                  <a:pt x="0" y="0"/>
                </a:moveTo>
                <a:lnTo>
                  <a:pt x="845693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24280" y="1604517"/>
            <a:ext cx="147955" cy="2250440"/>
          </a:xfrm>
          <a:custGeom>
            <a:avLst/>
            <a:gdLst/>
            <a:ahLst/>
            <a:cxnLst/>
            <a:rect l="l" t="t" r="r" b="b"/>
            <a:pathLst>
              <a:path w="147955" h="2250440">
                <a:moveTo>
                  <a:pt x="0" y="2250439"/>
                </a:moveTo>
                <a:lnTo>
                  <a:pt x="147955" y="2250439"/>
                </a:lnTo>
                <a:lnTo>
                  <a:pt x="147955" y="0"/>
                </a:lnTo>
                <a:lnTo>
                  <a:pt x="0" y="0"/>
                </a:lnTo>
                <a:lnTo>
                  <a:pt x="0" y="2250439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17420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688589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217420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88589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17420" y="310121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688589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217420" y="2852927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217420" y="2847848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688589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88589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217420" y="259829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88589" y="259829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217420" y="234683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688589" y="234683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540000" y="2205227"/>
            <a:ext cx="147955" cy="1649730"/>
          </a:xfrm>
          <a:custGeom>
            <a:avLst/>
            <a:gdLst/>
            <a:ahLst/>
            <a:cxnLst/>
            <a:rect l="l" t="t" r="r" b="b"/>
            <a:pathLst>
              <a:path w="147955" h="1649729">
                <a:moveTo>
                  <a:pt x="0" y="1649730"/>
                </a:moveTo>
                <a:lnTo>
                  <a:pt x="147955" y="1649730"/>
                </a:lnTo>
                <a:lnTo>
                  <a:pt x="147955" y="0"/>
                </a:lnTo>
                <a:lnTo>
                  <a:pt x="0" y="0"/>
                </a:lnTo>
                <a:lnTo>
                  <a:pt x="0" y="164973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875914" y="360413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875914" y="335267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875914" y="310121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875914" y="2852927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875914" y="2847848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875914" y="259829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875914" y="234683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217420" y="2095373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875914" y="2095373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217420" y="184518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17420" y="184010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875914" y="184518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875914" y="1840102"/>
            <a:ext cx="39370" cy="0"/>
          </a:xfrm>
          <a:custGeom>
            <a:avLst/>
            <a:gdLst/>
            <a:ahLst/>
            <a:cxnLst/>
            <a:rect l="l" t="t" r="r" b="b"/>
            <a:pathLst>
              <a:path w="39369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27960" y="1812798"/>
            <a:ext cx="147955" cy="2042160"/>
          </a:xfrm>
          <a:custGeom>
            <a:avLst/>
            <a:gdLst/>
            <a:ahLst/>
            <a:cxnLst/>
            <a:rect l="l" t="t" r="r" b="b"/>
            <a:pathLst>
              <a:path w="147955" h="2042160">
                <a:moveTo>
                  <a:pt x="0" y="2042159"/>
                </a:moveTo>
                <a:lnTo>
                  <a:pt x="147955" y="2042159"/>
                </a:lnTo>
                <a:lnTo>
                  <a:pt x="147955" y="0"/>
                </a:lnTo>
                <a:lnTo>
                  <a:pt x="0" y="0"/>
                </a:lnTo>
                <a:lnTo>
                  <a:pt x="0" y="204215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070100" y="1774698"/>
            <a:ext cx="147320" cy="2080260"/>
          </a:xfrm>
          <a:custGeom>
            <a:avLst/>
            <a:gdLst/>
            <a:ahLst/>
            <a:cxnLst/>
            <a:rect l="l" t="t" r="r" b="b"/>
            <a:pathLst>
              <a:path w="147319" h="2080260">
                <a:moveTo>
                  <a:pt x="0" y="2080259"/>
                </a:moveTo>
                <a:lnTo>
                  <a:pt x="147319" y="2080259"/>
                </a:lnTo>
                <a:lnTo>
                  <a:pt x="147319" y="0"/>
                </a:lnTo>
                <a:lnTo>
                  <a:pt x="0" y="0"/>
                </a:lnTo>
                <a:lnTo>
                  <a:pt x="0" y="2080259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63239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34409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63239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534409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063239" y="310121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534409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063239" y="2852927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063239" y="2847848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534409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534409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063239" y="259829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534409" y="259829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063239" y="234683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34409" y="234683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063239" y="209537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534409" y="209537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385820" y="1996313"/>
            <a:ext cx="147955" cy="1858645"/>
          </a:xfrm>
          <a:custGeom>
            <a:avLst/>
            <a:gdLst/>
            <a:ahLst/>
            <a:cxnLst/>
            <a:rect l="l" t="t" r="r" b="b"/>
            <a:pathLst>
              <a:path w="147954" h="1858645">
                <a:moveTo>
                  <a:pt x="0" y="1858645"/>
                </a:moveTo>
                <a:lnTo>
                  <a:pt x="147954" y="1858645"/>
                </a:lnTo>
                <a:lnTo>
                  <a:pt x="147954" y="0"/>
                </a:lnTo>
                <a:lnTo>
                  <a:pt x="0" y="0"/>
                </a:lnTo>
                <a:lnTo>
                  <a:pt x="0" y="1858645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721734" y="360413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721734" y="335267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721734" y="310121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721734" y="2852927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721734" y="2847848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721734" y="259829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721734" y="2346832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721734" y="209537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5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573779" y="1939798"/>
            <a:ext cx="147955" cy="1915160"/>
          </a:xfrm>
          <a:custGeom>
            <a:avLst/>
            <a:gdLst/>
            <a:ahLst/>
            <a:cxnLst/>
            <a:rect l="l" t="t" r="r" b="b"/>
            <a:pathLst>
              <a:path w="147954" h="1915160">
                <a:moveTo>
                  <a:pt x="0" y="1915159"/>
                </a:moveTo>
                <a:lnTo>
                  <a:pt x="147954" y="1915159"/>
                </a:lnTo>
                <a:lnTo>
                  <a:pt x="147954" y="0"/>
                </a:lnTo>
                <a:lnTo>
                  <a:pt x="0" y="0"/>
                </a:lnTo>
                <a:lnTo>
                  <a:pt x="0" y="191515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063239" y="1845182"/>
            <a:ext cx="6081395" cy="0"/>
          </a:xfrm>
          <a:custGeom>
            <a:avLst/>
            <a:gdLst/>
            <a:ahLst/>
            <a:cxnLst/>
            <a:rect l="l" t="t" r="r" b="b"/>
            <a:pathLst>
              <a:path w="6081395">
                <a:moveTo>
                  <a:pt x="0" y="0"/>
                </a:moveTo>
                <a:lnTo>
                  <a:pt x="6081395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063239" y="1840102"/>
            <a:ext cx="6081395" cy="0"/>
          </a:xfrm>
          <a:custGeom>
            <a:avLst/>
            <a:gdLst/>
            <a:ahLst/>
            <a:cxnLst/>
            <a:rect l="l" t="t" r="r" b="b"/>
            <a:pathLst>
              <a:path w="6081395">
                <a:moveTo>
                  <a:pt x="0" y="0"/>
                </a:moveTo>
                <a:lnTo>
                  <a:pt x="6081395" y="0"/>
                </a:lnTo>
              </a:path>
            </a:pathLst>
          </a:custGeom>
          <a:ln w="685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915285" y="1819782"/>
            <a:ext cx="147955" cy="2035810"/>
          </a:xfrm>
          <a:custGeom>
            <a:avLst/>
            <a:gdLst/>
            <a:ahLst/>
            <a:cxnLst/>
            <a:rect l="l" t="t" r="r" b="b"/>
            <a:pathLst>
              <a:path w="147955" h="2035810">
                <a:moveTo>
                  <a:pt x="0" y="2035810"/>
                </a:moveTo>
                <a:lnTo>
                  <a:pt x="147955" y="2035810"/>
                </a:lnTo>
                <a:lnTo>
                  <a:pt x="147955" y="0"/>
                </a:lnTo>
                <a:lnTo>
                  <a:pt x="0" y="0"/>
                </a:lnTo>
                <a:lnTo>
                  <a:pt x="0" y="203581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909059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380229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909059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380229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909059" y="310121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380229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909059" y="2852927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909059" y="2847848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380229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380229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231640" y="2797048"/>
            <a:ext cx="147955" cy="1057910"/>
          </a:xfrm>
          <a:custGeom>
            <a:avLst/>
            <a:gdLst/>
            <a:ahLst/>
            <a:cxnLst/>
            <a:rect l="l" t="t" r="r" b="b"/>
            <a:pathLst>
              <a:path w="147954" h="1057910">
                <a:moveTo>
                  <a:pt x="0" y="1057909"/>
                </a:moveTo>
                <a:lnTo>
                  <a:pt x="147954" y="1057909"/>
                </a:lnTo>
                <a:lnTo>
                  <a:pt x="147954" y="0"/>
                </a:lnTo>
                <a:lnTo>
                  <a:pt x="0" y="0"/>
                </a:lnTo>
                <a:lnTo>
                  <a:pt x="0" y="1057909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566920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566920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566920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566920" y="285292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566920" y="2847848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69" y="0"/>
                </a:lnTo>
              </a:path>
            </a:pathLst>
          </a:custGeom>
          <a:ln w="380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909059" y="259829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566920" y="2598292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419600" y="2467482"/>
            <a:ext cx="147320" cy="1388110"/>
          </a:xfrm>
          <a:custGeom>
            <a:avLst/>
            <a:gdLst/>
            <a:ahLst/>
            <a:cxnLst/>
            <a:rect l="l" t="t" r="r" b="b"/>
            <a:pathLst>
              <a:path w="147320" h="1388110">
                <a:moveTo>
                  <a:pt x="0" y="1388109"/>
                </a:moveTo>
                <a:lnTo>
                  <a:pt x="147320" y="1388109"/>
                </a:lnTo>
                <a:lnTo>
                  <a:pt x="147320" y="0"/>
                </a:lnTo>
                <a:lnTo>
                  <a:pt x="0" y="0"/>
                </a:lnTo>
                <a:lnTo>
                  <a:pt x="0" y="138810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909059" y="2346832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909059" y="2095373"/>
            <a:ext cx="5235575" cy="0"/>
          </a:xfrm>
          <a:custGeom>
            <a:avLst/>
            <a:gdLst/>
            <a:ahLst/>
            <a:cxnLst/>
            <a:rect l="l" t="t" r="r" b="b"/>
            <a:pathLst>
              <a:path w="5235575">
                <a:moveTo>
                  <a:pt x="0" y="0"/>
                </a:moveTo>
                <a:lnTo>
                  <a:pt x="523557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761104" y="1944877"/>
            <a:ext cx="147955" cy="1910714"/>
          </a:xfrm>
          <a:custGeom>
            <a:avLst/>
            <a:gdLst/>
            <a:ahLst/>
            <a:cxnLst/>
            <a:rect l="l" t="t" r="r" b="b"/>
            <a:pathLst>
              <a:path w="147954" h="1910714">
                <a:moveTo>
                  <a:pt x="0" y="1910715"/>
                </a:moveTo>
                <a:lnTo>
                  <a:pt x="147954" y="1910715"/>
                </a:lnTo>
                <a:lnTo>
                  <a:pt x="147954" y="0"/>
                </a:lnTo>
                <a:lnTo>
                  <a:pt x="0" y="0"/>
                </a:lnTo>
                <a:lnTo>
                  <a:pt x="0" y="1910715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753609" y="3604133"/>
            <a:ext cx="511175" cy="0"/>
          </a:xfrm>
          <a:custGeom>
            <a:avLst/>
            <a:gdLst/>
            <a:ahLst/>
            <a:cxnLst/>
            <a:rect l="l" t="t" r="r" b="b"/>
            <a:pathLst>
              <a:path w="511175">
                <a:moveTo>
                  <a:pt x="0" y="0"/>
                </a:moveTo>
                <a:lnTo>
                  <a:pt x="51117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412740" y="3604133"/>
            <a:ext cx="38735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734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077459" y="3827017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7320" y="0"/>
                </a:lnTo>
              </a:path>
            </a:pathLst>
          </a:custGeom>
          <a:ln w="55880">
            <a:solidFill>
              <a:srgbClr val="AD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265420" y="3546983"/>
            <a:ext cx="147320" cy="307975"/>
          </a:xfrm>
          <a:custGeom>
            <a:avLst/>
            <a:gdLst/>
            <a:ahLst/>
            <a:cxnLst/>
            <a:rect l="l" t="t" r="r" b="b"/>
            <a:pathLst>
              <a:path w="147320" h="307975">
                <a:moveTo>
                  <a:pt x="0" y="307975"/>
                </a:moveTo>
                <a:lnTo>
                  <a:pt x="147320" y="307975"/>
                </a:lnTo>
                <a:lnTo>
                  <a:pt x="147320" y="0"/>
                </a:lnTo>
                <a:lnTo>
                  <a:pt x="0" y="0"/>
                </a:lnTo>
                <a:lnTo>
                  <a:pt x="0" y="30797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753609" y="3352672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753609" y="3101213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753609" y="2852927"/>
            <a:ext cx="4390390" cy="0"/>
          </a:xfrm>
          <a:custGeom>
            <a:avLst/>
            <a:gdLst/>
            <a:ahLst/>
            <a:cxnLst/>
            <a:rect l="l" t="t" r="r" b="b"/>
            <a:pathLst>
              <a:path w="4390390">
                <a:moveTo>
                  <a:pt x="0" y="0"/>
                </a:moveTo>
                <a:lnTo>
                  <a:pt x="439039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753609" y="2847848"/>
            <a:ext cx="4390390" cy="0"/>
          </a:xfrm>
          <a:custGeom>
            <a:avLst/>
            <a:gdLst/>
            <a:ahLst/>
            <a:cxnLst/>
            <a:rect l="l" t="t" r="r" b="b"/>
            <a:pathLst>
              <a:path w="4390390">
                <a:moveTo>
                  <a:pt x="0" y="0"/>
                </a:moveTo>
                <a:lnTo>
                  <a:pt x="4390390" y="0"/>
                </a:lnTo>
              </a:path>
            </a:pathLst>
          </a:custGeom>
          <a:ln w="381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753609" y="2598292"/>
            <a:ext cx="4390390" cy="0"/>
          </a:xfrm>
          <a:custGeom>
            <a:avLst/>
            <a:gdLst/>
            <a:ahLst/>
            <a:cxnLst/>
            <a:rect l="l" t="t" r="r" b="b"/>
            <a:pathLst>
              <a:path w="4390390">
                <a:moveTo>
                  <a:pt x="0" y="0"/>
                </a:moveTo>
                <a:lnTo>
                  <a:pt x="439039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753609" y="2346832"/>
            <a:ext cx="4390390" cy="0"/>
          </a:xfrm>
          <a:custGeom>
            <a:avLst/>
            <a:gdLst/>
            <a:ahLst/>
            <a:cxnLst/>
            <a:rect l="l" t="t" r="r" b="b"/>
            <a:pathLst>
              <a:path w="4390390">
                <a:moveTo>
                  <a:pt x="0" y="0"/>
                </a:moveTo>
                <a:lnTo>
                  <a:pt x="439039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606925" y="2341752"/>
            <a:ext cx="147320" cy="1513840"/>
          </a:xfrm>
          <a:custGeom>
            <a:avLst/>
            <a:gdLst/>
            <a:ahLst/>
            <a:cxnLst/>
            <a:rect l="l" t="t" r="r" b="b"/>
            <a:pathLst>
              <a:path w="147320" h="1513839">
                <a:moveTo>
                  <a:pt x="0" y="1513840"/>
                </a:moveTo>
                <a:lnTo>
                  <a:pt x="147320" y="1513840"/>
                </a:lnTo>
                <a:lnTo>
                  <a:pt x="147320" y="0"/>
                </a:lnTo>
                <a:lnTo>
                  <a:pt x="0" y="0"/>
                </a:lnTo>
                <a:lnTo>
                  <a:pt x="0" y="15138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599429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070600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599429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070600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922645" y="3298063"/>
            <a:ext cx="147955" cy="557530"/>
          </a:xfrm>
          <a:custGeom>
            <a:avLst/>
            <a:gdLst/>
            <a:ahLst/>
            <a:cxnLst/>
            <a:rect l="l" t="t" r="r" b="b"/>
            <a:pathLst>
              <a:path w="147954" h="557529">
                <a:moveTo>
                  <a:pt x="0" y="557530"/>
                </a:moveTo>
                <a:lnTo>
                  <a:pt x="147954" y="557530"/>
                </a:lnTo>
                <a:lnTo>
                  <a:pt x="147954" y="0"/>
                </a:lnTo>
                <a:lnTo>
                  <a:pt x="0" y="0"/>
                </a:lnTo>
                <a:lnTo>
                  <a:pt x="0" y="55753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257925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257925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599429" y="3101213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4">
                <a:moveTo>
                  <a:pt x="0" y="0"/>
                </a:moveTo>
                <a:lnTo>
                  <a:pt x="69786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109970" y="3149473"/>
            <a:ext cx="147955" cy="706120"/>
          </a:xfrm>
          <a:custGeom>
            <a:avLst/>
            <a:gdLst/>
            <a:ahLst/>
            <a:cxnLst/>
            <a:rect l="l" t="t" r="r" b="b"/>
            <a:pathLst>
              <a:path w="147954" h="706120">
                <a:moveTo>
                  <a:pt x="0" y="706119"/>
                </a:moveTo>
                <a:lnTo>
                  <a:pt x="147954" y="706119"/>
                </a:lnTo>
                <a:lnTo>
                  <a:pt x="147954" y="0"/>
                </a:lnTo>
                <a:lnTo>
                  <a:pt x="0" y="0"/>
                </a:lnTo>
                <a:lnTo>
                  <a:pt x="0" y="70611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452109" y="2918332"/>
            <a:ext cx="147955" cy="936625"/>
          </a:xfrm>
          <a:custGeom>
            <a:avLst/>
            <a:gdLst/>
            <a:ahLst/>
            <a:cxnLst/>
            <a:rect l="l" t="t" r="r" b="b"/>
            <a:pathLst>
              <a:path w="147954" h="936625">
                <a:moveTo>
                  <a:pt x="0" y="936625"/>
                </a:moveTo>
                <a:lnTo>
                  <a:pt x="147954" y="936625"/>
                </a:lnTo>
                <a:lnTo>
                  <a:pt x="147954" y="0"/>
                </a:lnTo>
                <a:lnTo>
                  <a:pt x="0" y="0"/>
                </a:lnTo>
                <a:lnTo>
                  <a:pt x="0" y="936625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445250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916419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445250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>
                <a:moveTo>
                  <a:pt x="0" y="0"/>
                </a:moveTo>
                <a:lnTo>
                  <a:pt x="323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916419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768465" y="3169157"/>
            <a:ext cx="147955" cy="685800"/>
          </a:xfrm>
          <a:custGeom>
            <a:avLst/>
            <a:gdLst/>
            <a:ahLst/>
            <a:cxnLst/>
            <a:rect l="l" t="t" r="r" b="b"/>
            <a:pathLst>
              <a:path w="147954" h="685800">
                <a:moveTo>
                  <a:pt x="0" y="685800"/>
                </a:moveTo>
                <a:lnTo>
                  <a:pt x="147954" y="685800"/>
                </a:lnTo>
                <a:lnTo>
                  <a:pt x="147954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103744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103744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445250" y="3101213"/>
            <a:ext cx="510540" cy="0"/>
          </a:xfrm>
          <a:custGeom>
            <a:avLst/>
            <a:gdLst/>
            <a:ahLst/>
            <a:cxnLst/>
            <a:rect l="l" t="t" r="r" b="b"/>
            <a:pathLst>
              <a:path w="510540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103744" y="310121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955790" y="3088513"/>
            <a:ext cx="147955" cy="767080"/>
          </a:xfrm>
          <a:custGeom>
            <a:avLst/>
            <a:gdLst/>
            <a:ahLst/>
            <a:cxnLst/>
            <a:rect l="l" t="t" r="r" b="b"/>
            <a:pathLst>
              <a:path w="147954" h="767079">
                <a:moveTo>
                  <a:pt x="0" y="767080"/>
                </a:moveTo>
                <a:lnTo>
                  <a:pt x="147954" y="767080"/>
                </a:lnTo>
                <a:lnTo>
                  <a:pt x="147954" y="0"/>
                </a:lnTo>
                <a:lnTo>
                  <a:pt x="0" y="0"/>
                </a:lnTo>
                <a:lnTo>
                  <a:pt x="0" y="76708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297929" y="3058667"/>
            <a:ext cx="147955" cy="796290"/>
          </a:xfrm>
          <a:custGeom>
            <a:avLst/>
            <a:gdLst/>
            <a:ahLst/>
            <a:cxnLst/>
            <a:rect l="l" t="t" r="r" b="b"/>
            <a:pathLst>
              <a:path w="147954" h="796289">
                <a:moveTo>
                  <a:pt x="0" y="796290"/>
                </a:moveTo>
                <a:lnTo>
                  <a:pt x="147954" y="796290"/>
                </a:lnTo>
                <a:lnTo>
                  <a:pt x="147954" y="0"/>
                </a:lnTo>
                <a:lnTo>
                  <a:pt x="0" y="0"/>
                </a:lnTo>
                <a:lnTo>
                  <a:pt x="0" y="79629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291069" y="3604133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61605" y="3604133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40004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291069" y="3352672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>
                <a:moveTo>
                  <a:pt x="0" y="0"/>
                </a:moveTo>
                <a:lnTo>
                  <a:pt x="32321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760969" y="3352672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5">
                <a:moveTo>
                  <a:pt x="0" y="0"/>
                </a:moveTo>
                <a:lnTo>
                  <a:pt x="22796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614284" y="3306317"/>
            <a:ext cx="147320" cy="548640"/>
          </a:xfrm>
          <a:custGeom>
            <a:avLst/>
            <a:gdLst/>
            <a:ahLst/>
            <a:cxnLst/>
            <a:rect l="l" t="t" r="r" b="b"/>
            <a:pathLst>
              <a:path w="147320" h="548639">
                <a:moveTo>
                  <a:pt x="0" y="548640"/>
                </a:moveTo>
                <a:lnTo>
                  <a:pt x="147320" y="548640"/>
                </a:lnTo>
                <a:lnTo>
                  <a:pt x="147320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948930" y="360413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6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7801609" y="3362833"/>
            <a:ext cx="147320" cy="492759"/>
          </a:xfrm>
          <a:custGeom>
            <a:avLst/>
            <a:gdLst/>
            <a:ahLst/>
            <a:cxnLst/>
            <a:rect l="l" t="t" r="r" b="b"/>
            <a:pathLst>
              <a:path w="147320" h="492760">
                <a:moveTo>
                  <a:pt x="0" y="492759"/>
                </a:moveTo>
                <a:lnTo>
                  <a:pt x="147320" y="492759"/>
                </a:lnTo>
                <a:lnTo>
                  <a:pt x="147320" y="0"/>
                </a:lnTo>
                <a:lnTo>
                  <a:pt x="0" y="0"/>
                </a:lnTo>
                <a:lnTo>
                  <a:pt x="0" y="492759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291705" y="3101213"/>
            <a:ext cx="1852930" cy="0"/>
          </a:xfrm>
          <a:custGeom>
            <a:avLst/>
            <a:gdLst/>
            <a:ahLst/>
            <a:cxnLst/>
            <a:rect l="l" t="t" r="r" b="b"/>
            <a:pathLst>
              <a:path w="1852929">
                <a:moveTo>
                  <a:pt x="0" y="0"/>
                </a:moveTo>
                <a:lnTo>
                  <a:pt x="185292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143750" y="3084067"/>
            <a:ext cx="147955" cy="771525"/>
          </a:xfrm>
          <a:custGeom>
            <a:avLst/>
            <a:gdLst/>
            <a:ahLst/>
            <a:cxnLst/>
            <a:rect l="l" t="t" r="r" b="b"/>
            <a:pathLst>
              <a:path w="147954" h="771525">
                <a:moveTo>
                  <a:pt x="0" y="771524"/>
                </a:moveTo>
                <a:lnTo>
                  <a:pt x="147954" y="771524"/>
                </a:lnTo>
                <a:lnTo>
                  <a:pt x="147954" y="0"/>
                </a:lnTo>
                <a:lnTo>
                  <a:pt x="0" y="0"/>
                </a:lnTo>
                <a:lnTo>
                  <a:pt x="0" y="771524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136255" y="3604133"/>
            <a:ext cx="322580" cy="0"/>
          </a:xfrm>
          <a:custGeom>
            <a:avLst/>
            <a:gdLst/>
            <a:ahLst/>
            <a:cxnLst/>
            <a:rect l="l" t="t" r="r" b="b"/>
            <a:pathLst>
              <a:path w="322579">
                <a:moveTo>
                  <a:pt x="0" y="0"/>
                </a:moveTo>
                <a:lnTo>
                  <a:pt x="322579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607425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8459469" y="3405378"/>
            <a:ext cx="147955" cy="449580"/>
          </a:xfrm>
          <a:custGeom>
            <a:avLst/>
            <a:gdLst/>
            <a:ahLst/>
            <a:cxnLst/>
            <a:rect l="l" t="t" r="r" b="b"/>
            <a:pathLst>
              <a:path w="147954" h="449579">
                <a:moveTo>
                  <a:pt x="0" y="449580"/>
                </a:moveTo>
                <a:lnTo>
                  <a:pt x="147954" y="449580"/>
                </a:lnTo>
                <a:lnTo>
                  <a:pt x="147954" y="0"/>
                </a:lnTo>
                <a:lnTo>
                  <a:pt x="0" y="0"/>
                </a:lnTo>
                <a:lnTo>
                  <a:pt x="0" y="44958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794750" y="3604133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136255" y="3352672"/>
            <a:ext cx="510540" cy="0"/>
          </a:xfrm>
          <a:custGeom>
            <a:avLst/>
            <a:gdLst/>
            <a:ahLst/>
            <a:cxnLst/>
            <a:rect l="l" t="t" r="r" b="b"/>
            <a:pathLst>
              <a:path w="510540">
                <a:moveTo>
                  <a:pt x="0" y="0"/>
                </a:moveTo>
                <a:lnTo>
                  <a:pt x="51054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794750" y="3352672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>
                <a:moveTo>
                  <a:pt x="0" y="0"/>
                </a:moveTo>
                <a:lnTo>
                  <a:pt x="39370" y="0"/>
                </a:lnTo>
              </a:path>
            </a:pathLst>
          </a:custGeom>
          <a:ln w="990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646794" y="3337433"/>
            <a:ext cx="147955" cy="517525"/>
          </a:xfrm>
          <a:custGeom>
            <a:avLst/>
            <a:gdLst/>
            <a:ahLst/>
            <a:cxnLst/>
            <a:rect l="l" t="t" r="r" b="b"/>
            <a:pathLst>
              <a:path w="147954" h="517525">
                <a:moveTo>
                  <a:pt x="0" y="517525"/>
                </a:moveTo>
                <a:lnTo>
                  <a:pt x="147954" y="517525"/>
                </a:lnTo>
                <a:lnTo>
                  <a:pt x="147954" y="0"/>
                </a:lnTo>
                <a:lnTo>
                  <a:pt x="0" y="0"/>
                </a:lnTo>
                <a:lnTo>
                  <a:pt x="0" y="51752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989569" y="3208527"/>
            <a:ext cx="147320" cy="646430"/>
          </a:xfrm>
          <a:custGeom>
            <a:avLst/>
            <a:gdLst/>
            <a:ahLst/>
            <a:cxnLst/>
            <a:rect l="l" t="t" r="r" b="b"/>
            <a:pathLst>
              <a:path w="147320" h="646429">
                <a:moveTo>
                  <a:pt x="0" y="646430"/>
                </a:moveTo>
                <a:lnTo>
                  <a:pt x="147320" y="646430"/>
                </a:lnTo>
                <a:lnTo>
                  <a:pt x="147320" y="0"/>
                </a:lnTo>
                <a:lnTo>
                  <a:pt x="0" y="0"/>
                </a:lnTo>
                <a:lnTo>
                  <a:pt x="0" y="64643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982075" y="3604133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982075" y="335267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34119" y="3294253"/>
            <a:ext cx="147955" cy="561340"/>
          </a:xfrm>
          <a:custGeom>
            <a:avLst/>
            <a:gdLst/>
            <a:ahLst/>
            <a:cxnLst/>
            <a:rect l="l" t="t" r="r" b="b"/>
            <a:pathLst>
              <a:path w="147954" h="561339">
                <a:moveTo>
                  <a:pt x="0" y="561340"/>
                </a:moveTo>
                <a:lnTo>
                  <a:pt x="147954" y="561340"/>
                </a:lnTo>
                <a:lnTo>
                  <a:pt x="147954" y="0"/>
                </a:lnTo>
                <a:lnTo>
                  <a:pt x="0" y="0"/>
                </a:lnTo>
                <a:lnTo>
                  <a:pt x="0" y="5613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87705" y="3855592"/>
            <a:ext cx="8456930" cy="0"/>
          </a:xfrm>
          <a:custGeom>
            <a:avLst/>
            <a:gdLst/>
            <a:ahLst/>
            <a:cxnLst/>
            <a:rect l="l" t="t" r="r" b="b"/>
            <a:pathLst>
              <a:path w="8456930">
                <a:moveTo>
                  <a:pt x="0" y="0"/>
                </a:moveTo>
                <a:lnTo>
                  <a:pt x="845693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87705" y="1341119"/>
            <a:ext cx="8456930" cy="0"/>
          </a:xfrm>
          <a:custGeom>
            <a:avLst/>
            <a:gdLst/>
            <a:ahLst/>
            <a:cxnLst/>
            <a:rect l="l" t="t" r="r" b="b"/>
            <a:pathLst>
              <a:path w="8456930">
                <a:moveTo>
                  <a:pt x="0" y="0"/>
                </a:moveTo>
                <a:lnTo>
                  <a:pt x="845693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795145" y="4926584"/>
            <a:ext cx="98425" cy="98425"/>
          </a:xfrm>
          <a:custGeom>
            <a:avLst/>
            <a:gdLst/>
            <a:ahLst/>
            <a:cxnLst/>
            <a:rect l="l" t="t" r="r" b="b"/>
            <a:pathLst>
              <a:path w="98425" h="98425">
                <a:moveTo>
                  <a:pt x="0" y="98425"/>
                </a:moveTo>
                <a:lnTo>
                  <a:pt x="98425" y="98425"/>
                </a:lnTo>
                <a:lnTo>
                  <a:pt x="98425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729990" y="4927980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0" y="98425"/>
                </a:moveTo>
                <a:lnTo>
                  <a:pt x="97789" y="98425"/>
                </a:lnTo>
                <a:lnTo>
                  <a:pt x="97789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314440" y="4927980"/>
            <a:ext cx="98425" cy="98425"/>
          </a:xfrm>
          <a:custGeom>
            <a:avLst/>
            <a:gdLst/>
            <a:ahLst/>
            <a:cxnLst/>
            <a:rect l="l" t="t" r="r" b="b"/>
            <a:pathLst>
              <a:path w="98425" h="98425">
                <a:moveTo>
                  <a:pt x="0" y="98425"/>
                </a:moveTo>
                <a:lnTo>
                  <a:pt x="98425" y="98425"/>
                </a:lnTo>
                <a:lnTo>
                  <a:pt x="98425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 txBox="1">
            <a:spLocks noGrp="1"/>
          </p:cNvSpPr>
          <p:nvPr>
            <p:ph type="title"/>
          </p:nvPr>
        </p:nvSpPr>
        <p:spPr>
          <a:xfrm>
            <a:off x="2528061" y="80263"/>
            <a:ext cx="44450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hausse des </a:t>
            </a:r>
            <a:r>
              <a:rPr spc="-5" dirty="0"/>
              <a:t>exportations </a:t>
            </a:r>
            <a:r>
              <a:rPr dirty="0"/>
              <a:t>par</a:t>
            </a:r>
            <a:r>
              <a:rPr spc="-50" dirty="0"/>
              <a:t> </a:t>
            </a:r>
            <a:r>
              <a:rPr dirty="0"/>
              <a:t>secteur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8154" y="5675083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0" y="98425"/>
                </a:moveTo>
                <a:lnTo>
                  <a:pt x="97789" y="98425"/>
                </a:lnTo>
                <a:lnTo>
                  <a:pt x="97789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25515" y="5675083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0" y="98425"/>
                </a:moveTo>
                <a:lnTo>
                  <a:pt x="97789" y="98425"/>
                </a:lnTo>
                <a:lnTo>
                  <a:pt x="97789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880" y="781557"/>
            <a:ext cx="903414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47825" marR="5080" indent="-163576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Proportion du </a:t>
            </a:r>
            <a:r>
              <a:rPr sz="1400" dirty="0">
                <a:latin typeface="Calibri"/>
                <a:cs typeface="Calibri"/>
              </a:rPr>
              <a:t>total des </a:t>
            </a:r>
            <a:r>
              <a:rPr sz="1400" spc="-5" dirty="0">
                <a:latin typeface="Calibri"/>
                <a:cs typeface="Calibri"/>
              </a:rPr>
              <a:t>hausses des exportations </a:t>
            </a:r>
            <a:r>
              <a:rPr sz="1400" dirty="0">
                <a:latin typeface="Calibri"/>
                <a:cs typeface="Calibri"/>
              </a:rPr>
              <a:t>africaines </a:t>
            </a:r>
            <a:r>
              <a:rPr sz="1400" spc="-5" dirty="0">
                <a:latin typeface="Calibri"/>
                <a:cs typeface="Calibri"/>
              </a:rPr>
              <a:t>(non-PMA </a:t>
            </a:r>
            <a:r>
              <a:rPr sz="1400" dirty="0">
                <a:latin typeface="Calibri"/>
                <a:cs typeface="Calibri"/>
              </a:rPr>
              <a:t>/ </a:t>
            </a:r>
            <a:r>
              <a:rPr sz="1400" spc="-5" dirty="0">
                <a:latin typeface="Calibri"/>
                <a:cs typeface="Calibri"/>
              </a:rPr>
              <a:t>PMA) </a:t>
            </a:r>
            <a:r>
              <a:rPr sz="1400" dirty="0">
                <a:latin typeface="Calibri"/>
                <a:cs typeface="Calibri"/>
              </a:rPr>
              <a:t>vers l’Afrique, </a:t>
            </a:r>
            <a:r>
              <a:rPr sz="1400" spc="-5" dirty="0">
                <a:latin typeface="Calibri"/>
                <a:cs typeface="Calibri"/>
              </a:rPr>
              <a:t>par principaux secteurs, selon </a:t>
            </a:r>
            <a:r>
              <a:rPr sz="1400" dirty="0">
                <a:latin typeface="Calibri"/>
                <a:cs typeface="Calibri"/>
              </a:rPr>
              <a:t>le  niveau </a:t>
            </a:r>
            <a:r>
              <a:rPr sz="1400" spc="-5" dirty="0">
                <a:latin typeface="Calibri"/>
                <a:cs typeface="Calibri"/>
              </a:rPr>
              <a:t>d’ambition </a:t>
            </a:r>
            <a:r>
              <a:rPr sz="1400" dirty="0">
                <a:latin typeface="Calibri"/>
                <a:cs typeface="Calibri"/>
              </a:rPr>
              <a:t>intermédiaire </a:t>
            </a:r>
            <a:r>
              <a:rPr sz="1400" spc="-5" dirty="0">
                <a:latin typeface="Calibri"/>
                <a:cs typeface="Calibri"/>
              </a:rPr>
              <a:t>(par </a:t>
            </a:r>
            <a:r>
              <a:rPr sz="1400" dirty="0">
                <a:latin typeface="Calibri"/>
                <a:cs typeface="Calibri"/>
              </a:rPr>
              <a:t>rapport au niveau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référence) - en</a:t>
            </a:r>
            <a:r>
              <a:rPr sz="1400" spc="-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2040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176" y="1931034"/>
            <a:ext cx="833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Total</a:t>
            </a:r>
            <a:r>
              <a:rPr sz="1200" spc="-6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75757"/>
                </a:solidFill>
                <a:latin typeface="Calibri"/>
                <a:cs typeface="Calibri"/>
              </a:rPr>
              <a:t>Afrique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624" y="3214497"/>
            <a:ext cx="1061085" cy="364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Pays 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Africains</a:t>
            </a:r>
            <a:r>
              <a:rPr sz="1100" spc="-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non</a:t>
            </a:r>
            <a:endParaRPr sz="11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PMA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2787" y="4505705"/>
            <a:ext cx="102044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PMA</a:t>
            </a:r>
            <a:r>
              <a:rPr sz="1400" spc="-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africains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2013" y="5321046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7814" y="5321046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10%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97090" y="5321046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80%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30133" y="5321046"/>
            <a:ext cx="332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90%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17457" y="5321046"/>
            <a:ext cx="4222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100%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1966" y="5255601"/>
            <a:ext cx="1560830" cy="5251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62865" algn="ctr">
              <a:lnSpc>
                <a:spcPct val="100000"/>
              </a:lnSpc>
              <a:spcBef>
                <a:spcPts val="620"/>
              </a:spcBef>
              <a:tabLst>
                <a:tab pos="795655" algn="l"/>
              </a:tabLst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20%	30%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Agriculture et</a:t>
            </a: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alimentation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65803" y="5255601"/>
            <a:ext cx="1798955" cy="5251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  <a:tabLst>
                <a:tab pos="732790" algn="l"/>
                <a:tab pos="1466215" algn="l"/>
              </a:tabLst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40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%	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50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%	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60%</a:t>
            </a:r>
            <a:endParaRPr sz="1400">
              <a:latin typeface="Calibri"/>
              <a:cs typeface="Calibri"/>
            </a:endParaRPr>
          </a:p>
          <a:p>
            <a:pPr marL="41275" algn="ctr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Énergie </a:t>
            </a: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et 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industrie</a:t>
            </a:r>
            <a:r>
              <a:rPr sz="1100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minière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8989" y="5255601"/>
            <a:ext cx="532765" cy="5251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R="42545" algn="ctr">
              <a:lnSpc>
                <a:spcPct val="100000"/>
              </a:lnSpc>
              <a:spcBef>
                <a:spcPts val="62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70%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dust</a:t>
            </a:r>
            <a:r>
              <a:rPr sz="110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1100" spc="-5" dirty="0">
                <a:solidFill>
                  <a:srgbClr val="575757"/>
                </a:solidFill>
                <a:latin typeface="Calibri"/>
                <a:cs typeface="Calibri"/>
              </a:rPr>
              <a:t>ie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6491603"/>
            <a:ext cx="8870315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6210" y="5880100"/>
            <a:ext cx="8730615" cy="626745"/>
          </a:xfrm>
          <a:custGeom>
            <a:avLst/>
            <a:gdLst/>
            <a:ahLst/>
            <a:cxnLst/>
            <a:rect l="l" t="t" r="r" b="b"/>
            <a:pathLst>
              <a:path w="8730615" h="626745">
                <a:moveTo>
                  <a:pt x="8677275" y="0"/>
                </a:moveTo>
                <a:lnTo>
                  <a:pt x="53339" y="0"/>
                </a:lnTo>
                <a:lnTo>
                  <a:pt x="32384" y="4444"/>
                </a:lnTo>
                <a:lnTo>
                  <a:pt x="15239" y="15875"/>
                </a:lnTo>
                <a:lnTo>
                  <a:pt x="3809" y="33019"/>
                </a:lnTo>
                <a:lnTo>
                  <a:pt x="0" y="53975"/>
                </a:lnTo>
                <a:lnTo>
                  <a:pt x="0" y="572770"/>
                </a:lnTo>
                <a:lnTo>
                  <a:pt x="3809" y="593725"/>
                </a:lnTo>
                <a:lnTo>
                  <a:pt x="15239" y="610870"/>
                </a:lnTo>
                <a:lnTo>
                  <a:pt x="32384" y="622300"/>
                </a:lnTo>
                <a:lnTo>
                  <a:pt x="53339" y="626745"/>
                </a:lnTo>
                <a:lnTo>
                  <a:pt x="8677275" y="626745"/>
                </a:lnTo>
                <a:lnTo>
                  <a:pt x="8698230" y="622300"/>
                </a:lnTo>
                <a:lnTo>
                  <a:pt x="8714740" y="610870"/>
                </a:lnTo>
                <a:lnTo>
                  <a:pt x="8726805" y="593725"/>
                </a:lnTo>
                <a:lnTo>
                  <a:pt x="8730615" y="572770"/>
                </a:lnTo>
                <a:lnTo>
                  <a:pt x="8730615" y="53975"/>
                </a:lnTo>
                <a:lnTo>
                  <a:pt x="8726805" y="33019"/>
                </a:lnTo>
                <a:lnTo>
                  <a:pt x="8714740" y="15875"/>
                </a:lnTo>
                <a:lnTo>
                  <a:pt x="8698230" y="4444"/>
                </a:lnTo>
                <a:lnTo>
                  <a:pt x="8677275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6210" y="5880100"/>
            <a:ext cx="8730615" cy="626745"/>
          </a:xfrm>
          <a:custGeom>
            <a:avLst/>
            <a:gdLst/>
            <a:ahLst/>
            <a:cxnLst/>
            <a:rect l="l" t="t" r="r" b="b"/>
            <a:pathLst>
              <a:path w="8730615" h="626745">
                <a:moveTo>
                  <a:pt x="0" y="53975"/>
                </a:moveTo>
                <a:lnTo>
                  <a:pt x="3809" y="33019"/>
                </a:lnTo>
                <a:lnTo>
                  <a:pt x="15239" y="15875"/>
                </a:lnTo>
                <a:lnTo>
                  <a:pt x="32384" y="4444"/>
                </a:lnTo>
                <a:lnTo>
                  <a:pt x="53339" y="0"/>
                </a:lnTo>
                <a:lnTo>
                  <a:pt x="8677275" y="0"/>
                </a:lnTo>
                <a:lnTo>
                  <a:pt x="8698230" y="4444"/>
                </a:lnTo>
                <a:lnTo>
                  <a:pt x="8714740" y="15875"/>
                </a:lnTo>
                <a:lnTo>
                  <a:pt x="8726805" y="33019"/>
                </a:lnTo>
                <a:lnTo>
                  <a:pt x="8730615" y="53975"/>
                </a:lnTo>
                <a:lnTo>
                  <a:pt x="8730615" y="572770"/>
                </a:lnTo>
                <a:lnTo>
                  <a:pt x="8726805" y="593725"/>
                </a:lnTo>
                <a:lnTo>
                  <a:pt x="8714740" y="610870"/>
                </a:lnTo>
                <a:lnTo>
                  <a:pt x="8698230" y="622300"/>
                </a:lnTo>
                <a:lnTo>
                  <a:pt x="8677275" y="626745"/>
                </a:lnTo>
                <a:lnTo>
                  <a:pt x="53339" y="626745"/>
                </a:lnTo>
                <a:lnTo>
                  <a:pt x="32384" y="622300"/>
                </a:lnTo>
                <a:lnTo>
                  <a:pt x="15239" y="610870"/>
                </a:lnTo>
                <a:lnTo>
                  <a:pt x="3809" y="593725"/>
                </a:lnTo>
                <a:lnTo>
                  <a:pt x="0" y="572770"/>
                </a:lnTo>
                <a:lnTo>
                  <a:pt x="0" y="53975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4000" y="5946140"/>
            <a:ext cx="7898130" cy="54927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99085" marR="5080" indent="-287020">
              <a:lnSpc>
                <a:spcPct val="101800"/>
              </a:lnSpc>
              <a:spcBef>
                <a:spcPts val="65"/>
              </a:spcBef>
              <a:buSzPct val="105882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700" b="0" spc="-5" dirty="0">
                <a:latin typeface="Calibri Light"/>
                <a:cs typeface="Calibri Light"/>
              </a:rPr>
              <a:t>On estime que les </a:t>
            </a:r>
            <a:r>
              <a:rPr sz="1700" b="0" dirty="0">
                <a:latin typeface="Calibri Light"/>
                <a:cs typeface="Calibri Light"/>
              </a:rPr>
              <a:t>PMA </a:t>
            </a:r>
            <a:r>
              <a:rPr sz="1700" b="0" spc="-5" dirty="0">
                <a:latin typeface="Calibri Light"/>
                <a:cs typeface="Calibri Light"/>
              </a:rPr>
              <a:t>africains ont </a:t>
            </a:r>
            <a:r>
              <a:rPr sz="1700" b="0" dirty="0">
                <a:latin typeface="Calibri Light"/>
                <a:cs typeface="Calibri Light"/>
              </a:rPr>
              <a:t>les </a:t>
            </a:r>
            <a:r>
              <a:rPr sz="1700" b="0" spc="-5" dirty="0">
                <a:latin typeface="Calibri Light"/>
                <a:cs typeface="Calibri Light"/>
              </a:rPr>
              <a:t>meilleures chances </a:t>
            </a:r>
            <a:r>
              <a:rPr sz="1700" b="0" dirty="0">
                <a:latin typeface="Calibri Light"/>
                <a:cs typeface="Calibri Light"/>
              </a:rPr>
              <a:t>de </a:t>
            </a:r>
            <a:r>
              <a:rPr sz="1700" b="0" spc="-5" dirty="0">
                <a:latin typeface="Calibri Light"/>
                <a:cs typeface="Calibri Light"/>
              </a:rPr>
              <a:t>stimuler les exportations  industrielles</a:t>
            </a:r>
            <a:endParaRPr sz="1700">
              <a:latin typeface="Calibri Light"/>
              <a:cs typeface="Calibri Ligh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01775" y="1835785"/>
            <a:ext cx="1464310" cy="467359"/>
          </a:xfrm>
          <a:custGeom>
            <a:avLst/>
            <a:gdLst/>
            <a:ahLst/>
            <a:cxnLst/>
            <a:rect l="l" t="t" r="r" b="b"/>
            <a:pathLst>
              <a:path w="1464310" h="467360">
                <a:moveTo>
                  <a:pt x="0" y="467360"/>
                </a:moveTo>
                <a:lnTo>
                  <a:pt x="1464310" y="467360"/>
                </a:lnTo>
                <a:lnTo>
                  <a:pt x="1464310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66085" y="1835785"/>
            <a:ext cx="1029969" cy="467359"/>
          </a:xfrm>
          <a:custGeom>
            <a:avLst/>
            <a:gdLst/>
            <a:ahLst/>
            <a:cxnLst/>
            <a:rect l="l" t="t" r="r" b="b"/>
            <a:pathLst>
              <a:path w="1029970" h="467360">
                <a:moveTo>
                  <a:pt x="0" y="467360"/>
                </a:moveTo>
                <a:lnTo>
                  <a:pt x="1029969" y="467360"/>
                </a:lnTo>
                <a:lnTo>
                  <a:pt x="1029969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66085" y="1835785"/>
            <a:ext cx="1029969" cy="467359"/>
          </a:xfrm>
          <a:custGeom>
            <a:avLst/>
            <a:gdLst/>
            <a:ahLst/>
            <a:cxnLst/>
            <a:rect l="l" t="t" r="r" b="b"/>
            <a:pathLst>
              <a:path w="1029970" h="467360">
                <a:moveTo>
                  <a:pt x="0" y="467360"/>
                </a:moveTo>
                <a:lnTo>
                  <a:pt x="1029969" y="467360"/>
                </a:lnTo>
                <a:lnTo>
                  <a:pt x="1029969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95420" y="1835785"/>
            <a:ext cx="4832350" cy="467359"/>
          </a:xfrm>
          <a:custGeom>
            <a:avLst/>
            <a:gdLst/>
            <a:ahLst/>
            <a:cxnLst/>
            <a:rect l="l" t="t" r="r" b="b"/>
            <a:pathLst>
              <a:path w="4832350" h="467360">
                <a:moveTo>
                  <a:pt x="0" y="467360"/>
                </a:moveTo>
                <a:lnTo>
                  <a:pt x="4832350" y="467360"/>
                </a:lnTo>
                <a:lnTo>
                  <a:pt x="4832350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95420" y="1835785"/>
            <a:ext cx="4832350" cy="467359"/>
          </a:xfrm>
          <a:custGeom>
            <a:avLst/>
            <a:gdLst/>
            <a:ahLst/>
            <a:cxnLst/>
            <a:rect l="l" t="t" r="r" b="b"/>
            <a:pathLst>
              <a:path w="4832350" h="467360">
                <a:moveTo>
                  <a:pt x="0" y="467360"/>
                </a:moveTo>
                <a:lnTo>
                  <a:pt x="4832350" y="467360"/>
                </a:lnTo>
                <a:lnTo>
                  <a:pt x="4832350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01775" y="3118611"/>
            <a:ext cx="1488440" cy="467359"/>
          </a:xfrm>
          <a:custGeom>
            <a:avLst/>
            <a:gdLst/>
            <a:ahLst/>
            <a:cxnLst/>
            <a:rect l="l" t="t" r="r" b="b"/>
            <a:pathLst>
              <a:path w="1488439" h="467360">
                <a:moveTo>
                  <a:pt x="0" y="467360"/>
                </a:moveTo>
                <a:lnTo>
                  <a:pt x="1488439" y="467360"/>
                </a:lnTo>
                <a:lnTo>
                  <a:pt x="1488439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90214" y="3118611"/>
            <a:ext cx="1282700" cy="467359"/>
          </a:xfrm>
          <a:custGeom>
            <a:avLst/>
            <a:gdLst/>
            <a:ahLst/>
            <a:cxnLst/>
            <a:rect l="l" t="t" r="r" b="b"/>
            <a:pathLst>
              <a:path w="1282700" h="467360">
                <a:moveTo>
                  <a:pt x="0" y="467360"/>
                </a:moveTo>
                <a:lnTo>
                  <a:pt x="1282700" y="467360"/>
                </a:lnTo>
                <a:lnTo>
                  <a:pt x="1282700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72915" y="3118611"/>
            <a:ext cx="4554855" cy="467359"/>
          </a:xfrm>
          <a:custGeom>
            <a:avLst/>
            <a:gdLst/>
            <a:ahLst/>
            <a:cxnLst/>
            <a:rect l="l" t="t" r="r" b="b"/>
            <a:pathLst>
              <a:path w="4554855" h="467360">
                <a:moveTo>
                  <a:pt x="0" y="467360"/>
                </a:moveTo>
                <a:lnTo>
                  <a:pt x="4554854" y="467360"/>
                </a:lnTo>
                <a:lnTo>
                  <a:pt x="4554854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72915" y="3118611"/>
            <a:ext cx="4554855" cy="467359"/>
          </a:xfrm>
          <a:custGeom>
            <a:avLst/>
            <a:gdLst/>
            <a:ahLst/>
            <a:cxnLst/>
            <a:rect l="l" t="t" r="r" b="b"/>
            <a:pathLst>
              <a:path w="4554855" h="467360">
                <a:moveTo>
                  <a:pt x="0" y="467360"/>
                </a:moveTo>
                <a:lnTo>
                  <a:pt x="4554854" y="467360"/>
                </a:lnTo>
                <a:lnTo>
                  <a:pt x="4554854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1775" y="4411090"/>
            <a:ext cx="1400175" cy="467359"/>
          </a:xfrm>
          <a:custGeom>
            <a:avLst/>
            <a:gdLst/>
            <a:ahLst/>
            <a:cxnLst/>
            <a:rect l="l" t="t" r="r" b="b"/>
            <a:pathLst>
              <a:path w="1400175" h="467360">
                <a:moveTo>
                  <a:pt x="0" y="467360"/>
                </a:moveTo>
                <a:lnTo>
                  <a:pt x="1400175" y="467360"/>
                </a:lnTo>
                <a:lnTo>
                  <a:pt x="1400175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01950" y="4411090"/>
            <a:ext cx="387985" cy="467359"/>
          </a:xfrm>
          <a:custGeom>
            <a:avLst/>
            <a:gdLst/>
            <a:ahLst/>
            <a:cxnLst/>
            <a:rect l="l" t="t" r="r" b="b"/>
            <a:pathLst>
              <a:path w="387985" h="467360">
                <a:moveTo>
                  <a:pt x="0" y="467360"/>
                </a:moveTo>
                <a:lnTo>
                  <a:pt x="387985" y="467360"/>
                </a:lnTo>
                <a:lnTo>
                  <a:pt x="387985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01950" y="4411090"/>
            <a:ext cx="387985" cy="467359"/>
          </a:xfrm>
          <a:custGeom>
            <a:avLst/>
            <a:gdLst/>
            <a:ahLst/>
            <a:cxnLst/>
            <a:rect l="l" t="t" r="r" b="b"/>
            <a:pathLst>
              <a:path w="387985" h="467360">
                <a:moveTo>
                  <a:pt x="0" y="467360"/>
                </a:moveTo>
                <a:lnTo>
                  <a:pt x="387985" y="467360"/>
                </a:lnTo>
                <a:lnTo>
                  <a:pt x="387985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89934" y="4411090"/>
            <a:ext cx="5537835" cy="467359"/>
          </a:xfrm>
          <a:custGeom>
            <a:avLst/>
            <a:gdLst/>
            <a:ahLst/>
            <a:cxnLst/>
            <a:rect l="l" t="t" r="r" b="b"/>
            <a:pathLst>
              <a:path w="5537834" h="467360">
                <a:moveTo>
                  <a:pt x="0" y="467360"/>
                </a:moveTo>
                <a:lnTo>
                  <a:pt x="5537835" y="467360"/>
                </a:lnTo>
                <a:lnTo>
                  <a:pt x="5537835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89934" y="4411090"/>
            <a:ext cx="5537835" cy="467359"/>
          </a:xfrm>
          <a:custGeom>
            <a:avLst/>
            <a:gdLst/>
            <a:ahLst/>
            <a:cxnLst/>
            <a:rect l="l" t="t" r="r" b="b"/>
            <a:pathLst>
              <a:path w="5537834" h="467360">
                <a:moveTo>
                  <a:pt x="0" y="467360"/>
                </a:moveTo>
                <a:lnTo>
                  <a:pt x="5537835" y="467360"/>
                </a:lnTo>
                <a:lnTo>
                  <a:pt x="5537835" y="0"/>
                </a:lnTo>
                <a:lnTo>
                  <a:pt x="0" y="0"/>
                </a:lnTo>
                <a:lnTo>
                  <a:pt x="0" y="4673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02204" y="5675083"/>
            <a:ext cx="97790" cy="98425"/>
          </a:xfrm>
          <a:custGeom>
            <a:avLst/>
            <a:gdLst/>
            <a:ahLst/>
            <a:cxnLst/>
            <a:rect l="l" t="t" r="r" b="b"/>
            <a:pathLst>
              <a:path w="97789" h="98425">
                <a:moveTo>
                  <a:pt x="0" y="98425"/>
                </a:moveTo>
                <a:lnTo>
                  <a:pt x="97789" y="98425"/>
                </a:lnTo>
                <a:lnTo>
                  <a:pt x="97789" y="0"/>
                </a:lnTo>
                <a:lnTo>
                  <a:pt x="0" y="0"/>
                </a:lnTo>
                <a:lnTo>
                  <a:pt x="0" y="98425"/>
                </a:lnTo>
                <a:close/>
              </a:path>
            </a:pathLst>
          </a:custGeom>
          <a:solidFill>
            <a:srgbClr val="AD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433830" y="83311"/>
            <a:ext cx="66338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hausse des </a:t>
            </a:r>
            <a:r>
              <a:rPr spc="-5" dirty="0"/>
              <a:t>exportations </a:t>
            </a:r>
            <a:r>
              <a:rPr dirty="0"/>
              <a:t>par </a:t>
            </a:r>
            <a:r>
              <a:rPr spc="-5" dirty="0"/>
              <a:t>niveau </a:t>
            </a:r>
            <a:r>
              <a:rPr dirty="0"/>
              <a:t>de</a:t>
            </a:r>
            <a:r>
              <a:rPr spc="-30" dirty="0"/>
              <a:t> </a:t>
            </a:r>
            <a:r>
              <a:rPr dirty="0"/>
              <a:t>d</a:t>
            </a:r>
            <a:r>
              <a:rPr dirty="0">
                <a:latin typeface="Calibri"/>
                <a:cs typeface="Calibri"/>
              </a:rPr>
              <a:t>é</a:t>
            </a:r>
            <a:r>
              <a:rPr dirty="0"/>
              <a:t>veloppement</a:t>
            </a:r>
          </a:p>
        </p:txBody>
      </p:sp>
      <p:sp>
        <p:nvSpPr>
          <p:cNvPr id="37" name="object 37"/>
          <p:cNvSpPr/>
          <p:nvPr/>
        </p:nvSpPr>
        <p:spPr>
          <a:xfrm>
            <a:off x="1509013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42058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75483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07003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36998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70297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901817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634860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68285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099805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832850" y="1586814"/>
            <a:ext cx="0" cy="351155"/>
          </a:xfrm>
          <a:custGeom>
            <a:avLst/>
            <a:gdLst/>
            <a:ahLst/>
            <a:cxnLst/>
            <a:rect l="l" t="t" r="r" b="b"/>
            <a:pathLst>
              <a:path h="351155">
                <a:moveTo>
                  <a:pt x="0" y="0"/>
                </a:moveTo>
                <a:lnTo>
                  <a:pt x="0" y="35082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09013" y="1937639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75483" y="1937639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832850" y="1937639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09013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242058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75483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707003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36998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70297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901817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34860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368285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099805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32850" y="2403932"/>
            <a:ext cx="0" cy="701675"/>
          </a:xfrm>
          <a:custGeom>
            <a:avLst/>
            <a:gdLst/>
            <a:ahLst/>
            <a:cxnLst/>
            <a:rect l="l" t="t" r="r" b="b"/>
            <a:pathLst>
              <a:path h="701675">
                <a:moveTo>
                  <a:pt x="0" y="0"/>
                </a:moveTo>
                <a:lnTo>
                  <a:pt x="0" y="701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09013" y="3105276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4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832850" y="3105276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4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09013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42058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75483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707003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36998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70297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01817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634860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368285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099805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832850" y="3571621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3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1836166" y="1835785"/>
          <a:ext cx="5102223" cy="30426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2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9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AD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14.1%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00076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66.0%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445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20.3%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solidFill>
                      <a:srgbClr val="ADABAB"/>
                    </a:solidFill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17.5%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solidFill>
                      <a:srgbClr val="EB7B2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B7B2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 marL="113792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62.2%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solidFill>
                      <a:srgbClr val="445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marL="127000">
                        <a:lnSpc>
                          <a:spcPts val="161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19.1%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ADABAB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62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5.3%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620"/>
                        </a:lnSpc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75.6%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445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6" name="object 76"/>
          <p:cNvSpPr/>
          <p:nvPr/>
        </p:nvSpPr>
        <p:spPr>
          <a:xfrm>
            <a:off x="1509013" y="4272737"/>
            <a:ext cx="0" cy="468630"/>
          </a:xfrm>
          <a:custGeom>
            <a:avLst/>
            <a:gdLst/>
            <a:ahLst/>
            <a:cxnLst/>
            <a:rect l="l" t="t" r="r" b="b"/>
            <a:pathLst>
              <a:path h="468629">
                <a:moveTo>
                  <a:pt x="0" y="0"/>
                </a:moveTo>
                <a:lnTo>
                  <a:pt x="0" y="468172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832850" y="4272737"/>
            <a:ext cx="0" cy="468630"/>
          </a:xfrm>
          <a:custGeom>
            <a:avLst/>
            <a:gdLst/>
            <a:ahLst/>
            <a:cxnLst/>
            <a:rect l="l" t="t" r="r" b="b"/>
            <a:pathLst>
              <a:path h="468629">
                <a:moveTo>
                  <a:pt x="0" y="0"/>
                </a:moveTo>
                <a:lnTo>
                  <a:pt x="0" y="468172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09013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42058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975483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707003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436998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170297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901817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634860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368285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099805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1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832850" y="4740909"/>
            <a:ext cx="0" cy="350520"/>
          </a:xfrm>
          <a:custGeom>
            <a:avLst/>
            <a:gdLst/>
            <a:ahLst/>
            <a:cxnLst/>
            <a:rect l="l" t="t" r="r" b="b"/>
            <a:pathLst>
              <a:path h="350520">
                <a:moveTo>
                  <a:pt x="0" y="0"/>
                </a:moveTo>
                <a:lnTo>
                  <a:pt x="0" y="350519"/>
                </a:lnTo>
              </a:path>
            </a:pathLst>
          </a:custGeom>
          <a:ln w="1219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2986" y="3295269"/>
            <a:ext cx="1480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tat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sz="1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lieux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44830"/>
          </a:xfrm>
          <a:custGeom>
            <a:avLst/>
            <a:gdLst/>
            <a:ahLst/>
            <a:cxnLst/>
            <a:rect l="l" t="t" r="r" b="b"/>
            <a:pathLst>
              <a:path w="9144000" h="544830">
                <a:moveTo>
                  <a:pt x="9053195" y="0"/>
                </a:moveTo>
                <a:lnTo>
                  <a:pt x="90805" y="0"/>
                </a:lnTo>
                <a:lnTo>
                  <a:pt x="55244" y="6985"/>
                </a:lnTo>
                <a:lnTo>
                  <a:pt x="26670" y="26035"/>
                </a:lnTo>
                <a:lnTo>
                  <a:pt x="6985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5" y="488950"/>
                </a:lnTo>
                <a:lnTo>
                  <a:pt x="26670" y="518160"/>
                </a:lnTo>
                <a:lnTo>
                  <a:pt x="55244" y="537210"/>
                </a:lnTo>
                <a:lnTo>
                  <a:pt x="90805" y="544830"/>
                </a:lnTo>
                <a:lnTo>
                  <a:pt x="9053195" y="544830"/>
                </a:lnTo>
                <a:lnTo>
                  <a:pt x="9088755" y="537210"/>
                </a:lnTo>
                <a:lnTo>
                  <a:pt x="9117330" y="518160"/>
                </a:lnTo>
                <a:lnTo>
                  <a:pt x="9137015" y="488950"/>
                </a:lnTo>
                <a:lnTo>
                  <a:pt x="9144000" y="454025"/>
                </a:lnTo>
                <a:lnTo>
                  <a:pt x="9144000" y="90804"/>
                </a:lnTo>
                <a:lnTo>
                  <a:pt x="9137015" y="55245"/>
                </a:lnTo>
                <a:lnTo>
                  <a:pt x="9117330" y="26035"/>
                </a:lnTo>
                <a:lnTo>
                  <a:pt x="9088755" y="6985"/>
                </a:lnTo>
                <a:lnTo>
                  <a:pt x="9053195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2135" y="97027"/>
            <a:ext cx="29210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État </a:t>
            </a:r>
            <a:r>
              <a:rPr spc="-5" dirty="0"/>
              <a:t>des </a:t>
            </a:r>
            <a:r>
              <a:rPr dirty="0"/>
              <a:t>lieux: </a:t>
            </a:r>
            <a:r>
              <a:rPr spc="-5" dirty="0"/>
              <a:t>Déc</a:t>
            </a:r>
            <a:r>
              <a:rPr spc="-50" dirty="0"/>
              <a:t> </a:t>
            </a:r>
            <a:r>
              <a:rPr spc="-5" dirty="0"/>
              <a:t>2020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8280" y="973944"/>
            <a:ext cx="6939280" cy="956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91614" y="92697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6750684" y="0"/>
                </a:moveTo>
                <a:lnTo>
                  <a:pt x="161290" y="0"/>
                </a:lnTo>
                <a:lnTo>
                  <a:pt x="118109" y="5714"/>
                </a:lnTo>
                <a:lnTo>
                  <a:pt x="80009" y="22225"/>
                </a:lnTo>
                <a:lnTo>
                  <a:pt x="46990" y="46989"/>
                </a:lnTo>
                <a:lnTo>
                  <a:pt x="22225" y="80010"/>
                </a:lnTo>
                <a:lnTo>
                  <a:pt x="5715" y="118110"/>
                </a:lnTo>
                <a:lnTo>
                  <a:pt x="0" y="161289"/>
                </a:lnTo>
                <a:lnTo>
                  <a:pt x="0" y="806450"/>
                </a:lnTo>
                <a:lnTo>
                  <a:pt x="5715" y="849629"/>
                </a:lnTo>
                <a:lnTo>
                  <a:pt x="22225" y="887729"/>
                </a:lnTo>
                <a:lnTo>
                  <a:pt x="46990" y="920750"/>
                </a:lnTo>
                <a:lnTo>
                  <a:pt x="80009" y="945514"/>
                </a:lnTo>
                <a:lnTo>
                  <a:pt x="118109" y="962025"/>
                </a:lnTo>
                <a:lnTo>
                  <a:pt x="161290" y="967739"/>
                </a:lnTo>
                <a:lnTo>
                  <a:pt x="6750684" y="967739"/>
                </a:lnTo>
                <a:lnTo>
                  <a:pt x="6793864" y="962025"/>
                </a:lnTo>
                <a:lnTo>
                  <a:pt x="6831964" y="945514"/>
                </a:lnTo>
                <a:lnTo>
                  <a:pt x="6864984" y="920750"/>
                </a:lnTo>
                <a:lnTo>
                  <a:pt x="6890384" y="887729"/>
                </a:lnTo>
                <a:lnTo>
                  <a:pt x="6906259" y="849629"/>
                </a:lnTo>
                <a:lnTo>
                  <a:pt x="6911975" y="806450"/>
                </a:lnTo>
                <a:lnTo>
                  <a:pt x="6911975" y="161289"/>
                </a:lnTo>
                <a:lnTo>
                  <a:pt x="6906259" y="118110"/>
                </a:lnTo>
                <a:lnTo>
                  <a:pt x="6890384" y="80010"/>
                </a:lnTo>
                <a:lnTo>
                  <a:pt x="6864984" y="46989"/>
                </a:lnTo>
                <a:lnTo>
                  <a:pt x="6831964" y="22225"/>
                </a:lnTo>
                <a:lnTo>
                  <a:pt x="6793864" y="5714"/>
                </a:lnTo>
                <a:lnTo>
                  <a:pt x="6750684" y="0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91614" y="92697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0" y="161289"/>
                </a:moveTo>
                <a:lnTo>
                  <a:pt x="5715" y="118110"/>
                </a:lnTo>
                <a:lnTo>
                  <a:pt x="22225" y="80010"/>
                </a:lnTo>
                <a:lnTo>
                  <a:pt x="46990" y="46989"/>
                </a:lnTo>
                <a:lnTo>
                  <a:pt x="80009" y="22225"/>
                </a:lnTo>
                <a:lnTo>
                  <a:pt x="118109" y="5714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4"/>
                </a:lnTo>
                <a:lnTo>
                  <a:pt x="6831964" y="22225"/>
                </a:lnTo>
                <a:lnTo>
                  <a:pt x="6864984" y="46989"/>
                </a:lnTo>
                <a:lnTo>
                  <a:pt x="6890384" y="80010"/>
                </a:lnTo>
                <a:lnTo>
                  <a:pt x="6906259" y="118110"/>
                </a:lnTo>
                <a:lnTo>
                  <a:pt x="6911975" y="161289"/>
                </a:lnTo>
                <a:lnTo>
                  <a:pt x="6911975" y="806450"/>
                </a:lnTo>
                <a:lnTo>
                  <a:pt x="6906259" y="849629"/>
                </a:lnTo>
                <a:lnTo>
                  <a:pt x="6890384" y="887729"/>
                </a:lnTo>
                <a:lnTo>
                  <a:pt x="6864984" y="920750"/>
                </a:lnTo>
                <a:lnTo>
                  <a:pt x="6831964" y="945514"/>
                </a:lnTo>
                <a:lnTo>
                  <a:pt x="6793864" y="962025"/>
                </a:lnTo>
                <a:lnTo>
                  <a:pt x="6750684" y="967739"/>
                </a:lnTo>
                <a:lnTo>
                  <a:pt x="161290" y="967739"/>
                </a:lnTo>
                <a:lnTo>
                  <a:pt x="118109" y="962025"/>
                </a:lnTo>
                <a:lnTo>
                  <a:pt x="80009" y="945514"/>
                </a:lnTo>
                <a:lnTo>
                  <a:pt x="46990" y="920750"/>
                </a:lnTo>
                <a:lnTo>
                  <a:pt x="22225" y="887729"/>
                </a:lnTo>
                <a:lnTo>
                  <a:pt x="5715" y="849629"/>
                </a:lnTo>
                <a:lnTo>
                  <a:pt x="0" y="806450"/>
                </a:lnTo>
                <a:lnTo>
                  <a:pt x="0" y="16128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9310" y="900302"/>
            <a:ext cx="1065530" cy="10661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2644" y="890777"/>
            <a:ext cx="1038225" cy="1038860"/>
          </a:xfrm>
          <a:custGeom>
            <a:avLst/>
            <a:gdLst/>
            <a:ahLst/>
            <a:cxnLst/>
            <a:rect l="l" t="t" r="r" b="b"/>
            <a:pathLst>
              <a:path w="1038225" h="1038860">
                <a:moveTo>
                  <a:pt x="519430" y="0"/>
                </a:moveTo>
                <a:lnTo>
                  <a:pt x="471805" y="1905"/>
                </a:lnTo>
                <a:lnTo>
                  <a:pt x="426085" y="8255"/>
                </a:lnTo>
                <a:lnTo>
                  <a:pt x="381000" y="18414"/>
                </a:lnTo>
                <a:lnTo>
                  <a:pt x="337820" y="32385"/>
                </a:lnTo>
                <a:lnTo>
                  <a:pt x="296545" y="49530"/>
                </a:lnTo>
                <a:lnTo>
                  <a:pt x="257175" y="70485"/>
                </a:lnTo>
                <a:lnTo>
                  <a:pt x="219710" y="94614"/>
                </a:lnTo>
                <a:lnTo>
                  <a:pt x="184785" y="121920"/>
                </a:lnTo>
                <a:lnTo>
                  <a:pt x="151765" y="151764"/>
                </a:lnTo>
                <a:lnTo>
                  <a:pt x="121920" y="184785"/>
                </a:lnTo>
                <a:lnTo>
                  <a:pt x="94615" y="219710"/>
                </a:lnTo>
                <a:lnTo>
                  <a:pt x="70485" y="257175"/>
                </a:lnTo>
                <a:lnTo>
                  <a:pt x="50165" y="296545"/>
                </a:lnTo>
                <a:lnTo>
                  <a:pt x="32385" y="337820"/>
                </a:lnTo>
                <a:lnTo>
                  <a:pt x="18415" y="381000"/>
                </a:lnTo>
                <a:lnTo>
                  <a:pt x="8255" y="426085"/>
                </a:lnTo>
                <a:lnTo>
                  <a:pt x="1905" y="472439"/>
                </a:lnTo>
                <a:lnTo>
                  <a:pt x="0" y="519430"/>
                </a:lnTo>
                <a:lnTo>
                  <a:pt x="1905" y="567055"/>
                </a:lnTo>
                <a:lnTo>
                  <a:pt x="8255" y="612775"/>
                </a:lnTo>
                <a:lnTo>
                  <a:pt x="18415" y="657860"/>
                </a:lnTo>
                <a:lnTo>
                  <a:pt x="32385" y="701039"/>
                </a:lnTo>
                <a:lnTo>
                  <a:pt x="50165" y="742314"/>
                </a:lnTo>
                <a:lnTo>
                  <a:pt x="70485" y="781685"/>
                </a:lnTo>
                <a:lnTo>
                  <a:pt x="94615" y="819150"/>
                </a:lnTo>
                <a:lnTo>
                  <a:pt x="121920" y="854075"/>
                </a:lnTo>
                <a:lnTo>
                  <a:pt x="151765" y="887095"/>
                </a:lnTo>
                <a:lnTo>
                  <a:pt x="184785" y="916939"/>
                </a:lnTo>
                <a:lnTo>
                  <a:pt x="219710" y="944245"/>
                </a:lnTo>
                <a:lnTo>
                  <a:pt x="257175" y="968375"/>
                </a:lnTo>
                <a:lnTo>
                  <a:pt x="296545" y="989330"/>
                </a:lnTo>
                <a:lnTo>
                  <a:pt x="337820" y="1006475"/>
                </a:lnTo>
                <a:lnTo>
                  <a:pt x="381000" y="1020445"/>
                </a:lnTo>
                <a:lnTo>
                  <a:pt x="426085" y="1030605"/>
                </a:lnTo>
                <a:lnTo>
                  <a:pt x="471805" y="1036955"/>
                </a:lnTo>
                <a:lnTo>
                  <a:pt x="519430" y="1038860"/>
                </a:lnTo>
                <a:lnTo>
                  <a:pt x="566420" y="1036955"/>
                </a:lnTo>
                <a:lnTo>
                  <a:pt x="612775" y="1030605"/>
                </a:lnTo>
                <a:lnTo>
                  <a:pt x="657225" y="1020445"/>
                </a:lnTo>
                <a:lnTo>
                  <a:pt x="700405" y="1006475"/>
                </a:lnTo>
                <a:lnTo>
                  <a:pt x="741680" y="989330"/>
                </a:lnTo>
                <a:lnTo>
                  <a:pt x="781050" y="968375"/>
                </a:lnTo>
                <a:lnTo>
                  <a:pt x="818515" y="944245"/>
                </a:lnTo>
                <a:lnTo>
                  <a:pt x="853440" y="916939"/>
                </a:lnTo>
                <a:lnTo>
                  <a:pt x="886460" y="887095"/>
                </a:lnTo>
                <a:lnTo>
                  <a:pt x="916305" y="854075"/>
                </a:lnTo>
                <a:lnTo>
                  <a:pt x="943610" y="819150"/>
                </a:lnTo>
                <a:lnTo>
                  <a:pt x="967740" y="781685"/>
                </a:lnTo>
                <a:lnTo>
                  <a:pt x="988694" y="742314"/>
                </a:lnTo>
                <a:lnTo>
                  <a:pt x="1005840" y="701039"/>
                </a:lnTo>
                <a:lnTo>
                  <a:pt x="1019810" y="657860"/>
                </a:lnTo>
                <a:lnTo>
                  <a:pt x="1029969" y="612775"/>
                </a:lnTo>
                <a:lnTo>
                  <a:pt x="1036319" y="567055"/>
                </a:lnTo>
                <a:lnTo>
                  <a:pt x="1038225" y="519430"/>
                </a:lnTo>
                <a:lnTo>
                  <a:pt x="1036319" y="472439"/>
                </a:lnTo>
                <a:lnTo>
                  <a:pt x="1029969" y="426085"/>
                </a:lnTo>
                <a:lnTo>
                  <a:pt x="1019810" y="381000"/>
                </a:lnTo>
                <a:lnTo>
                  <a:pt x="1005840" y="337820"/>
                </a:lnTo>
                <a:lnTo>
                  <a:pt x="988694" y="296545"/>
                </a:lnTo>
                <a:lnTo>
                  <a:pt x="967740" y="257175"/>
                </a:lnTo>
                <a:lnTo>
                  <a:pt x="943610" y="219710"/>
                </a:lnTo>
                <a:lnTo>
                  <a:pt x="916305" y="184785"/>
                </a:lnTo>
                <a:lnTo>
                  <a:pt x="886460" y="151764"/>
                </a:lnTo>
                <a:lnTo>
                  <a:pt x="853440" y="121920"/>
                </a:lnTo>
                <a:lnTo>
                  <a:pt x="818515" y="94614"/>
                </a:lnTo>
                <a:lnTo>
                  <a:pt x="781050" y="70485"/>
                </a:lnTo>
                <a:lnTo>
                  <a:pt x="741680" y="49530"/>
                </a:lnTo>
                <a:lnTo>
                  <a:pt x="700405" y="32385"/>
                </a:lnTo>
                <a:lnTo>
                  <a:pt x="657225" y="18414"/>
                </a:lnTo>
                <a:lnTo>
                  <a:pt x="612775" y="8255"/>
                </a:lnTo>
                <a:lnTo>
                  <a:pt x="566420" y="1905"/>
                </a:lnTo>
                <a:lnTo>
                  <a:pt x="519430" y="0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2644" y="890777"/>
            <a:ext cx="1038225" cy="1038860"/>
          </a:xfrm>
          <a:custGeom>
            <a:avLst/>
            <a:gdLst/>
            <a:ahLst/>
            <a:cxnLst/>
            <a:rect l="l" t="t" r="r" b="b"/>
            <a:pathLst>
              <a:path w="1038225" h="1038860">
                <a:moveTo>
                  <a:pt x="0" y="519430"/>
                </a:moveTo>
                <a:lnTo>
                  <a:pt x="1905" y="472439"/>
                </a:lnTo>
                <a:lnTo>
                  <a:pt x="8255" y="426085"/>
                </a:lnTo>
                <a:lnTo>
                  <a:pt x="18415" y="381000"/>
                </a:lnTo>
                <a:lnTo>
                  <a:pt x="32385" y="337820"/>
                </a:lnTo>
                <a:lnTo>
                  <a:pt x="50165" y="296545"/>
                </a:lnTo>
                <a:lnTo>
                  <a:pt x="70485" y="257175"/>
                </a:lnTo>
                <a:lnTo>
                  <a:pt x="94615" y="219710"/>
                </a:lnTo>
                <a:lnTo>
                  <a:pt x="121920" y="184785"/>
                </a:lnTo>
                <a:lnTo>
                  <a:pt x="151765" y="151764"/>
                </a:lnTo>
                <a:lnTo>
                  <a:pt x="184785" y="121920"/>
                </a:lnTo>
                <a:lnTo>
                  <a:pt x="219710" y="94614"/>
                </a:lnTo>
                <a:lnTo>
                  <a:pt x="257175" y="70485"/>
                </a:lnTo>
                <a:lnTo>
                  <a:pt x="296545" y="49530"/>
                </a:lnTo>
                <a:lnTo>
                  <a:pt x="337820" y="32385"/>
                </a:lnTo>
                <a:lnTo>
                  <a:pt x="381000" y="18414"/>
                </a:lnTo>
                <a:lnTo>
                  <a:pt x="426085" y="8255"/>
                </a:lnTo>
                <a:lnTo>
                  <a:pt x="471805" y="1905"/>
                </a:lnTo>
                <a:lnTo>
                  <a:pt x="519430" y="0"/>
                </a:lnTo>
                <a:lnTo>
                  <a:pt x="566420" y="1905"/>
                </a:lnTo>
                <a:lnTo>
                  <a:pt x="612775" y="8255"/>
                </a:lnTo>
                <a:lnTo>
                  <a:pt x="657225" y="18414"/>
                </a:lnTo>
                <a:lnTo>
                  <a:pt x="700405" y="32385"/>
                </a:lnTo>
                <a:lnTo>
                  <a:pt x="741680" y="49530"/>
                </a:lnTo>
                <a:lnTo>
                  <a:pt x="781050" y="70485"/>
                </a:lnTo>
                <a:lnTo>
                  <a:pt x="818515" y="94614"/>
                </a:lnTo>
                <a:lnTo>
                  <a:pt x="853440" y="121920"/>
                </a:lnTo>
                <a:lnTo>
                  <a:pt x="886460" y="151764"/>
                </a:lnTo>
                <a:lnTo>
                  <a:pt x="916305" y="184785"/>
                </a:lnTo>
                <a:lnTo>
                  <a:pt x="943610" y="219710"/>
                </a:lnTo>
                <a:lnTo>
                  <a:pt x="967740" y="257175"/>
                </a:lnTo>
                <a:lnTo>
                  <a:pt x="988694" y="296545"/>
                </a:lnTo>
                <a:lnTo>
                  <a:pt x="1005840" y="337820"/>
                </a:lnTo>
                <a:lnTo>
                  <a:pt x="1019810" y="381000"/>
                </a:lnTo>
                <a:lnTo>
                  <a:pt x="1029969" y="426085"/>
                </a:lnTo>
                <a:lnTo>
                  <a:pt x="1036319" y="472439"/>
                </a:lnTo>
                <a:lnTo>
                  <a:pt x="1038225" y="519430"/>
                </a:lnTo>
                <a:lnTo>
                  <a:pt x="1036319" y="567055"/>
                </a:lnTo>
                <a:lnTo>
                  <a:pt x="1029969" y="612775"/>
                </a:lnTo>
                <a:lnTo>
                  <a:pt x="1019810" y="657860"/>
                </a:lnTo>
                <a:lnTo>
                  <a:pt x="1005840" y="701039"/>
                </a:lnTo>
                <a:lnTo>
                  <a:pt x="988694" y="742314"/>
                </a:lnTo>
                <a:lnTo>
                  <a:pt x="967740" y="781685"/>
                </a:lnTo>
                <a:lnTo>
                  <a:pt x="943610" y="819150"/>
                </a:lnTo>
                <a:lnTo>
                  <a:pt x="916305" y="854075"/>
                </a:lnTo>
                <a:lnTo>
                  <a:pt x="886460" y="887095"/>
                </a:lnTo>
                <a:lnTo>
                  <a:pt x="853440" y="916939"/>
                </a:lnTo>
                <a:lnTo>
                  <a:pt x="818515" y="944245"/>
                </a:lnTo>
                <a:lnTo>
                  <a:pt x="781050" y="968375"/>
                </a:lnTo>
                <a:lnTo>
                  <a:pt x="741680" y="989330"/>
                </a:lnTo>
                <a:lnTo>
                  <a:pt x="700405" y="1006475"/>
                </a:lnTo>
                <a:lnTo>
                  <a:pt x="657225" y="1020445"/>
                </a:lnTo>
                <a:lnTo>
                  <a:pt x="612775" y="1030605"/>
                </a:lnTo>
                <a:lnTo>
                  <a:pt x="566420" y="1036955"/>
                </a:lnTo>
                <a:lnTo>
                  <a:pt x="519430" y="1038860"/>
                </a:lnTo>
                <a:lnTo>
                  <a:pt x="471805" y="1036955"/>
                </a:lnTo>
                <a:lnTo>
                  <a:pt x="426085" y="1030605"/>
                </a:lnTo>
                <a:lnTo>
                  <a:pt x="381000" y="1020445"/>
                </a:lnTo>
                <a:lnTo>
                  <a:pt x="337820" y="1006475"/>
                </a:lnTo>
                <a:lnTo>
                  <a:pt x="296545" y="989330"/>
                </a:lnTo>
                <a:lnTo>
                  <a:pt x="257175" y="968375"/>
                </a:lnTo>
                <a:lnTo>
                  <a:pt x="219710" y="944245"/>
                </a:lnTo>
                <a:lnTo>
                  <a:pt x="184785" y="916939"/>
                </a:lnTo>
                <a:lnTo>
                  <a:pt x="151765" y="887095"/>
                </a:lnTo>
                <a:lnTo>
                  <a:pt x="121920" y="854075"/>
                </a:lnTo>
                <a:lnTo>
                  <a:pt x="94615" y="819150"/>
                </a:lnTo>
                <a:lnTo>
                  <a:pt x="70485" y="781685"/>
                </a:lnTo>
                <a:lnTo>
                  <a:pt x="50165" y="742314"/>
                </a:lnTo>
                <a:lnTo>
                  <a:pt x="32385" y="701039"/>
                </a:lnTo>
                <a:lnTo>
                  <a:pt x="18415" y="657860"/>
                </a:lnTo>
                <a:lnTo>
                  <a:pt x="8255" y="612775"/>
                </a:lnTo>
                <a:lnTo>
                  <a:pt x="1905" y="567055"/>
                </a:lnTo>
                <a:lnTo>
                  <a:pt x="0" y="51943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75055" y="1142872"/>
            <a:ext cx="511809" cy="48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982470" y="1119885"/>
            <a:ext cx="6145530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54 pays de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l'UA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ont sign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l'accord (seule l'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rythr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 ne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pas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encore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fait)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78280" y="2311254"/>
            <a:ext cx="6939280" cy="956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91614" y="226428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6750684" y="0"/>
                </a:moveTo>
                <a:lnTo>
                  <a:pt x="161290" y="0"/>
                </a:lnTo>
                <a:lnTo>
                  <a:pt x="118109" y="5714"/>
                </a:lnTo>
                <a:lnTo>
                  <a:pt x="80009" y="22225"/>
                </a:lnTo>
                <a:lnTo>
                  <a:pt x="46990" y="46989"/>
                </a:lnTo>
                <a:lnTo>
                  <a:pt x="22225" y="80009"/>
                </a:lnTo>
                <a:lnTo>
                  <a:pt x="5715" y="118109"/>
                </a:lnTo>
                <a:lnTo>
                  <a:pt x="0" y="161289"/>
                </a:lnTo>
                <a:lnTo>
                  <a:pt x="0" y="806450"/>
                </a:lnTo>
                <a:lnTo>
                  <a:pt x="5715" y="849629"/>
                </a:lnTo>
                <a:lnTo>
                  <a:pt x="22225" y="887729"/>
                </a:lnTo>
                <a:lnTo>
                  <a:pt x="46990" y="920750"/>
                </a:lnTo>
                <a:lnTo>
                  <a:pt x="80009" y="945514"/>
                </a:lnTo>
                <a:lnTo>
                  <a:pt x="118109" y="962025"/>
                </a:lnTo>
                <a:lnTo>
                  <a:pt x="161290" y="967739"/>
                </a:lnTo>
                <a:lnTo>
                  <a:pt x="6750684" y="967739"/>
                </a:lnTo>
                <a:lnTo>
                  <a:pt x="6793864" y="962025"/>
                </a:lnTo>
                <a:lnTo>
                  <a:pt x="6831964" y="945514"/>
                </a:lnTo>
                <a:lnTo>
                  <a:pt x="6864984" y="920750"/>
                </a:lnTo>
                <a:lnTo>
                  <a:pt x="6890384" y="887729"/>
                </a:lnTo>
                <a:lnTo>
                  <a:pt x="6906259" y="849629"/>
                </a:lnTo>
                <a:lnTo>
                  <a:pt x="6911975" y="806450"/>
                </a:lnTo>
                <a:lnTo>
                  <a:pt x="6911975" y="161289"/>
                </a:lnTo>
                <a:lnTo>
                  <a:pt x="6906259" y="118109"/>
                </a:lnTo>
                <a:lnTo>
                  <a:pt x="6890384" y="80009"/>
                </a:lnTo>
                <a:lnTo>
                  <a:pt x="6864984" y="46989"/>
                </a:lnTo>
                <a:lnTo>
                  <a:pt x="6831964" y="22225"/>
                </a:lnTo>
                <a:lnTo>
                  <a:pt x="6793864" y="5714"/>
                </a:lnTo>
                <a:lnTo>
                  <a:pt x="6750684" y="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1614" y="226428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0" y="161289"/>
                </a:moveTo>
                <a:lnTo>
                  <a:pt x="5715" y="118109"/>
                </a:lnTo>
                <a:lnTo>
                  <a:pt x="22225" y="80009"/>
                </a:lnTo>
                <a:lnTo>
                  <a:pt x="46990" y="46989"/>
                </a:lnTo>
                <a:lnTo>
                  <a:pt x="80009" y="22225"/>
                </a:lnTo>
                <a:lnTo>
                  <a:pt x="118109" y="5714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4"/>
                </a:lnTo>
                <a:lnTo>
                  <a:pt x="6831964" y="22225"/>
                </a:lnTo>
                <a:lnTo>
                  <a:pt x="6864984" y="46989"/>
                </a:lnTo>
                <a:lnTo>
                  <a:pt x="6890384" y="80009"/>
                </a:lnTo>
                <a:lnTo>
                  <a:pt x="6906259" y="118109"/>
                </a:lnTo>
                <a:lnTo>
                  <a:pt x="6911975" y="161289"/>
                </a:lnTo>
                <a:lnTo>
                  <a:pt x="6911975" y="806450"/>
                </a:lnTo>
                <a:lnTo>
                  <a:pt x="6906259" y="849629"/>
                </a:lnTo>
                <a:lnTo>
                  <a:pt x="6890384" y="887729"/>
                </a:lnTo>
                <a:lnTo>
                  <a:pt x="6864984" y="920750"/>
                </a:lnTo>
                <a:lnTo>
                  <a:pt x="6831964" y="945514"/>
                </a:lnTo>
                <a:lnTo>
                  <a:pt x="6793864" y="962025"/>
                </a:lnTo>
                <a:lnTo>
                  <a:pt x="6750684" y="967739"/>
                </a:lnTo>
                <a:lnTo>
                  <a:pt x="161290" y="967739"/>
                </a:lnTo>
                <a:lnTo>
                  <a:pt x="118109" y="962025"/>
                </a:lnTo>
                <a:lnTo>
                  <a:pt x="80009" y="945514"/>
                </a:lnTo>
                <a:lnTo>
                  <a:pt x="46990" y="920750"/>
                </a:lnTo>
                <a:lnTo>
                  <a:pt x="22225" y="887729"/>
                </a:lnTo>
                <a:lnTo>
                  <a:pt x="5715" y="849629"/>
                </a:lnTo>
                <a:lnTo>
                  <a:pt x="0" y="806450"/>
                </a:lnTo>
                <a:lnTo>
                  <a:pt x="0" y="16128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9310" y="2238248"/>
            <a:ext cx="1065530" cy="10655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2644" y="222872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519430" y="0"/>
                </a:moveTo>
                <a:lnTo>
                  <a:pt x="471805" y="1904"/>
                </a:lnTo>
                <a:lnTo>
                  <a:pt x="426085" y="8254"/>
                </a:lnTo>
                <a:lnTo>
                  <a:pt x="381000" y="18414"/>
                </a:lnTo>
                <a:lnTo>
                  <a:pt x="337820" y="32385"/>
                </a:lnTo>
                <a:lnTo>
                  <a:pt x="296545" y="50164"/>
                </a:lnTo>
                <a:lnTo>
                  <a:pt x="257175" y="70485"/>
                </a:lnTo>
                <a:lnTo>
                  <a:pt x="219710" y="94614"/>
                </a:lnTo>
                <a:lnTo>
                  <a:pt x="184785" y="121919"/>
                </a:lnTo>
                <a:lnTo>
                  <a:pt x="151765" y="151764"/>
                </a:lnTo>
                <a:lnTo>
                  <a:pt x="121920" y="184785"/>
                </a:lnTo>
                <a:lnTo>
                  <a:pt x="94615" y="219710"/>
                </a:lnTo>
                <a:lnTo>
                  <a:pt x="70485" y="257175"/>
                </a:lnTo>
                <a:lnTo>
                  <a:pt x="50165" y="296544"/>
                </a:lnTo>
                <a:lnTo>
                  <a:pt x="32385" y="337819"/>
                </a:lnTo>
                <a:lnTo>
                  <a:pt x="18415" y="381000"/>
                </a:lnTo>
                <a:lnTo>
                  <a:pt x="8255" y="426085"/>
                </a:lnTo>
                <a:lnTo>
                  <a:pt x="1905" y="471804"/>
                </a:lnTo>
                <a:lnTo>
                  <a:pt x="0" y="519429"/>
                </a:lnTo>
                <a:lnTo>
                  <a:pt x="1905" y="566419"/>
                </a:lnTo>
                <a:lnTo>
                  <a:pt x="8255" y="612775"/>
                </a:lnTo>
                <a:lnTo>
                  <a:pt x="18415" y="657225"/>
                </a:lnTo>
                <a:lnTo>
                  <a:pt x="32385" y="700404"/>
                </a:lnTo>
                <a:lnTo>
                  <a:pt x="50165" y="741679"/>
                </a:lnTo>
                <a:lnTo>
                  <a:pt x="70485" y="781050"/>
                </a:lnTo>
                <a:lnTo>
                  <a:pt x="94615" y="818514"/>
                </a:lnTo>
                <a:lnTo>
                  <a:pt x="121920" y="854075"/>
                </a:lnTo>
                <a:lnTo>
                  <a:pt x="151765" y="886460"/>
                </a:lnTo>
                <a:lnTo>
                  <a:pt x="184785" y="916304"/>
                </a:lnTo>
                <a:lnTo>
                  <a:pt x="219710" y="943610"/>
                </a:lnTo>
                <a:lnTo>
                  <a:pt x="257175" y="967739"/>
                </a:lnTo>
                <a:lnTo>
                  <a:pt x="296545" y="988694"/>
                </a:lnTo>
                <a:lnTo>
                  <a:pt x="337820" y="1005839"/>
                </a:lnTo>
                <a:lnTo>
                  <a:pt x="381000" y="1019810"/>
                </a:lnTo>
                <a:lnTo>
                  <a:pt x="426085" y="1029969"/>
                </a:lnTo>
                <a:lnTo>
                  <a:pt x="471805" y="1036319"/>
                </a:lnTo>
                <a:lnTo>
                  <a:pt x="519430" y="1038225"/>
                </a:lnTo>
                <a:lnTo>
                  <a:pt x="566420" y="1036319"/>
                </a:lnTo>
                <a:lnTo>
                  <a:pt x="612775" y="1029969"/>
                </a:lnTo>
                <a:lnTo>
                  <a:pt x="657225" y="1019810"/>
                </a:lnTo>
                <a:lnTo>
                  <a:pt x="700405" y="1005839"/>
                </a:lnTo>
                <a:lnTo>
                  <a:pt x="741680" y="988694"/>
                </a:lnTo>
                <a:lnTo>
                  <a:pt x="781050" y="967739"/>
                </a:lnTo>
                <a:lnTo>
                  <a:pt x="818515" y="943610"/>
                </a:lnTo>
                <a:lnTo>
                  <a:pt x="853440" y="916304"/>
                </a:lnTo>
                <a:lnTo>
                  <a:pt x="886460" y="886460"/>
                </a:lnTo>
                <a:lnTo>
                  <a:pt x="916305" y="854075"/>
                </a:lnTo>
                <a:lnTo>
                  <a:pt x="943610" y="818514"/>
                </a:lnTo>
                <a:lnTo>
                  <a:pt x="967740" y="781050"/>
                </a:lnTo>
                <a:lnTo>
                  <a:pt x="988694" y="741679"/>
                </a:lnTo>
                <a:lnTo>
                  <a:pt x="1005840" y="700404"/>
                </a:lnTo>
                <a:lnTo>
                  <a:pt x="1019810" y="657225"/>
                </a:lnTo>
                <a:lnTo>
                  <a:pt x="1029969" y="612775"/>
                </a:lnTo>
                <a:lnTo>
                  <a:pt x="1036319" y="566419"/>
                </a:lnTo>
                <a:lnTo>
                  <a:pt x="1038225" y="519429"/>
                </a:lnTo>
                <a:lnTo>
                  <a:pt x="1036319" y="471804"/>
                </a:lnTo>
                <a:lnTo>
                  <a:pt x="1029969" y="426085"/>
                </a:lnTo>
                <a:lnTo>
                  <a:pt x="1019810" y="381000"/>
                </a:lnTo>
                <a:lnTo>
                  <a:pt x="1005840" y="337819"/>
                </a:lnTo>
                <a:lnTo>
                  <a:pt x="988694" y="296544"/>
                </a:lnTo>
                <a:lnTo>
                  <a:pt x="967740" y="257175"/>
                </a:lnTo>
                <a:lnTo>
                  <a:pt x="943610" y="219710"/>
                </a:lnTo>
                <a:lnTo>
                  <a:pt x="916305" y="184785"/>
                </a:lnTo>
                <a:lnTo>
                  <a:pt x="886460" y="151764"/>
                </a:lnTo>
                <a:lnTo>
                  <a:pt x="853440" y="121919"/>
                </a:lnTo>
                <a:lnTo>
                  <a:pt x="818515" y="94614"/>
                </a:lnTo>
                <a:lnTo>
                  <a:pt x="781050" y="70485"/>
                </a:lnTo>
                <a:lnTo>
                  <a:pt x="741680" y="50164"/>
                </a:lnTo>
                <a:lnTo>
                  <a:pt x="700405" y="32385"/>
                </a:lnTo>
                <a:lnTo>
                  <a:pt x="657225" y="18414"/>
                </a:lnTo>
                <a:lnTo>
                  <a:pt x="612775" y="8254"/>
                </a:lnTo>
                <a:lnTo>
                  <a:pt x="566420" y="1904"/>
                </a:lnTo>
                <a:lnTo>
                  <a:pt x="519430" y="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2644" y="222872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0" y="519429"/>
                </a:moveTo>
                <a:lnTo>
                  <a:pt x="1905" y="471804"/>
                </a:lnTo>
                <a:lnTo>
                  <a:pt x="8255" y="426085"/>
                </a:lnTo>
                <a:lnTo>
                  <a:pt x="18415" y="381000"/>
                </a:lnTo>
                <a:lnTo>
                  <a:pt x="32385" y="337819"/>
                </a:lnTo>
                <a:lnTo>
                  <a:pt x="50165" y="296544"/>
                </a:lnTo>
                <a:lnTo>
                  <a:pt x="70485" y="257175"/>
                </a:lnTo>
                <a:lnTo>
                  <a:pt x="94615" y="219710"/>
                </a:lnTo>
                <a:lnTo>
                  <a:pt x="121920" y="184785"/>
                </a:lnTo>
                <a:lnTo>
                  <a:pt x="151765" y="151764"/>
                </a:lnTo>
                <a:lnTo>
                  <a:pt x="184785" y="121919"/>
                </a:lnTo>
                <a:lnTo>
                  <a:pt x="219710" y="94614"/>
                </a:lnTo>
                <a:lnTo>
                  <a:pt x="257175" y="70485"/>
                </a:lnTo>
                <a:lnTo>
                  <a:pt x="296545" y="50164"/>
                </a:lnTo>
                <a:lnTo>
                  <a:pt x="337820" y="32385"/>
                </a:lnTo>
                <a:lnTo>
                  <a:pt x="381000" y="18414"/>
                </a:lnTo>
                <a:lnTo>
                  <a:pt x="426085" y="8254"/>
                </a:lnTo>
                <a:lnTo>
                  <a:pt x="471805" y="1904"/>
                </a:lnTo>
                <a:lnTo>
                  <a:pt x="519430" y="0"/>
                </a:lnTo>
                <a:lnTo>
                  <a:pt x="566420" y="1904"/>
                </a:lnTo>
                <a:lnTo>
                  <a:pt x="612775" y="8254"/>
                </a:lnTo>
                <a:lnTo>
                  <a:pt x="657225" y="18414"/>
                </a:lnTo>
                <a:lnTo>
                  <a:pt x="700405" y="32385"/>
                </a:lnTo>
                <a:lnTo>
                  <a:pt x="741680" y="50164"/>
                </a:lnTo>
                <a:lnTo>
                  <a:pt x="781050" y="70485"/>
                </a:lnTo>
                <a:lnTo>
                  <a:pt x="818515" y="94614"/>
                </a:lnTo>
                <a:lnTo>
                  <a:pt x="853440" y="121919"/>
                </a:lnTo>
                <a:lnTo>
                  <a:pt x="886460" y="151764"/>
                </a:lnTo>
                <a:lnTo>
                  <a:pt x="916305" y="184785"/>
                </a:lnTo>
                <a:lnTo>
                  <a:pt x="943610" y="219710"/>
                </a:lnTo>
                <a:lnTo>
                  <a:pt x="967740" y="257175"/>
                </a:lnTo>
                <a:lnTo>
                  <a:pt x="988694" y="296544"/>
                </a:lnTo>
                <a:lnTo>
                  <a:pt x="1005840" y="337819"/>
                </a:lnTo>
                <a:lnTo>
                  <a:pt x="1019810" y="381000"/>
                </a:lnTo>
                <a:lnTo>
                  <a:pt x="1029969" y="426085"/>
                </a:lnTo>
                <a:lnTo>
                  <a:pt x="1036319" y="471804"/>
                </a:lnTo>
                <a:lnTo>
                  <a:pt x="1038225" y="519429"/>
                </a:lnTo>
                <a:lnTo>
                  <a:pt x="1036319" y="566419"/>
                </a:lnTo>
                <a:lnTo>
                  <a:pt x="1029969" y="612775"/>
                </a:lnTo>
                <a:lnTo>
                  <a:pt x="1019810" y="657225"/>
                </a:lnTo>
                <a:lnTo>
                  <a:pt x="1005840" y="700404"/>
                </a:lnTo>
                <a:lnTo>
                  <a:pt x="988694" y="741679"/>
                </a:lnTo>
                <a:lnTo>
                  <a:pt x="967740" y="781050"/>
                </a:lnTo>
                <a:lnTo>
                  <a:pt x="943610" y="818514"/>
                </a:lnTo>
                <a:lnTo>
                  <a:pt x="916305" y="854075"/>
                </a:lnTo>
                <a:lnTo>
                  <a:pt x="886460" y="886460"/>
                </a:lnTo>
                <a:lnTo>
                  <a:pt x="853440" y="916304"/>
                </a:lnTo>
                <a:lnTo>
                  <a:pt x="818515" y="943610"/>
                </a:lnTo>
                <a:lnTo>
                  <a:pt x="781050" y="967739"/>
                </a:lnTo>
                <a:lnTo>
                  <a:pt x="741680" y="988694"/>
                </a:lnTo>
                <a:lnTo>
                  <a:pt x="700405" y="1005839"/>
                </a:lnTo>
                <a:lnTo>
                  <a:pt x="657225" y="1019810"/>
                </a:lnTo>
                <a:lnTo>
                  <a:pt x="612775" y="1029969"/>
                </a:lnTo>
                <a:lnTo>
                  <a:pt x="566420" y="1036319"/>
                </a:lnTo>
                <a:lnTo>
                  <a:pt x="519430" y="1038225"/>
                </a:lnTo>
                <a:lnTo>
                  <a:pt x="471805" y="1036319"/>
                </a:lnTo>
                <a:lnTo>
                  <a:pt x="426085" y="1029969"/>
                </a:lnTo>
                <a:lnTo>
                  <a:pt x="381000" y="1019810"/>
                </a:lnTo>
                <a:lnTo>
                  <a:pt x="337820" y="1005839"/>
                </a:lnTo>
                <a:lnTo>
                  <a:pt x="296545" y="988694"/>
                </a:lnTo>
                <a:lnTo>
                  <a:pt x="257175" y="967739"/>
                </a:lnTo>
                <a:lnTo>
                  <a:pt x="219710" y="943610"/>
                </a:lnTo>
                <a:lnTo>
                  <a:pt x="184785" y="916304"/>
                </a:lnTo>
                <a:lnTo>
                  <a:pt x="151765" y="886460"/>
                </a:lnTo>
                <a:lnTo>
                  <a:pt x="121920" y="854075"/>
                </a:lnTo>
                <a:lnTo>
                  <a:pt x="94615" y="818514"/>
                </a:lnTo>
                <a:lnTo>
                  <a:pt x="70485" y="781050"/>
                </a:lnTo>
                <a:lnTo>
                  <a:pt x="50165" y="741679"/>
                </a:lnTo>
                <a:lnTo>
                  <a:pt x="32385" y="700404"/>
                </a:lnTo>
                <a:lnTo>
                  <a:pt x="18415" y="657225"/>
                </a:lnTo>
                <a:lnTo>
                  <a:pt x="8255" y="612775"/>
                </a:lnTo>
                <a:lnTo>
                  <a:pt x="1905" y="566419"/>
                </a:lnTo>
                <a:lnTo>
                  <a:pt x="0" y="51942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6160" y="2421127"/>
            <a:ext cx="702945" cy="6235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82470" y="2455290"/>
            <a:ext cx="5788025" cy="57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5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34 ont déposé un instrument de ratification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(2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autres</a:t>
            </a:r>
            <a:r>
              <a:rPr sz="1800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l'ont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55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ratifié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au niveau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national, mais pas encore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déposé)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78280" y="3649175"/>
            <a:ext cx="6939280" cy="9563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1614" y="3602228"/>
            <a:ext cx="6911975" cy="967105"/>
          </a:xfrm>
          <a:custGeom>
            <a:avLst/>
            <a:gdLst/>
            <a:ahLst/>
            <a:cxnLst/>
            <a:rect l="l" t="t" r="r" b="b"/>
            <a:pathLst>
              <a:path w="6911975" h="967104">
                <a:moveTo>
                  <a:pt x="6750684" y="0"/>
                </a:moveTo>
                <a:lnTo>
                  <a:pt x="161290" y="0"/>
                </a:lnTo>
                <a:lnTo>
                  <a:pt x="118109" y="5715"/>
                </a:lnTo>
                <a:lnTo>
                  <a:pt x="80009" y="22225"/>
                </a:lnTo>
                <a:lnTo>
                  <a:pt x="46990" y="47625"/>
                </a:lnTo>
                <a:lnTo>
                  <a:pt x="22225" y="80010"/>
                </a:lnTo>
                <a:lnTo>
                  <a:pt x="5715" y="118745"/>
                </a:lnTo>
                <a:lnTo>
                  <a:pt x="0" y="161290"/>
                </a:lnTo>
                <a:lnTo>
                  <a:pt x="0" y="805815"/>
                </a:lnTo>
                <a:lnTo>
                  <a:pt x="5715" y="848995"/>
                </a:lnTo>
                <a:lnTo>
                  <a:pt x="22225" y="887095"/>
                </a:lnTo>
                <a:lnTo>
                  <a:pt x="46990" y="920115"/>
                </a:lnTo>
                <a:lnTo>
                  <a:pt x="80009" y="944880"/>
                </a:lnTo>
                <a:lnTo>
                  <a:pt x="118109" y="961390"/>
                </a:lnTo>
                <a:lnTo>
                  <a:pt x="161290" y="967105"/>
                </a:lnTo>
                <a:lnTo>
                  <a:pt x="6750684" y="967105"/>
                </a:lnTo>
                <a:lnTo>
                  <a:pt x="6793864" y="961390"/>
                </a:lnTo>
                <a:lnTo>
                  <a:pt x="6831964" y="944880"/>
                </a:lnTo>
                <a:lnTo>
                  <a:pt x="6864984" y="920115"/>
                </a:lnTo>
                <a:lnTo>
                  <a:pt x="6890384" y="887095"/>
                </a:lnTo>
                <a:lnTo>
                  <a:pt x="6906259" y="848995"/>
                </a:lnTo>
                <a:lnTo>
                  <a:pt x="6911975" y="805815"/>
                </a:lnTo>
                <a:lnTo>
                  <a:pt x="6911975" y="161290"/>
                </a:lnTo>
                <a:lnTo>
                  <a:pt x="6906259" y="118745"/>
                </a:lnTo>
                <a:lnTo>
                  <a:pt x="6890384" y="80010"/>
                </a:lnTo>
                <a:lnTo>
                  <a:pt x="6864984" y="47625"/>
                </a:lnTo>
                <a:lnTo>
                  <a:pt x="6831964" y="22225"/>
                </a:lnTo>
                <a:lnTo>
                  <a:pt x="6793864" y="5715"/>
                </a:lnTo>
                <a:lnTo>
                  <a:pt x="6750684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91614" y="3602228"/>
            <a:ext cx="6911975" cy="967105"/>
          </a:xfrm>
          <a:custGeom>
            <a:avLst/>
            <a:gdLst/>
            <a:ahLst/>
            <a:cxnLst/>
            <a:rect l="l" t="t" r="r" b="b"/>
            <a:pathLst>
              <a:path w="6911975" h="967104">
                <a:moveTo>
                  <a:pt x="0" y="161290"/>
                </a:moveTo>
                <a:lnTo>
                  <a:pt x="5715" y="118745"/>
                </a:lnTo>
                <a:lnTo>
                  <a:pt x="22225" y="80010"/>
                </a:lnTo>
                <a:lnTo>
                  <a:pt x="46990" y="47625"/>
                </a:lnTo>
                <a:lnTo>
                  <a:pt x="80009" y="22225"/>
                </a:lnTo>
                <a:lnTo>
                  <a:pt x="118109" y="5715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5"/>
                </a:lnTo>
                <a:lnTo>
                  <a:pt x="6831964" y="22225"/>
                </a:lnTo>
                <a:lnTo>
                  <a:pt x="6864984" y="47625"/>
                </a:lnTo>
                <a:lnTo>
                  <a:pt x="6890384" y="80010"/>
                </a:lnTo>
                <a:lnTo>
                  <a:pt x="6906259" y="118745"/>
                </a:lnTo>
                <a:lnTo>
                  <a:pt x="6911975" y="161290"/>
                </a:lnTo>
                <a:lnTo>
                  <a:pt x="6911975" y="805815"/>
                </a:lnTo>
                <a:lnTo>
                  <a:pt x="6906259" y="848995"/>
                </a:lnTo>
                <a:lnTo>
                  <a:pt x="6890384" y="887095"/>
                </a:lnTo>
                <a:lnTo>
                  <a:pt x="6864984" y="920115"/>
                </a:lnTo>
                <a:lnTo>
                  <a:pt x="6831964" y="944880"/>
                </a:lnTo>
                <a:lnTo>
                  <a:pt x="6793864" y="961390"/>
                </a:lnTo>
                <a:lnTo>
                  <a:pt x="6750684" y="967105"/>
                </a:lnTo>
                <a:lnTo>
                  <a:pt x="161290" y="967105"/>
                </a:lnTo>
                <a:lnTo>
                  <a:pt x="118109" y="961390"/>
                </a:lnTo>
                <a:lnTo>
                  <a:pt x="80009" y="944880"/>
                </a:lnTo>
                <a:lnTo>
                  <a:pt x="46990" y="920115"/>
                </a:lnTo>
                <a:lnTo>
                  <a:pt x="22225" y="887095"/>
                </a:lnTo>
                <a:lnTo>
                  <a:pt x="5715" y="848995"/>
                </a:lnTo>
                <a:lnTo>
                  <a:pt x="0" y="805815"/>
                </a:lnTo>
                <a:lnTo>
                  <a:pt x="0" y="16129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9310" y="3575558"/>
            <a:ext cx="1065530" cy="10655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2644" y="356603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519430" y="0"/>
                </a:moveTo>
                <a:lnTo>
                  <a:pt x="471805" y="1904"/>
                </a:lnTo>
                <a:lnTo>
                  <a:pt x="426085" y="8254"/>
                </a:lnTo>
                <a:lnTo>
                  <a:pt x="381000" y="18414"/>
                </a:lnTo>
                <a:lnTo>
                  <a:pt x="337820" y="32384"/>
                </a:lnTo>
                <a:lnTo>
                  <a:pt x="296545" y="50164"/>
                </a:lnTo>
                <a:lnTo>
                  <a:pt x="257175" y="70484"/>
                </a:lnTo>
                <a:lnTo>
                  <a:pt x="219710" y="94614"/>
                </a:lnTo>
                <a:lnTo>
                  <a:pt x="184785" y="121919"/>
                </a:lnTo>
                <a:lnTo>
                  <a:pt x="151765" y="151764"/>
                </a:lnTo>
                <a:lnTo>
                  <a:pt x="121920" y="184784"/>
                </a:lnTo>
                <a:lnTo>
                  <a:pt x="94615" y="219709"/>
                </a:lnTo>
                <a:lnTo>
                  <a:pt x="70485" y="257174"/>
                </a:lnTo>
                <a:lnTo>
                  <a:pt x="50165" y="296544"/>
                </a:lnTo>
                <a:lnTo>
                  <a:pt x="32385" y="337819"/>
                </a:lnTo>
                <a:lnTo>
                  <a:pt x="18415" y="380999"/>
                </a:lnTo>
                <a:lnTo>
                  <a:pt x="8255" y="426084"/>
                </a:lnTo>
                <a:lnTo>
                  <a:pt x="1905" y="471804"/>
                </a:lnTo>
                <a:lnTo>
                  <a:pt x="0" y="519429"/>
                </a:lnTo>
                <a:lnTo>
                  <a:pt x="1905" y="566419"/>
                </a:lnTo>
                <a:lnTo>
                  <a:pt x="8255" y="612774"/>
                </a:lnTo>
                <a:lnTo>
                  <a:pt x="18415" y="657224"/>
                </a:lnTo>
                <a:lnTo>
                  <a:pt x="32385" y="700404"/>
                </a:lnTo>
                <a:lnTo>
                  <a:pt x="50165" y="741679"/>
                </a:lnTo>
                <a:lnTo>
                  <a:pt x="70485" y="781049"/>
                </a:lnTo>
                <a:lnTo>
                  <a:pt x="94615" y="818514"/>
                </a:lnTo>
                <a:lnTo>
                  <a:pt x="121920" y="854074"/>
                </a:lnTo>
                <a:lnTo>
                  <a:pt x="151765" y="886459"/>
                </a:lnTo>
                <a:lnTo>
                  <a:pt x="184785" y="916304"/>
                </a:lnTo>
                <a:lnTo>
                  <a:pt x="219710" y="943609"/>
                </a:lnTo>
                <a:lnTo>
                  <a:pt x="257175" y="967739"/>
                </a:lnTo>
                <a:lnTo>
                  <a:pt x="296545" y="988694"/>
                </a:lnTo>
                <a:lnTo>
                  <a:pt x="337820" y="1005839"/>
                </a:lnTo>
                <a:lnTo>
                  <a:pt x="381000" y="1019809"/>
                </a:lnTo>
                <a:lnTo>
                  <a:pt x="426085" y="1029969"/>
                </a:lnTo>
                <a:lnTo>
                  <a:pt x="471805" y="1036319"/>
                </a:lnTo>
                <a:lnTo>
                  <a:pt x="519430" y="1038224"/>
                </a:lnTo>
                <a:lnTo>
                  <a:pt x="566420" y="1036319"/>
                </a:lnTo>
                <a:lnTo>
                  <a:pt x="612775" y="1029969"/>
                </a:lnTo>
                <a:lnTo>
                  <a:pt x="657225" y="1019809"/>
                </a:lnTo>
                <a:lnTo>
                  <a:pt x="700405" y="1005839"/>
                </a:lnTo>
                <a:lnTo>
                  <a:pt x="741680" y="988694"/>
                </a:lnTo>
                <a:lnTo>
                  <a:pt x="781050" y="967739"/>
                </a:lnTo>
                <a:lnTo>
                  <a:pt x="818515" y="943609"/>
                </a:lnTo>
                <a:lnTo>
                  <a:pt x="853440" y="916304"/>
                </a:lnTo>
                <a:lnTo>
                  <a:pt x="886460" y="886459"/>
                </a:lnTo>
                <a:lnTo>
                  <a:pt x="916305" y="854074"/>
                </a:lnTo>
                <a:lnTo>
                  <a:pt x="943610" y="818514"/>
                </a:lnTo>
                <a:lnTo>
                  <a:pt x="967740" y="781049"/>
                </a:lnTo>
                <a:lnTo>
                  <a:pt x="988694" y="741679"/>
                </a:lnTo>
                <a:lnTo>
                  <a:pt x="1005840" y="700404"/>
                </a:lnTo>
                <a:lnTo>
                  <a:pt x="1019810" y="657224"/>
                </a:lnTo>
                <a:lnTo>
                  <a:pt x="1029969" y="612774"/>
                </a:lnTo>
                <a:lnTo>
                  <a:pt x="1036319" y="566419"/>
                </a:lnTo>
                <a:lnTo>
                  <a:pt x="1038225" y="519429"/>
                </a:lnTo>
                <a:lnTo>
                  <a:pt x="1036319" y="471804"/>
                </a:lnTo>
                <a:lnTo>
                  <a:pt x="1029969" y="426084"/>
                </a:lnTo>
                <a:lnTo>
                  <a:pt x="1019810" y="380999"/>
                </a:lnTo>
                <a:lnTo>
                  <a:pt x="1005840" y="337819"/>
                </a:lnTo>
                <a:lnTo>
                  <a:pt x="988694" y="296544"/>
                </a:lnTo>
                <a:lnTo>
                  <a:pt x="967740" y="257174"/>
                </a:lnTo>
                <a:lnTo>
                  <a:pt x="943610" y="219709"/>
                </a:lnTo>
                <a:lnTo>
                  <a:pt x="916305" y="184784"/>
                </a:lnTo>
                <a:lnTo>
                  <a:pt x="886460" y="151764"/>
                </a:lnTo>
                <a:lnTo>
                  <a:pt x="853440" y="121919"/>
                </a:lnTo>
                <a:lnTo>
                  <a:pt x="818515" y="94614"/>
                </a:lnTo>
                <a:lnTo>
                  <a:pt x="781050" y="70484"/>
                </a:lnTo>
                <a:lnTo>
                  <a:pt x="741680" y="50164"/>
                </a:lnTo>
                <a:lnTo>
                  <a:pt x="700405" y="32384"/>
                </a:lnTo>
                <a:lnTo>
                  <a:pt x="657225" y="18414"/>
                </a:lnTo>
                <a:lnTo>
                  <a:pt x="612775" y="8254"/>
                </a:lnTo>
                <a:lnTo>
                  <a:pt x="566420" y="1904"/>
                </a:lnTo>
                <a:lnTo>
                  <a:pt x="519430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2644" y="356603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0" y="519429"/>
                </a:moveTo>
                <a:lnTo>
                  <a:pt x="1905" y="471804"/>
                </a:lnTo>
                <a:lnTo>
                  <a:pt x="8255" y="426084"/>
                </a:lnTo>
                <a:lnTo>
                  <a:pt x="18415" y="380999"/>
                </a:lnTo>
                <a:lnTo>
                  <a:pt x="32385" y="337819"/>
                </a:lnTo>
                <a:lnTo>
                  <a:pt x="50165" y="296544"/>
                </a:lnTo>
                <a:lnTo>
                  <a:pt x="70485" y="257174"/>
                </a:lnTo>
                <a:lnTo>
                  <a:pt x="94615" y="219709"/>
                </a:lnTo>
                <a:lnTo>
                  <a:pt x="121920" y="184784"/>
                </a:lnTo>
                <a:lnTo>
                  <a:pt x="151765" y="151764"/>
                </a:lnTo>
                <a:lnTo>
                  <a:pt x="184785" y="121919"/>
                </a:lnTo>
                <a:lnTo>
                  <a:pt x="219710" y="94614"/>
                </a:lnTo>
                <a:lnTo>
                  <a:pt x="257175" y="70484"/>
                </a:lnTo>
                <a:lnTo>
                  <a:pt x="296545" y="50164"/>
                </a:lnTo>
                <a:lnTo>
                  <a:pt x="337820" y="32384"/>
                </a:lnTo>
                <a:lnTo>
                  <a:pt x="381000" y="18414"/>
                </a:lnTo>
                <a:lnTo>
                  <a:pt x="426085" y="8254"/>
                </a:lnTo>
                <a:lnTo>
                  <a:pt x="471805" y="1904"/>
                </a:lnTo>
                <a:lnTo>
                  <a:pt x="519430" y="0"/>
                </a:lnTo>
                <a:lnTo>
                  <a:pt x="566420" y="1904"/>
                </a:lnTo>
                <a:lnTo>
                  <a:pt x="612775" y="8254"/>
                </a:lnTo>
                <a:lnTo>
                  <a:pt x="657225" y="18414"/>
                </a:lnTo>
                <a:lnTo>
                  <a:pt x="700405" y="32384"/>
                </a:lnTo>
                <a:lnTo>
                  <a:pt x="741680" y="50164"/>
                </a:lnTo>
                <a:lnTo>
                  <a:pt x="781050" y="70484"/>
                </a:lnTo>
                <a:lnTo>
                  <a:pt x="818515" y="94614"/>
                </a:lnTo>
                <a:lnTo>
                  <a:pt x="853440" y="121919"/>
                </a:lnTo>
                <a:lnTo>
                  <a:pt x="886460" y="151764"/>
                </a:lnTo>
                <a:lnTo>
                  <a:pt x="916305" y="184784"/>
                </a:lnTo>
                <a:lnTo>
                  <a:pt x="943610" y="219709"/>
                </a:lnTo>
                <a:lnTo>
                  <a:pt x="967740" y="257174"/>
                </a:lnTo>
                <a:lnTo>
                  <a:pt x="988694" y="296544"/>
                </a:lnTo>
                <a:lnTo>
                  <a:pt x="1005840" y="337819"/>
                </a:lnTo>
                <a:lnTo>
                  <a:pt x="1019810" y="380999"/>
                </a:lnTo>
                <a:lnTo>
                  <a:pt x="1029969" y="426084"/>
                </a:lnTo>
                <a:lnTo>
                  <a:pt x="1036319" y="471804"/>
                </a:lnTo>
                <a:lnTo>
                  <a:pt x="1038225" y="519429"/>
                </a:lnTo>
                <a:lnTo>
                  <a:pt x="1036319" y="566419"/>
                </a:lnTo>
                <a:lnTo>
                  <a:pt x="1029969" y="612774"/>
                </a:lnTo>
                <a:lnTo>
                  <a:pt x="1019810" y="657224"/>
                </a:lnTo>
                <a:lnTo>
                  <a:pt x="1005840" y="700404"/>
                </a:lnTo>
                <a:lnTo>
                  <a:pt x="988694" y="741679"/>
                </a:lnTo>
                <a:lnTo>
                  <a:pt x="967740" y="781049"/>
                </a:lnTo>
                <a:lnTo>
                  <a:pt x="943610" y="818514"/>
                </a:lnTo>
                <a:lnTo>
                  <a:pt x="916305" y="854074"/>
                </a:lnTo>
                <a:lnTo>
                  <a:pt x="886460" y="886459"/>
                </a:lnTo>
                <a:lnTo>
                  <a:pt x="853440" y="916304"/>
                </a:lnTo>
                <a:lnTo>
                  <a:pt x="818515" y="943609"/>
                </a:lnTo>
                <a:lnTo>
                  <a:pt x="781050" y="967739"/>
                </a:lnTo>
                <a:lnTo>
                  <a:pt x="741680" y="988694"/>
                </a:lnTo>
                <a:lnTo>
                  <a:pt x="700405" y="1005839"/>
                </a:lnTo>
                <a:lnTo>
                  <a:pt x="657225" y="1019809"/>
                </a:lnTo>
                <a:lnTo>
                  <a:pt x="612775" y="1029969"/>
                </a:lnTo>
                <a:lnTo>
                  <a:pt x="566420" y="1036319"/>
                </a:lnTo>
                <a:lnTo>
                  <a:pt x="519430" y="1038224"/>
                </a:lnTo>
                <a:lnTo>
                  <a:pt x="471805" y="1036319"/>
                </a:lnTo>
                <a:lnTo>
                  <a:pt x="426085" y="1029969"/>
                </a:lnTo>
                <a:lnTo>
                  <a:pt x="381000" y="1019809"/>
                </a:lnTo>
                <a:lnTo>
                  <a:pt x="337820" y="1005839"/>
                </a:lnTo>
                <a:lnTo>
                  <a:pt x="296545" y="988694"/>
                </a:lnTo>
                <a:lnTo>
                  <a:pt x="257175" y="967739"/>
                </a:lnTo>
                <a:lnTo>
                  <a:pt x="219710" y="943609"/>
                </a:lnTo>
                <a:lnTo>
                  <a:pt x="184785" y="916304"/>
                </a:lnTo>
                <a:lnTo>
                  <a:pt x="151765" y="886459"/>
                </a:lnTo>
                <a:lnTo>
                  <a:pt x="121920" y="854074"/>
                </a:lnTo>
                <a:lnTo>
                  <a:pt x="94615" y="818514"/>
                </a:lnTo>
                <a:lnTo>
                  <a:pt x="70485" y="781049"/>
                </a:lnTo>
                <a:lnTo>
                  <a:pt x="50165" y="741679"/>
                </a:lnTo>
                <a:lnTo>
                  <a:pt x="32385" y="700404"/>
                </a:lnTo>
                <a:lnTo>
                  <a:pt x="18415" y="657224"/>
                </a:lnTo>
                <a:lnTo>
                  <a:pt x="8255" y="612774"/>
                </a:lnTo>
                <a:lnTo>
                  <a:pt x="1905" y="566419"/>
                </a:lnTo>
                <a:lnTo>
                  <a:pt x="0" y="51942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75055" y="3776853"/>
            <a:ext cx="574040" cy="5740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982470" y="3796665"/>
            <a:ext cx="6374765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41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tats ont soumis des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listes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tarifaires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(dont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SACU,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18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CAE,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CEDEAO et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CEMAC).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08886" y="5003279"/>
            <a:ext cx="7069963" cy="10810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22475" y="4950205"/>
            <a:ext cx="7042150" cy="1093470"/>
          </a:xfrm>
          <a:custGeom>
            <a:avLst/>
            <a:gdLst/>
            <a:ahLst/>
            <a:cxnLst/>
            <a:rect l="l" t="t" r="r" b="b"/>
            <a:pathLst>
              <a:path w="7042150" h="1093470">
                <a:moveTo>
                  <a:pt x="6877812" y="0"/>
                </a:moveTo>
                <a:lnTo>
                  <a:pt x="164211" y="0"/>
                </a:lnTo>
                <a:lnTo>
                  <a:pt x="120268" y="6477"/>
                </a:lnTo>
                <a:lnTo>
                  <a:pt x="81534" y="25146"/>
                </a:lnTo>
                <a:lnTo>
                  <a:pt x="47879" y="53848"/>
                </a:lnTo>
                <a:lnTo>
                  <a:pt x="22606" y="90424"/>
                </a:lnTo>
                <a:lnTo>
                  <a:pt x="5842" y="134112"/>
                </a:lnTo>
                <a:lnTo>
                  <a:pt x="0" y="182245"/>
                </a:lnTo>
                <a:lnTo>
                  <a:pt x="0" y="911059"/>
                </a:lnTo>
                <a:lnTo>
                  <a:pt x="5842" y="959840"/>
                </a:lnTo>
                <a:lnTo>
                  <a:pt x="22606" y="1002880"/>
                </a:lnTo>
                <a:lnTo>
                  <a:pt x="47879" y="1040180"/>
                </a:lnTo>
                <a:lnTo>
                  <a:pt x="81534" y="1068882"/>
                </a:lnTo>
                <a:lnTo>
                  <a:pt x="120268" y="1086815"/>
                </a:lnTo>
                <a:lnTo>
                  <a:pt x="164211" y="1093266"/>
                </a:lnTo>
                <a:lnTo>
                  <a:pt x="6877812" y="1093266"/>
                </a:lnTo>
                <a:lnTo>
                  <a:pt x="6921754" y="1086815"/>
                </a:lnTo>
                <a:lnTo>
                  <a:pt x="6961251" y="1068882"/>
                </a:lnTo>
                <a:lnTo>
                  <a:pt x="6994144" y="1040180"/>
                </a:lnTo>
                <a:lnTo>
                  <a:pt x="7020052" y="1002880"/>
                </a:lnTo>
                <a:lnTo>
                  <a:pt x="7036308" y="959840"/>
                </a:lnTo>
                <a:lnTo>
                  <a:pt x="7042023" y="911059"/>
                </a:lnTo>
                <a:lnTo>
                  <a:pt x="7042023" y="182245"/>
                </a:lnTo>
                <a:lnTo>
                  <a:pt x="7036308" y="134112"/>
                </a:lnTo>
                <a:lnTo>
                  <a:pt x="7020052" y="90424"/>
                </a:lnTo>
                <a:lnTo>
                  <a:pt x="6994144" y="53848"/>
                </a:lnTo>
                <a:lnTo>
                  <a:pt x="6961251" y="25146"/>
                </a:lnTo>
                <a:lnTo>
                  <a:pt x="6921754" y="6477"/>
                </a:lnTo>
                <a:lnTo>
                  <a:pt x="6877812" y="0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22475" y="4950205"/>
            <a:ext cx="7042150" cy="1093470"/>
          </a:xfrm>
          <a:custGeom>
            <a:avLst/>
            <a:gdLst/>
            <a:ahLst/>
            <a:cxnLst/>
            <a:rect l="l" t="t" r="r" b="b"/>
            <a:pathLst>
              <a:path w="7042150" h="1093470">
                <a:moveTo>
                  <a:pt x="0" y="182245"/>
                </a:moveTo>
                <a:lnTo>
                  <a:pt x="5842" y="134112"/>
                </a:lnTo>
                <a:lnTo>
                  <a:pt x="22606" y="90424"/>
                </a:lnTo>
                <a:lnTo>
                  <a:pt x="47879" y="53848"/>
                </a:lnTo>
                <a:lnTo>
                  <a:pt x="81534" y="25146"/>
                </a:lnTo>
                <a:lnTo>
                  <a:pt x="120268" y="6477"/>
                </a:lnTo>
                <a:lnTo>
                  <a:pt x="164211" y="0"/>
                </a:lnTo>
                <a:lnTo>
                  <a:pt x="6877812" y="0"/>
                </a:lnTo>
                <a:lnTo>
                  <a:pt x="6921754" y="6477"/>
                </a:lnTo>
                <a:lnTo>
                  <a:pt x="6961251" y="25146"/>
                </a:lnTo>
                <a:lnTo>
                  <a:pt x="6994144" y="53848"/>
                </a:lnTo>
                <a:lnTo>
                  <a:pt x="7020052" y="90424"/>
                </a:lnTo>
                <a:lnTo>
                  <a:pt x="7036308" y="134112"/>
                </a:lnTo>
                <a:lnTo>
                  <a:pt x="7042023" y="182245"/>
                </a:lnTo>
                <a:lnTo>
                  <a:pt x="7042023" y="911059"/>
                </a:lnTo>
                <a:lnTo>
                  <a:pt x="7036308" y="959840"/>
                </a:lnTo>
                <a:lnTo>
                  <a:pt x="7020052" y="1002880"/>
                </a:lnTo>
                <a:lnTo>
                  <a:pt x="6994144" y="1040180"/>
                </a:lnTo>
                <a:lnTo>
                  <a:pt x="6961251" y="1068882"/>
                </a:lnTo>
                <a:lnTo>
                  <a:pt x="6921754" y="1086815"/>
                </a:lnTo>
                <a:lnTo>
                  <a:pt x="6877812" y="1093266"/>
                </a:lnTo>
                <a:lnTo>
                  <a:pt x="164211" y="1093266"/>
                </a:lnTo>
                <a:lnTo>
                  <a:pt x="120268" y="1086815"/>
                </a:lnTo>
                <a:lnTo>
                  <a:pt x="81534" y="1068882"/>
                </a:lnTo>
                <a:lnTo>
                  <a:pt x="47879" y="1040180"/>
                </a:lnTo>
                <a:lnTo>
                  <a:pt x="22606" y="1002880"/>
                </a:lnTo>
                <a:lnTo>
                  <a:pt x="5842" y="959840"/>
                </a:lnTo>
                <a:lnTo>
                  <a:pt x="0" y="911059"/>
                </a:lnTo>
                <a:lnTo>
                  <a:pt x="0" y="182245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7725" y="4920094"/>
            <a:ext cx="1085494" cy="12037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313" y="4909311"/>
            <a:ext cx="1057910" cy="1173480"/>
          </a:xfrm>
          <a:custGeom>
            <a:avLst/>
            <a:gdLst/>
            <a:ahLst/>
            <a:cxnLst/>
            <a:rect l="l" t="t" r="r" b="b"/>
            <a:pathLst>
              <a:path w="1057910" h="1173479">
                <a:moveTo>
                  <a:pt x="529209" y="0"/>
                </a:moveTo>
                <a:lnTo>
                  <a:pt x="480695" y="2158"/>
                </a:lnTo>
                <a:lnTo>
                  <a:pt x="434086" y="9398"/>
                </a:lnTo>
                <a:lnTo>
                  <a:pt x="388137" y="20827"/>
                </a:lnTo>
                <a:lnTo>
                  <a:pt x="344144" y="36575"/>
                </a:lnTo>
                <a:lnTo>
                  <a:pt x="302094" y="56642"/>
                </a:lnTo>
                <a:lnTo>
                  <a:pt x="261988" y="79629"/>
                </a:lnTo>
                <a:lnTo>
                  <a:pt x="223824" y="106933"/>
                </a:lnTo>
                <a:lnTo>
                  <a:pt x="188239" y="137794"/>
                </a:lnTo>
                <a:lnTo>
                  <a:pt x="154609" y="171450"/>
                </a:lnTo>
                <a:lnTo>
                  <a:pt x="124206" y="208787"/>
                </a:lnTo>
                <a:lnTo>
                  <a:pt x="96380" y="248157"/>
                </a:lnTo>
                <a:lnTo>
                  <a:pt x="71805" y="290575"/>
                </a:lnTo>
                <a:lnTo>
                  <a:pt x="51104" y="335025"/>
                </a:lnTo>
                <a:lnTo>
                  <a:pt x="32981" y="381634"/>
                </a:lnTo>
                <a:lnTo>
                  <a:pt x="18757" y="430403"/>
                </a:lnTo>
                <a:lnTo>
                  <a:pt x="8407" y="481329"/>
                </a:lnTo>
                <a:lnTo>
                  <a:pt x="1930" y="533019"/>
                </a:lnTo>
                <a:lnTo>
                  <a:pt x="0" y="586866"/>
                </a:lnTo>
                <a:lnTo>
                  <a:pt x="1930" y="639953"/>
                </a:lnTo>
                <a:lnTo>
                  <a:pt x="8407" y="692264"/>
                </a:lnTo>
                <a:lnTo>
                  <a:pt x="18757" y="742480"/>
                </a:lnTo>
                <a:lnTo>
                  <a:pt x="32981" y="791260"/>
                </a:lnTo>
                <a:lnTo>
                  <a:pt x="51104" y="837895"/>
                </a:lnTo>
                <a:lnTo>
                  <a:pt x="71805" y="882370"/>
                </a:lnTo>
                <a:lnTo>
                  <a:pt x="96380" y="924699"/>
                </a:lnTo>
                <a:lnTo>
                  <a:pt x="124206" y="964869"/>
                </a:lnTo>
                <a:lnTo>
                  <a:pt x="154609" y="1001458"/>
                </a:lnTo>
                <a:lnTo>
                  <a:pt x="188239" y="1035164"/>
                </a:lnTo>
                <a:lnTo>
                  <a:pt x="223824" y="1066012"/>
                </a:lnTo>
                <a:lnTo>
                  <a:pt x="261988" y="1093279"/>
                </a:lnTo>
                <a:lnTo>
                  <a:pt x="302094" y="1116952"/>
                </a:lnTo>
                <a:lnTo>
                  <a:pt x="344144" y="1136319"/>
                </a:lnTo>
                <a:lnTo>
                  <a:pt x="388137" y="1152105"/>
                </a:lnTo>
                <a:lnTo>
                  <a:pt x="434086" y="1163574"/>
                </a:lnTo>
                <a:lnTo>
                  <a:pt x="480695" y="1170749"/>
                </a:lnTo>
                <a:lnTo>
                  <a:pt x="529209" y="1172908"/>
                </a:lnTo>
                <a:lnTo>
                  <a:pt x="577088" y="1170749"/>
                </a:lnTo>
                <a:lnTo>
                  <a:pt x="624205" y="1163574"/>
                </a:lnTo>
                <a:lnTo>
                  <a:pt x="669544" y="1152105"/>
                </a:lnTo>
                <a:lnTo>
                  <a:pt x="713486" y="1136319"/>
                </a:lnTo>
                <a:lnTo>
                  <a:pt x="755523" y="1116952"/>
                </a:lnTo>
                <a:lnTo>
                  <a:pt x="795655" y="1093279"/>
                </a:lnTo>
                <a:lnTo>
                  <a:pt x="833882" y="1066012"/>
                </a:lnTo>
                <a:lnTo>
                  <a:pt x="869442" y="1035164"/>
                </a:lnTo>
                <a:lnTo>
                  <a:pt x="903097" y="1001458"/>
                </a:lnTo>
                <a:lnTo>
                  <a:pt x="933450" y="964869"/>
                </a:lnTo>
                <a:lnTo>
                  <a:pt x="961263" y="924699"/>
                </a:lnTo>
                <a:lnTo>
                  <a:pt x="985901" y="882370"/>
                </a:lnTo>
                <a:lnTo>
                  <a:pt x="1007237" y="837895"/>
                </a:lnTo>
                <a:lnTo>
                  <a:pt x="1024636" y="791260"/>
                </a:lnTo>
                <a:lnTo>
                  <a:pt x="1038860" y="742480"/>
                </a:lnTo>
                <a:lnTo>
                  <a:pt x="1049274" y="692264"/>
                </a:lnTo>
                <a:lnTo>
                  <a:pt x="1055751" y="639953"/>
                </a:lnTo>
                <a:lnTo>
                  <a:pt x="1057656" y="586866"/>
                </a:lnTo>
                <a:lnTo>
                  <a:pt x="1055751" y="533019"/>
                </a:lnTo>
                <a:lnTo>
                  <a:pt x="1049274" y="481329"/>
                </a:lnTo>
                <a:lnTo>
                  <a:pt x="1038860" y="430403"/>
                </a:lnTo>
                <a:lnTo>
                  <a:pt x="1024636" y="381634"/>
                </a:lnTo>
                <a:lnTo>
                  <a:pt x="1007237" y="335025"/>
                </a:lnTo>
                <a:lnTo>
                  <a:pt x="985901" y="290575"/>
                </a:lnTo>
                <a:lnTo>
                  <a:pt x="961263" y="248157"/>
                </a:lnTo>
                <a:lnTo>
                  <a:pt x="933450" y="208787"/>
                </a:lnTo>
                <a:lnTo>
                  <a:pt x="903097" y="171450"/>
                </a:lnTo>
                <a:lnTo>
                  <a:pt x="869442" y="137794"/>
                </a:lnTo>
                <a:lnTo>
                  <a:pt x="833882" y="106933"/>
                </a:lnTo>
                <a:lnTo>
                  <a:pt x="795655" y="79629"/>
                </a:lnTo>
                <a:lnTo>
                  <a:pt x="755523" y="56642"/>
                </a:lnTo>
                <a:lnTo>
                  <a:pt x="713486" y="36575"/>
                </a:lnTo>
                <a:lnTo>
                  <a:pt x="669544" y="20827"/>
                </a:lnTo>
                <a:lnTo>
                  <a:pt x="624205" y="9398"/>
                </a:lnTo>
                <a:lnTo>
                  <a:pt x="577088" y="2158"/>
                </a:lnTo>
                <a:lnTo>
                  <a:pt x="529209" y="0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313" y="4909311"/>
            <a:ext cx="1057910" cy="1173480"/>
          </a:xfrm>
          <a:custGeom>
            <a:avLst/>
            <a:gdLst/>
            <a:ahLst/>
            <a:cxnLst/>
            <a:rect l="l" t="t" r="r" b="b"/>
            <a:pathLst>
              <a:path w="1057910" h="1173479">
                <a:moveTo>
                  <a:pt x="0" y="586866"/>
                </a:moveTo>
                <a:lnTo>
                  <a:pt x="1930" y="533019"/>
                </a:lnTo>
                <a:lnTo>
                  <a:pt x="8407" y="481329"/>
                </a:lnTo>
                <a:lnTo>
                  <a:pt x="18757" y="430403"/>
                </a:lnTo>
                <a:lnTo>
                  <a:pt x="32981" y="381634"/>
                </a:lnTo>
                <a:lnTo>
                  <a:pt x="51104" y="335025"/>
                </a:lnTo>
                <a:lnTo>
                  <a:pt x="71805" y="290575"/>
                </a:lnTo>
                <a:lnTo>
                  <a:pt x="96380" y="248157"/>
                </a:lnTo>
                <a:lnTo>
                  <a:pt x="124206" y="208787"/>
                </a:lnTo>
                <a:lnTo>
                  <a:pt x="154609" y="171450"/>
                </a:lnTo>
                <a:lnTo>
                  <a:pt x="188239" y="137794"/>
                </a:lnTo>
                <a:lnTo>
                  <a:pt x="223824" y="106933"/>
                </a:lnTo>
                <a:lnTo>
                  <a:pt x="261988" y="79629"/>
                </a:lnTo>
                <a:lnTo>
                  <a:pt x="302094" y="56642"/>
                </a:lnTo>
                <a:lnTo>
                  <a:pt x="344144" y="36575"/>
                </a:lnTo>
                <a:lnTo>
                  <a:pt x="388137" y="20827"/>
                </a:lnTo>
                <a:lnTo>
                  <a:pt x="434086" y="9398"/>
                </a:lnTo>
                <a:lnTo>
                  <a:pt x="480695" y="2158"/>
                </a:lnTo>
                <a:lnTo>
                  <a:pt x="529209" y="0"/>
                </a:lnTo>
                <a:lnTo>
                  <a:pt x="577088" y="2158"/>
                </a:lnTo>
                <a:lnTo>
                  <a:pt x="624205" y="9398"/>
                </a:lnTo>
                <a:lnTo>
                  <a:pt x="669544" y="20827"/>
                </a:lnTo>
                <a:lnTo>
                  <a:pt x="713486" y="36575"/>
                </a:lnTo>
                <a:lnTo>
                  <a:pt x="755523" y="56642"/>
                </a:lnTo>
                <a:lnTo>
                  <a:pt x="795655" y="79629"/>
                </a:lnTo>
                <a:lnTo>
                  <a:pt x="833882" y="106933"/>
                </a:lnTo>
                <a:lnTo>
                  <a:pt x="869442" y="137794"/>
                </a:lnTo>
                <a:lnTo>
                  <a:pt x="903097" y="171450"/>
                </a:lnTo>
                <a:lnTo>
                  <a:pt x="933450" y="208787"/>
                </a:lnTo>
                <a:lnTo>
                  <a:pt x="961263" y="248157"/>
                </a:lnTo>
                <a:lnTo>
                  <a:pt x="985901" y="290575"/>
                </a:lnTo>
                <a:lnTo>
                  <a:pt x="1007237" y="335025"/>
                </a:lnTo>
                <a:lnTo>
                  <a:pt x="1024636" y="381634"/>
                </a:lnTo>
                <a:lnTo>
                  <a:pt x="1038860" y="430403"/>
                </a:lnTo>
                <a:lnTo>
                  <a:pt x="1049274" y="481329"/>
                </a:lnTo>
                <a:lnTo>
                  <a:pt x="1055751" y="533019"/>
                </a:lnTo>
                <a:lnTo>
                  <a:pt x="1057656" y="586866"/>
                </a:lnTo>
                <a:lnTo>
                  <a:pt x="1055751" y="639953"/>
                </a:lnTo>
                <a:lnTo>
                  <a:pt x="1049274" y="692264"/>
                </a:lnTo>
                <a:lnTo>
                  <a:pt x="1038860" y="742480"/>
                </a:lnTo>
                <a:lnTo>
                  <a:pt x="1024636" y="791260"/>
                </a:lnTo>
                <a:lnTo>
                  <a:pt x="1007237" y="837895"/>
                </a:lnTo>
                <a:lnTo>
                  <a:pt x="985901" y="882370"/>
                </a:lnTo>
                <a:lnTo>
                  <a:pt x="961263" y="924699"/>
                </a:lnTo>
                <a:lnTo>
                  <a:pt x="933450" y="964869"/>
                </a:lnTo>
                <a:lnTo>
                  <a:pt x="903097" y="1001458"/>
                </a:lnTo>
                <a:lnTo>
                  <a:pt x="869442" y="1035164"/>
                </a:lnTo>
                <a:lnTo>
                  <a:pt x="833882" y="1066012"/>
                </a:lnTo>
                <a:lnTo>
                  <a:pt x="795655" y="1093279"/>
                </a:lnTo>
                <a:lnTo>
                  <a:pt x="755523" y="1116952"/>
                </a:lnTo>
                <a:lnTo>
                  <a:pt x="713486" y="1136319"/>
                </a:lnTo>
                <a:lnTo>
                  <a:pt x="669544" y="1152105"/>
                </a:lnTo>
                <a:lnTo>
                  <a:pt x="624205" y="1163574"/>
                </a:lnTo>
                <a:lnTo>
                  <a:pt x="577088" y="1170749"/>
                </a:lnTo>
                <a:lnTo>
                  <a:pt x="529209" y="1172908"/>
                </a:lnTo>
                <a:lnTo>
                  <a:pt x="480695" y="1170749"/>
                </a:lnTo>
                <a:lnTo>
                  <a:pt x="434086" y="1163574"/>
                </a:lnTo>
                <a:lnTo>
                  <a:pt x="388137" y="1152105"/>
                </a:lnTo>
                <a:lnTo>
                  <a:pt x="344144" y="1136319"/>
                </a:lnTo>
                <a:lnTo>
                  <a:pt x="302094" y="1116952"/>
                </a:lnTo>
                <a:lnTo>
                  <a:pt x="261988" y="1093279"/>
                </a:lnTo>
                <a:lnTo>
                  <a:pt x="223824" y="1066012"/>
                </a:lnTo>
                <a:lnTo>
                  <a:pt x="188239" y="1035164"/>
                </a:lnTo>
                <a:lnTo>
                  <a:pt x="154609" y="1001458"/>
                </a:lnTo>
                <a:lnTo>
                  <a:pt x="124206" y="964869"/>
                </a:lnTo>
                <a:lnTo>
                  <a:pt x="96380" y="924699"/>
                </a:lnTo>
                <a:lnTo>
                  <a:pt x="71805" y="882370"/>
                </a:lnTo>
                <a:lnTo>
                  <a:pt x="51104" y="837895"/>
                </a:lnTo>
                <a:lnTo>
                  <a:pt x="32981" y="791260"/>
                </a:lnTo>
                <a:lnTo>
                  <a:pt x="18757" y="742480"/>
                </a:lnTo>
                <a:lnTo>
                  <a:pt x="8407" y="692264"/>
                </a:lnTo>
                <a:lnTo>
                  <a:pt x="1930" y="639953"/>
                </a:lnTo>
                <a:lnTo>
                  <a:pt x="0" y="586866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98080" y="5171871"/>
            <a:ext cx="584796" cy="648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000757" y="5134813"/>
            <a:ext cx="5514340" cy="847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12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États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ont soumis des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listes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initiales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concessions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55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pour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services (mais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celles-ci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n'ont pas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encore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été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55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« négociées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»)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6807" y="3098672"/>
            <a:ext cx="1702435" cy="7086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18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prochaines</a:t>
            </a:r>
            <a:endParaRPr sz="18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tapes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2442" y="3220592"/>
            <a:ext cx="1820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Justification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44830"/>
          </a:xfrm>
          <a:custGeom>
            <a:avLst/>
            <a:gdLst/>
            <a:ahLst/>
            <a:cxnLst/>
            <a:rect l="l" t="t" r="r" b="b"/>
            <a:pathLst>
              <a:path w="9144000" h="544830">
                <a:moveTo>
                  <a:pt x="9053195" y="0"/>
                </a:moveTo>
                <a:lnTo>
                  <a:pt x="90805" y="0"/>
                </a:lnTo>
                <a:lnTo>
                  <a:pt x="55244" y="6985"/>
                </a:lnTo>
                <a:lnTo>
                  <a:pt x="26670" y="26035"/>
                </a:lnTo>
                <a:lnTo>
                  <a:pt x="6985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5" y="488950"/>
                </a:lnTo>
                <a:lnTo>
                  <a:pt x="26670" y="518160"/>
                </a:lnTo>
                <a:lnTo>
                  <a:pt x="55244" y="537210"/>
                </a:lnTo>
                <a:lnTo>
                  <a:pt x="90805" y="544830"/>
                </a:lnTo>
                <a:lnTo>
                  <a:pt x="9053195" y="544830"/>
                </a:lnTo>
                <a:lnTo>
                  <a:pt x="9088755" y="537210"/>
                </a:lnTo>
                <a:lnTo>
                  <a:pt x="9117330" y="518160"/>
                </a:lnTo>
                <a:lnTo>
                  <a:pt x="9137015" y="488950"/>
                </a:lnTo>
                <a:lnTo>
                  <a:pt x="9144000" y="454025"/>
                </a:lnTo>
                <a:lnTo>
                  <a:pt x="9144000" y="90804"/>
                </a:lnTo>
                <a:lnTo>
                  <a:pt x="9137015" y="55245"/>
                </a:lnTo>
                <a:lnTo>
                  <a:pt x="9117330" y="26035"/>
                </a:lnTo>
                <a:lnTo>
                  <a:pt x="9088755" y="6985"/>
                </a:lnTo>
                <a:lnTo>
                  <a:pt x="9053195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5201" y="101600"/>
            <a:ext cx="41363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Fin de </a:t>
            </a:r>
            <a:r>
              <a:rPr spc="-5" dirty="0"/>
              <a:t>la </a:t>
            </a:r>
            <a:r>
              <a:rPr dirty="0"/>
              <a:t>phase I et </a:t>
            </a:r>
            <a:r>
              <a:rPr spc="-5" dirty="0"/>
              <a:t>mise </a:t>
            </a:r>
            <a:r>
              <a:rPr dirty="0"/>
              <a:t>en</a:t>
            </a:r>
            <a:r>
              <a:rPr spc="-55" dirty="0"/>
              <a:t> </a:t>
            </a:r>
            <a:r>
              <a:rPr spc="-5" dirty="0">
                <a:latin typeface="Calibri"/>
                <a:cs typeface="Calibri"/>
              </a:rPr>
              <a:t>œ</a:t>
            </a:r>
            <a:r>
              <a:rPr spc="-5" dirty="0"/>
              <a:t>uvre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5386" y="932151"/>
            <a:ext cx="7212457" cy="1167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9230" y="874902"/>
            <a:ext cx="7184390" cy="1180465"/>
          </a:xfrm>
          <a:custGeom>
            <a:avLst/>
            <a:gdLst/>
            <a:ahLst/>
            <a:cxnLst/>
            <a:rect l="l" t="t" r="r" b="b"/>
            <a:pathLst>
              <a:path w="7184390" h="1180464">
                <a:moveTo>
                  <a:pt x="7016496" y="0"/>
                </a:moveTo>
                <a:lnTo>
                  <a:pt x="167639" y="0"/>
                </a:lnTo>
                <a:lnTo>
                  <a:pt x="122808" y="6985"/>
                </a:lnTo>
                <a:lnTo>
                  <a:pt x="83184" y="27050"/>
                </a:lnTo>
                <a:lnTo>
                  <a:pt x="48894" y="58038"/>
                </a:lnTo>
                <a:lnTo>
                  <a:pt x="23113" y="97536"/>
                </a:lnTo>
                <a:lnTo>
                  <a:pt x="5968" y="144780"/>
                </a:lnTo>
                <a:lnTo>
                  <a:pt x="0" y="196723"/>
                </a:lnTo>
                <a:lnTo>
                  <a:pt x="0" y="983488"/>
                </a:lnTo>
                <a:lnTo>
                  <a:pt x="5968" y="1036193"/>
                </a:lnTo>
                <a:lnTo>
                  <a:pt x="23113" y="1083437"/>
                </a:lnTo>
                <a:lnTo>
                  <a:pt x="48894" y="1122807"/>
                </a:lnTo>
                <a:lnTo>
                  <a:pt x="83184" y="1153795"/>
                </a:lnTo>
                <a:lnTo>
                  <a:pt x="122808" y="1173226"/>
                </a:lnTo>
                <a:lnTo>
                  <a:pt x="167639" y="1180211"/>
                </a:lnTo>
                <a:lnTo>
                  <a:pt x="7016496" y="1180211"/>
                </a:lnTo>
                <a:lnTo>
                  <a:pt x="7061327" y="1173226"/>
                </a:lnTo>
                <a:lnTo>
                  <a:pt x="7100951" y="1153795"/>
                </a:lnTo>
                <a:lnTo>
                  <a:pt x="7135241" y="1122807"/>
                </a:lnTo>
                <a:lnTo>
                  <a:pt x="7161657" y="1083437"/>
                </a:lnTo>
                <a:lnTo>
                  <a:pt x="7178167" y="1036193"/>
                </a:lnTo>
                <a:lnTo>
                  <a:pt x="7184136" y="983488"/>
                </a:lnTo>
                <a:lnTo>
                  <a:pt x="7184136" y="196723"/>
                </a:lnTo>
                <a:lnTo>
                  <a:pt x="7178167" y="144780"/>
                </a:lnTo>
                <a:lnTo>
                  <a:pt x="7161657" y="97536"/>
                </a:lnTo>
                <a:lnTo>
                  <a:pt x="7135241" y="58038"/>
                </a:lnTo>
                <a:lnTo>
                  <a:pt x="7100951" y="27050"/>
                </a:lnTo>
                <a:lnTo>
                  <a:pt x="7061327" y="6985"/>
                </a:lnTo>
                <a:lnTo>
                  <a:pt x="7016496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9230" y="874902"/>
            <a:ext cx="7184390" cy="1180465"/>
          </a:xfrm>
          <a:custGeom>
            <a:avLst/>
            <a:gdLst/>
            <a:ahLst/>
            <a:cxnLst/>
            <a:rect l="l" t="t" r="r" b="b"/>
            <a:pathLst>
              <a:path w="7184390" h="1180464">
                <a:moveTo>
                  <a:pt x="0" y="196723"/>
                </a:moveTo>
                <a:lnTo>
                  <a:pt x="5968" y="144780"/>
                </a:lnTo>
                <a:lnTo>
                  <a:pt x="23113" y="97536"/>
                </a:lnTo>
                <a:lnTo>
                  <a:pt x="48894" y="58038"/>
                </a:lnTo>
                <a:lnTo>
                  <a:pt x="83184" y="27050"/>
                </a:lnTo>
                <a:lnTo>
                  <a:pt x="122808" y="6985"/>
                </a:lnTo>
                <a:lnTo>
                  <a:pt x="167639" y="0"/>
                </a:lnTo>
                <a:lnTo>
                  <a:pt x="7016496" y="0"/>
                </a:lnTo>
                <a:lnTo>
                  <a:pt x="7061327" y="6985"/>
                </a:lnTo>
                <a:lnTo>
                  <a:pt x="7100951" y="27050"/>
                </a:lnTo>
                <a:lnTo>
                  <a:pt x="7135241" y="58038"/>
                </a:lnTo>
                <a:lnTo>
                  <a:pt x="7161657" y="97536"/>
                </a:lnTo>
                <a:lnTo>
                  <a:pt x="7178167" y="144780"/>
                </a:lnTo>
                <a:lnTo>
                  <a:pt x="7184136" y="196723"/>
                </a:lnTo>
                <a:lnTo>
                  <a:pt x="7184136" y="983488"/>
                </a:lnTo>
                <a:lnTo>
                  <a:pt x="7178167" y="1036193"/>
                </a:lnTo>
                <a:lnTo>
                  <a:pt x="7161657" y="1083437"/>
                </a:lnTo>
                <a:lnTo>
                  <a:pt x="7135241" y="1122807"/>
                </a:lnTo>
                <a:lnTo>
                  <a:pt x="7100951" y="1153795"/>
                </a:lnTo>
                <a:lnTo>
                  <a:pt x="7061327" y="1173226"/>
                </a:lnTo>
                <a:lnTo>
                  <a:pt x="7016496" y="1180211"/>
                </a:lnTo>
                <a:lnTo>
                  <a:pt x="167639" y="1180211"/>
                </a:lnTo>
                <a:lnTo>
                  <a:pt x="122808" y="1173226"/>
                </a:lnTo>
                <a:lnTo>
                  <a:pt x="83184" y="1153795"/>
                </a:lnTo>
                <a:lnTo>
                  <a:pt x="48894" y="1122807"/>
                </a:lnTo>
                <a:lnTo>
                  <a:pt x="23113" y="1083437"/>
                </a:lnTo>
                <a:lnTo>
                  <a:pt x="5968" y="1036193"/>
                </a:lnTo>
                <a:lnTo>
                  <a:pt x="0" y="983488"/>
                </a:lnTo>
                <a:lnTo>
                  <a:pt x="0" y="196723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0890" y="842391"/>
            <a:ext cx="1107478" cy="13002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4745" y="830707"/>
            <a:ext cx="1079500" cy="1268095"/>
          </a:xfrm>
          <a:custGeom>
            <a:avLst/>
            <a:gdLst/>
            <a:ahLst/>
            <a:cxnLst/>
            <a:rect l="l" t="t" r="r" b="b"/>
            <a:pathLst>
              <a:path w="1079500" h="1268095">
                <a:moveTo>
                  <a:pt x="539864" y="0"/>
                </a:moveTo>
                <a:lnTo>
                  <a:pt x="490334" y="2412"/>
                </a:lnTo>
                <a:lnTo>
                  <a:pt x="442861" y="10159"/>
                </a:lnTo>
                <a:lnTo>
                  <a:pt x="395998" y="22478"/>
                </a:lnTo>
                <a:lnTo>
                  <a:pt x="351116" y="39496"/>
                </a:lnTo>
                <a:lnTo>
                  <a:pt x="308216" y="61213"/>
                </a:lnTo>
                <a:lnTo>
                  <a:pt x="267296" y="86740"/>
                </a:lnTo>
                <a:lnTo>
                  <a:pt x="228358" y="116204"/>
                </a:lnTo>
                <a:lnTo>
                  <a:pt x="192062" y="148716"/>
                </a:lnTo>
                <a:lnTo>
                  <a:pt x="157746" y="185927"/>
                </a:lnTo>
                <a:lnTo>
                  <a:pt x="126720" y="225425"/>
                </a:lnTo>
                <a:lnTo>
                  <a:pt x="98348" y="267969"/>
                </a:lnTo>
                <a:lnTo>
                  <a:pt x="73266" y="313689"/>
                </a:lnTo>
                <a:lnTo>
                  <a:pt x="52146" y="362457"/>
                </a:lnTo>
                <a:lnTo>
                  <a:pt x="33667" y="412750"/>
                </a:lnTo>
                <a:lnTo>
                  <a:pt x="19138" y="465454"/>
                </a:lnTo>
                <a:lnTo>
                  <a:pt x="8585" y="519683"/>
                </a:lnTo>
                <a:lnTo>
                  <a:pt x="1981" y="576198"/>
                </a:lnTo>
                <a:lnTo>
                  <a:pt x="0" y="633476"/>
                </a:lnTo>
                <a:lnTo>
                  <a:pt x="1981" y="691641"/>
                </a:lnTo>
                <a:lnTo>
                  <a:pt x="8585" y="747394"/>
                </a:lnTo>
                <a:lnTo>
                  <a:pt x="19138" y="802385"/>
                </a:lnTo>
                <a:lnTo>
                  <a:pt x="33667" y="854963"/>
                </a:lnTo>
                <a:lnTo>
                  <a:pt x="52146" y="905382"/>
                </a:lnTo>
                <a:lnTo>
                  <a:pt x="73266" y="953388"/>
                </a:lnTo>
                <a:lnTo>
                  <a:pt x="98348" y="998981"/>
                </a:lnTo>
                <a:lnTo>
                  <a:pt x="126720" y="1042415"/>
                </a:lnTo>
                <a:lnTo>
                  <a:pt x="157746" y="1081913"/>
                </a:lnTo>
                <a:lnTo>
                  <a:pt x="192062" y="1118234"/>
                </a:lnTo>
                <a:lnTo>
                  <a:pt x="228358" y="1151635"/>
                </a:lnTo>
                <a:lnTo>
                  <a:pt x="267296" y="1180972"/>
                </a:lnTo>
                <a:lnTo>
                  <a:pt x="308216" y="1206500"/>
                </a:lnTo>
                <a:lnTo>
                  <a:pt x="351116" y="1228216"/>
                </a:lnTo>
                <a:lnTo>
                  <a:pt x="395998" y="1245234"/>
                </a:lnTo>
                <a:lnTo>
                  <a:pt x="442861" y="1257680"/>
                </a:lnTo>
                <a:lnTo>
                  <a:pt x="490334" y="1264665"/>
                </a:lnTo>
                <a:lnTo>
                  <a:pt x="539864" y="1267714"/>
                </a:lnTo>
                <a:lnTo>
                  <a:pt x="588759" y="1264665"/>
                </a:lnTo>
                <a:lnTo>
                  <a:pt x="636892" y="1257680"/>
                </a:lnTo>
                <a:lnTo>
                  <a:pt x="683120" y="1245234"/>
                </a:lnTo>
                <a:lnTo>
                  <a:pt x="727951" y="1228216"/>
                </a:lnTo>
                <a:lnTo>
                  <a:pt x="770877" y="1206500"/>
                </a:lnTo>
                <a:lnTo>
                  <a:pt x="811771" y="1180972"/>
                </a:lnTo>
                <a:lnTo>
                  <a:pt x="850760" y="1151635"/>
                </a:lnTo>
                <a:lnTo>
                  <a:pt x="887082" y="1118234"/>
                </a:lnTo>
                <a:lnTo>
                  <a:pt x="921372" y="1081913"/>
                </a:lnTo>
                <a:lnTo>
                  <a:pt x="952360" y="1042415"/>
                </a:lnTo>
                <a:lnTo>
                  <a:pt x="980808" y="998981"/>
                </a:lnTo>
                <a:lnTo>
                  <a:pt x="1005827" y="953388"/>
                </a:lnTo>
                <a:lnTo>
                  <a:pt x="1027671" y="905382"/>
                </a:lnTo>
                <a:lnTo>
                  <a:pt x="1045451" y="854963"/>
                </a:lnTo>
                <a:lnTo>
                  <a:pt x="1059929" y="802385"/>
                </a:lnTo>
                <a:lnTo>
                  <a:pt x="1070470" y="747394"/>
                </a:lnTo>
                <a:lnTo>
                  <a:pt x="1077074" y="691641"/>
                </a:lnTo>
                <a:lnTo>
                  <a:pt x="1079106" y="633476"/>
                </a:lnTo>
                <a:lnTo>
                  <a:pt x="1077074" y="576198"/>
                </a:lnTo>
                <a:lnTo>
                  <a:pt x="1070470" y="519683"/>
                </a:lnTo>
                <a:lnTo>
                  <a:pt x="1059929" y="465454"/>
                </a:lnTo>
                <a:lnTo>
                  <a:pt x="1045451" y="412750"/>
                </a:lnTo>
                <a:lnTo>
                  <a:pt x="1027671" y="362457"/>
                </a:lnTo>
                <a:lnTo>
                  <a:pt x="1005827" y="313689"/>
                </a:lnTo>
                <a:lnTo>
                  <a:pt x="980808" y="267969"/>
                </a:lnTo>
                <a:lnTo>
                  <a:pt x="952360" y="225425"/>
                </a:lnTo>
                <a:lnTo>
                  <a:pt x="921372" y="185927"/>
                </a:lnTo>
                <a:lnTo>
                  <a:pt x="887082" y="148716"/>
                </a:lnTo>
                <a:lnTo>
                  <a:pt x="850760" y="116204"/>
                </a:lnTo>
                <a:lnTo>
                  <a:pt x="811771" y="86740"/>
                </a:lnTo>
                <a:lnTo>
                  <a:pt x="770877" y="61213"/>
                </a:lnTo>
                <a:lnTo>
                  <a:pt x="727951" y="39496"/>
                </a:lnTo>
                <a:lnTo>
                  <a:pt x="683120" y="22478"/>
                </a:lnTo>
                <a:lnTo>
                  <a:pt x="636892" y="10159"/>
                </a:lnTo>
                <a:lnTo>
                  <a:pt x="588759" y="2412"/>
                </a:lnTo>
                <a:lnTo>
                  <a:pt x="539864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4745" y="830707"/>
            <a:ext cx="1079500" cy="1268095"/>
          </a:xfrm>
          <a:custGeom>
            <a:avLst/>
            <a:gdLst/>
            <a:ahLst/>
            <a:cxnLst/>
            <a:rect l="l" t="t" r="r" b="b"/>
            <a:pathLst>
              <a:path w="1079500" h="1268095">
                <a:moveTo>
                  <a:pt x="0" y="633476"/>
                </a:moveTo>
                <a:lnTo>
                  <a:pt x="1981" y="576198"/>
                </a:lnTo>
                <a:lnTo>
                  <a:pt x="8585" y="519683"/>
                </a:lnTo>
                <a:lnTo>
                  <a:pt x="19138" y="465454"/>
                </a:lnTo>
                <a:lnTo>
                  <a:pt x="33667" y="412750"/>
                </a:lnTo>
                <a:lnTo>
                  <a:pt x="52146" y="362457"/>
                </a:lnTo>
                <a:lnTo>
                  <a:pt x="73266" y="313689"/>
                </a:lnTo>
                <a:lnTo>
                  <a:pt x="98348" y="267969"/>
                </a:lnTo>
                <a:lnTo>
                  <a:pt x="126720" y="225425"/>
                </a:lnTo>
                <a:lnTo>
                  <a:pt x="157746" y="185927"/>
                </a:lnTo>
                <a:lnTo>
                  <a:pt x="192062" y="148716"/>
                </a:lnTo>
                <a:lnTo>
                  <a:pt x="228358" y="116204"/>
                </a:lnTo>
                <a:lnTo>
                  <a:pt x="267296" y="86740"/>
                </a:lnTo>
                <a:lnTo>
                  <a:pt x="308216" y="61213"/>
                </a:lnTo>
                <a:lnTo>
                  <a:pt x="351116" y="39496"/>
                </a:lnTo>
                <a:lnTo>
                  <a:pt x="395998" y="22478"/>
                </a:lnTo>
                <a:lnTo>
                  <a:pt x="442861" y="10159"/>
                </a:lnTo>
                <a:lnTo>
                  <a:pt x="490334" y="2412"/>
                </a:lnTo>
                <a:lnTo>
                  <a:pt x="539864" y="0"/>
                </a:lnTo>
                <a:lnTo>
                  <a:pt x="588759" y="2412"/>
                </a:lnTo>
                <a:lnTo>
                  <a:pt x="636892" y="10159"/>
                </a:lnTo>
                <a:lnTo>
                  <a:pt x="683120" y="22478"/>
                </a:lnTo>
                <a:lnTo>
                  <a:pt x="727951" y="39496"/>
                </a:lnTo>
                <a:lnTo>
                  <a:pt x="770877" y="61213"/>
                </a:lnTo>
                <a:lnTo>
                  <a:pt x="811771" y="86740"/>
                </a:lnTo>
                <a:lnTo>
                  <a:pt x="850760" y="116204"/>
                </a:lnTo>
                <a:lnTo>
                  <a:pt x="887082" y="148716"/>
                </a:lnTo>
                <a:lnTo>
                  <a:pt x="921372" y="185927"/>
                </a:lnTo>
                <a:lnTo>
                  <a:pt x="952360" y="225425"/>
                </a:lnTo>
                <a:lnTo>
                  <a:pt x="980808" y="267969"/>
                </a:lnTo>
                <a:lnTo>
                  <a:pt x="1005827" y="313689"/>
                </a:lnTo>
                <a:lnTo>
                  <a:pt x="1027671" y="362457"/>
                </a:lnTo>
                <a:lnTo>
                  <a:pt x="1045451" y="412750"/>
                </a:lnTo>
                <a:lnTo>
                  <a:pt x="1059929" y="465454"/>
                </a:lnTo>
                <a:lnTo>
                  <a:pt x="1070470" y="519683"/>
                </a:lnTo>
                <a:lnTo>
                  <a:pt x="1077074" y="576198"/>
                </a:lnTo>
                <a:lnTo>
                  <a:pt x="1079106" y="633476"/>
                </a:lnTo>
                <a:lnTo>
                  <a:pt x="1077074" y="691641"/>
                </a:lnTo>
                <a:lnTo>
                  <a:pt x="1070470" y="747394"/>
                </a:lnTo>
                <a:lnTo>
                  <a:pt x="1059929" y="802385"/>
                </a:lnTo>
                <a:lnTo>
                  <a:pt x="1045451" y="854963"/>
                </a:lnTo>
                <a:lnTo>
                  <a:pt x="1027671" y="905382"/>
                </a:lnTo>
                <a:lnTo>
                  <a:pt x="1005827" y="953388"/>
                </a:lnTo>
                <a:lnTo>
                  <a:pt x="980808" y="998981"/>
                </a:lnTo>
                <a:lnTo>
                  <a:pt x="952360" y="1042415"/>
                </a:lnTo>
                <a:lnTo>
                  <a:pt x="921372" y="1081913"/>
                </a:lnTo>
                <a:lnTo>
                  <a:pt x="887082" y="1118234"/>
                </a:lnTo>
                <a:lnTo>
                  <a:pt x="850760" y="1151635"/>
                </a:lnTo>
                <a:lnTo>
                  <a:pt x="811771" y="1180972"/>
                </a:lnTo>
                <a:lnTo>
                  <a:pt x="770877" y="1206500"/>
                </a:lnTo>
                <a:lnTo>
                  <a:pt x="727951" y="1228216"/>
                </a:lnTo>
                <a:lnTo>
                  <a:pt x="683120" y="1245234"/>
                </a:lnTo>
                <a:lnTo>
                  <a:pt x="636892" y="1257680"/>
                </a:lnTo>
                <a:lnTo>
                  <a:pt x="588759" y="1264665"/>
                </a:lnTo>
                <a:lnTo>
                  <a:pt x="539864" y="1267714"/>
                </a:lnTo>
                <a:lnTo>
                  <a:pt x="490334" y="1264665"/>
                </a:lnTo>
                <a:lnTo>
                  <a:pt x="442861" y="1257680"/>
                </a:lnTo>
                <a:lnTo>
                  <a:pt x="395998" y="1245234"/>
                </a:lnTo>
                <a:lnTo>
                  <a:pt x="351116" y="1228216"/>
                </a:lnTo>
                <a:lnTo>
                  <a:pt x="308216" y="1206500"/>
                </a:lnTo>
                <a:lnTo>
                  <a:pt x="267296" y="1180972"/>
                </a:lnTo>
                <a:lnTo>
                  <a:pt x="228358" y="1151635"/>
                </a:lnTo>
                <a:lnTo>
                  <a:pt x="192062" y="1118234"/>
                </a:lnTo>
                <a:lnTo>
                  <a:pt x="157746" y="1081913"/>
                </a:lnTo>
                <a:lnTo>
                  <a:pt x="126720" y="1042415"/>
                </a:lnTo>
                <a:lnTo>
                  <a:pt x="98348" y="998981"/>
                </a:lnTo>
                <a:lnTo>
                  <a:pt x="73266" y="953388"/>
                </a:lnTo>
                <a:lnTo>
                  <a:pt x="52146" y="905382"/>
                </a:lnTo>
                <a:lnTo>
                  <a:pt x="33667" y="854963"/>
                </a:lnTo>
                <a:lnTo>
                  <a:pt x="19138" y="802385"/>
                </a:lnTo>
                <a:lnTo>
                  <a:pt x="8585" y="747394"/>
                </a:lnTo>
                <a:lnTo>
                  <a:pt x="1981" y="691641"/>
                </a:lnTo>
                <a:lnTo>
                  <a:pt x="0" y="633476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3942" y="1213345"/>
            <a:ext cx="921359" cy="604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00124" y="2338184"/>
            <a:ext cx="7172452" cy="10428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13839" y="2286889"/>
            <a:ext cx="7144384" cy="1054735"/>
          </a:xfrm>
          <a:custGeom>
            <a:avLst/>
            <a:gdLst/>
            <a:ahLst/>
            <a:cxnLst/>
            <a:rect l="l" t="t" r="r" b="b"/>
            <a:pathLst>
              <a:path w="7144384" h="1054735">
                <a:moveTo>
                  <a:pt x="6977507" y="0"/>
                </a:moveTo>
                <a:lnTo>
                  <a:pt x="166751" y="0"/>
                </a:lnTo>
                <a:lnTo>
                  <a:pt x="122047" y="6223"/>
                </a:lnTo>
                <a:lnTo>
                  <a:pt x="82676" y="24257"/>
                </a:lnTo>
                <a:lnTo>
                  <a:pt x="48640" y="51943"/>
                </a:lnTo>
                <a:lnTo>
                  <a:pt x="22987" y="87249"/>
                </a:lnTo>
                <a:lnTo>
                  <a:pt x="5968" y="129412"/>
                </a:lnTo>
                <a:lnTo>
                  <a:pt x="0" y="175768"/>
                </a:lnTo>
                <a:lnTo>
                  <a:pt x="0" y="878839"/>
                </a:lnTo>
                <a:lnTo>
                  <a:pt x="5968" y="925957"/>
                </a:lnTo>
                <a:lnTo>
                  <a:pt x="22987" y="968121"/>
                </a:lnTo>
                <a:lnTo>
                  <a:pt x="48640" y="1003426"/>
                </a:lnTo>
                <a:lnTo>
                  <a:pt x="82676" y="1031113"/>
                </a:lnTo>
                <a:lnTo>
                  <a:pt x="122047" y="1048385"/>
                </a:lnTo>
                <a:lnTo>
                  <a:pt x="166751" y="1054608"/>
                </a:lnTo>
                <a:lnTo>
                  <a:pt x="6977507" y="1054608"/>
                </a:lnTo>
                <a:lnTo>
                  <a:pt x="7022210" y="1048385"/>
                </a:lnTo>
                <a:lnTo>
                  <a:pt x="7061581" y="1031113"/>
                </a:lnTo>
                <a:lnTo>
                  <a:pt x="7095616" y="1003426"/>
                </a:lnTo>
                <a:lnTo>
                  <a:pt x="7121906" y="968121"/>
                </a:lnTo>
                <a:lnTo>
                  <a:pt x="7138288" y="925957"/>
                </a:lnTo>
                <a:lnTo>
                  <a:pt x="7144258" y="878839"/>
                </a:lnTo>
                <a:lnTo>
                  <a:pt x="7144258" y="175768"/>
                </a:lnTo>
                <a:lnTo>
                  <a:pt x="7138288" y="129412"/>
                </a:lnTo>
                <a:lnTo>
                  <a:pt x="7121906" y="87249"/>
                </a:lnTo>
                <a:lnTo>
                  <a:pt x="7095616" y="51943"/>
                </a:lnTo>
                <a:lnTo>
                  <a:pt x="7061581" y="24257"/>
                </a:lnTo>
                <a:lnTo>
                  <a:pt x="7022210" y="6223"/>
                </a:lnTo>
                <a:lnTo>
                  <a:pt x="6977507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13839" y="2286889"/>
            <a:ext cx="7144384" cy="1054735"/>
          </a:xfrm>
          <a:custGeom>
            <a:avLst/>
            <a:gdLst/>
            <a:ahLst/>
            <a:cxnLst/>
            <a:rect l="l" t="t" r="r" b="b"/>
            <a:pathLst>
              <a:path w="7144384" h="1054735">
                <a:moveTo>
                  <a:pt x="0" y="175768"/>
                </a:moveTo>
                <a:lnTo>
                  <a:pt x="5968" y="129412"/>
                </a:lnTo>
                <a:lnTo>
                  <a:pt x="22987" y="87249"/>
                </a:lnTo>
                <a:lnTo>
                  <a:pt x="48640" y="51943"/>
                </a:lnTo>
                <a:lnTo>
                  <a:pt x="82676" y="24257"/>
                </a:lnTo>
                <a:lnTo>
                  <a:pt x="122047" y="6223"/>
                </a:lnTo>
                <a:lnTo>
                  <a:pt x="166751" y="0"/>
                </a:lnTo>
                <a:lnTo>
                  <a:pt x="6977507" y="0"/>
                </a:lnTo>
                <a:lnTo>
                  <a:pt x="7022210" y="6223"/>
                </a:lnTo>
                <a:lnTo>
                  <a:pt x="7061581" y="24257"/>
                </a:lnTo>
                <a:lnTo>
                  <a:pt x="7095616" y="51943"/>
                </a:lnTo>
                <a:lnTo>
                  <a:pt x="7121906" y="87249"/>
                </a:lnTo>
                <a:lnTo>
                  <a:pt x="7138288" y="129412"/>
                </a:lnTo>
                <a:lnTo>
                  <a:pt x="7144258" y="175768"/>
                </a:lnTo>
                <a:lnTo>
                  <a:pt x="7144258" y="878839"/>
                </a:lnTo>
                <a:lnTo>
                  <a:pt x="7138288" y="925957"/>
                </a:lnTo>
                <a:lnTo>
                  <a:pt x="7121906" y="968121"/>
                </a:lnTo>
                <a:lnTo>
                  <a:pt x="7095616" y="1003426"/>
                </a:lnTo>
                <a:lnTo>
                  <a:pt x="7061581" y="1031113"/>
                </a:lnTo>
                <a:lnTo>
                  <a:pt x="7022210" y="1048385"/>
                </a:lnTo>
                <a:lnTo>
                  <a:pt x="6977507" y="1054608"/>
                </a:lnTo>
                <a:lnTo>
                  <a:pt x="166751" y="1054608"/>
                </a:lnTo>
                <a:lnTo>
                  <a:pt x="122047" y="1048385"/>
                </a:lnTo>
                <a:lnTo>
                  <a:pt x="82676" y="1031113"/>
                </a:lnTo>
                <a:lnTo>
                  <a:pt x="48640" y="1003426"/>
                </a:lnTo>
                <a:lnTo>
                  <a:pt x="22987" y="968121"/>
                </a:lnTo>
                <a:lnTo>
                  <a:pt x="5968" y="925957"/>
                </a:lnTo>
                <a:lnTo>
                  <a:pt x="0" y="878839"/>
                </a:lnTo>
                <a:lnTo>
                  <a:pt x="0" y="175768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9284" y="2259253"/>
            <a:ext cx="1101331" cy="11611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43076" y="2248916"/>
            <a:ext cx="1073150" cy="1132205"/>
          </a:xfrm>
          <a:custGeom>
            <a:avLst/>
            <a:gdLst/>
            <a:ahLst/>
            <a:cxnLst/>
            <a:rect l="l" t="t" r="r" b="b"/>
            <a:pathLst>
              <a:path w="1073150" h="1132204">
                <a:moveTo>
                  <a:pt x="536905" y="0"/>
                </a:moveTo>
                <a:lnTo>
                  <a:pt x="487629" y="2794"/>
                </a:lnTo>
                <a:lnTo>
                  <a:pt x="440385" y="9017"/>
                </a:lnTo>
                <a:lnTo>
                  <a:pt x="393801" y="20066"/>
                </a:lnTo>
                <a:lnTo>
                  <a:pt x="349173" y="35306"/>
                </a:lnTo>
                <a:lnTo>
                  <a:pt x="306501" y="54610"/>
                </a:lnTo>
                <a:lnTo>
                  <a:pt x="265810" y="77470"/>
                </a:lnTo>
                <a:lnTo>
                  <a:pt x="227088" y="103759"/>
                </a:lnTo>
                <a:lnTo>
                  <a:pt x="190995" y="133476"/>
                </a:lnTo>
                <a:lnTo>
                  <a:pt x="156857" y="165988"/>
                </a:lnTo>
                <a:lnTo>
                  <a:pt x="126009" y="201295"/>
                </a:lnTo>
                <a:lnTo>
                  <a:pt x="97790" y="239395"/>
                </a:lnTo>
                <a:lnTo>
                  <a:pt x="72847" y="280162"/>
                </a:lnTo>
                <a:lnTo>
                  <a:pt x="51841" y="323088"/>
                </a:lnTo>
                <a:lnTo>
                  <a:pt x="33464" y="368808"/>
                </a:lnTo>
                <a:lnTo>
                  <a:pt x="19024" y="415798"/>
                </a:lnTo>
                <a:lnTo>
                  <a:pt x="8534" y="464312"/>
                </a:lnTo>
                <a:lnTo>
                  <a:pt x="1968" y="514731"/>
                </a:lnTo>
                <a:lnTo>
                  <a:pt x="0" y="566038"/>
                </a:lnTo>
                <a:lnTo>
                  <a:pt x="1968" y="617220"/>
                </a:lnTo>
                <a:lnTo>
                  <a:pt x="8534" y="667766"/>
                </a:lnTo>
                <a:lnTo>
                  <a:pt x="19024" y="716153"/>
                </a:lnTo>
                <a:lnTo>
                  <a:pt x="33464" y="763143"/>
                </a:lnTo>
                <a:lnTo>
                  <a:pt x="51841" y="808863"/>
                </a:lnTo>
                <a:lnTo>
                  <a:pt x="72847" y="851788"/>
                </a:lnTo>
                <a:lnTo>
                  <a:pt x="97790" y="892556"/>
                </a:lnTo>
                <a:lnTo>
                  <a:pt x="126009" y="930656"/>
                </a:lnTo>
                <a:lnTo>
                  <a:pt x="156857" y="965962"/>
                </a:lnTo>
                <a:lnTo>
                  <a:pt x="190995" y="998474"/>
                </a:lnTo>
                <a:lnTo>
                  <a:pt x="227088" y="1028192"/>
                </a:lnTo>
                <a:lnTo>
                  <a:pt x="265810" y="1054481"/>
                </a:lnTo>
                <a:lnTo>
                  <a:pt x="306501" y="1077341"/>
                </a:lnTo>
                <a:lnTo>
                  <a:pt x="349173" y="1096772"/>
                </a:lnTo>
                <a:lnTo>
                  <a:pt x="393801" y="1112012"/>
                </a:lnTo>
                <a:lnTo>
                  <a:pt x="440385" y="1123061"/>
                </a:lnTo>
                <a:lnTo>
                  <a:pt x="487629" y="1129284"/>
                </a:lnTo>
                <a:lnTo>
                  <a:pt x="536905" y="1132078"/>
                </a:lnTo>
                <a:lnTo>
                  <a:pt x="585419" y="1129284"/>
                </a:lnTo>
                <a:lnTo>
                  <a:pt x="633425" y="1123061"/>
                </a:lnTo>
                <a:lnTo>
                  <a:pt x="679272" y="1112012"/>
                </a:lnTo>
                <a:lnTo>
                  <a:pt x="723976" y="1096772"/>
                </a:lnTo>
                <a:lnTo>
                  <a:pt x="766648" y="1077341"/>
                </a:lnTo>
                <a:lnTo>
                  <a:pt x="807288" y="1054481"/>
                </a:lnTo>
                <a:lnTo>
                  <a:pt x="846023" y="1028192"/>
                </a:lnTo>
                <a:lnTo>
                  <a:pt x="882091" y="998474"/>
                </a:lnTo>
                <a:lnTo>
                  <a:pt x="916254" y="965962"/>
                </a:lnTo>
                <a:lnTo>
                  <a:pt x="947115" y="930656"/>
                </a:lnTo>
                <a:lnTo>
                  <a:pt x="975309" y="892556"/>
                </a:lnTo>
                <a:lnTo>
                  <a:pt x="1000201" y="851788"/>
                </a:lnTo>
                <a:lnTo>
                  <a:pt x="1021918" y="808863"/>
                </a:lnTo>
                <a:lnTo>
                  <a:pt x="1039698" y="763143"/>
                </a:lnTo>
                <a:lnTo>
                  <a:pt x="1054049" y="716153"/>
                </a:lnTo>
                <a:lnTo>
                  <a:pt x="1064590" y="667766"/>
                </a:lnTo>
                <a:lnTo>
                  <a:pt x="1071194" y="617220"/>
                </a:lnTo>
                <a:lnTo>
                  <a:pt x="1073099" y="566038"/>
                </a:lnTo>
                <a:lnTo>
                  <a:pt x="1071194" y="514731"/>
                </a:lnTo>
                <a:lnTo>
                  <a:pt x="1064590" y="464312"/>
                </a:lnTo>
                <a:lnTo>
                  <a:pt x="1054049" y="415798"/>
                </a:lnTo>
                <a:lnTo>
                  <a:pt x="1039698" y="368808"/>
                </a:lnTo>
                <a:lnTo>
                  <a:pt x="1021918" y="323088"/>
                </a:lnTo>
                <a:lnTo>
                  <a:pt x="1000201" y="280162"/>
                </a:lnTo>
                <a:lnTo>
                  <a:pt x="975309" y="239395"/>
                </a:lnTo>
                <a:lnTo>
                  <a:pt x="947115" y="201295"/>
                </a:lnTo>
                <a:lnTo>
                  <a:pt x="916254" y="165988"/>
                </a:lnTo>
                <a:lnTo>
                  <a:pt x="882091" y="133476"/>
                </a:lnTo>
                <a:lnTo>
                  <a:pt x="846023" y="103759"/>
                </a:lnTo>
                <a:lnTo>
                  <a:pt x="807288" y="77470"/>
                </a:lnTo>
                <a:lnTo>
                  <a:pt x="766648" y="54610"/>
                </a:lnTo>
                <a:lnTo>
                  <a:pt x="723976" y="35306"/>
                </a:lnTo>
                <a:lnTo>
                  <a:pt x="679272" y="20066"/>
                </a:lnTo>
                <a:lnTo>
                  <a:pt x="633425" y="9017"/>
                </a:lnTo>
                <a:lnTo>
                  <a:pt x="585419" y="2794"/>
                </a:lnTo>
                <a:lnTo>
                  <a:pt x="536905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3076" y="2248916"/>
            <a:ext cx="1073150" cy="1132205"/>
          </a:xfrm>
          <a:custGeom>
            <a:avLst/>
            <a:gdLst/>
            <a:ahLst/>
            <a:cxnLst/>
            <a:rect l="l" t="t" r="r" b="b"/>
            <a:pathLst>
              <a:path w="1073150" h="1132204">
                <a:moveTo>
                  <a:pt x="0" y="566038"/>
                </a:moveTo>
                <a:lnTo>
                  <a:pt x="1968" y="514731"/>
                </a:lnTo>
                <a:lnTo>
                  <a:pt x="8534" y="464312"/>
                </a:lnTo>
                <a:lnTo>
                  <a:pt x="19024" y="415798"/>
                </a:lnTo>
                <a:lnTo>
                  <a:pt x="33464" y="368808"/>
                </a:lnTo>
                <a:lnTo>
                  <a:pt x="51841" y="323088"/>
                </a:lnTo>
                <a:lnTo>
                  <a:pt x="72847" y="280162"/>
                </a:lnTo>
                <a:lnTo>
                  <a:pt x="97790" y="239395"/>
                </a:lnTo>
                <a:lnTo>
                  <a:pt x="126009" y="201295"/>
                </a:lnTo>
                <a:lnTo>
                  <a:pt x="156857" y="165988"/>
                </a:lnTo>
                <a:lnTo>
                  <a:pt x="190995" y="133476"/>
                </a:lnTo>
                <a:lnTo>
                  <a:pt x="227088" y="103759"/>
                </a:lnTo>
                <a:lnTo>
                  <a:pt x="265810" y="77470"/>
                </a:lnTo>
                <a:lnTo>
                  <a:pt x="306501" y="54610"/>
                </a:lnTo>
                <a:lnTo>
                  <a:pt x="349173" y="35306"/>
                </a:lnTo>
                <a:lnTo>
                  <a:pt x="393801" y="20066"/>
                </a:lnTo>
                <a:lnTo>
                  <a:pt x="440385" y="9017"/>
                </a:lnTo>
                <a:lnTo>
                  <a:pt x="487629" y="2794"/>
                </a:lnTo>
                <a:lnTo>
                  <a:pt x="536905" y="0"/>
                </a:lnTo>
                <a:lnTo>
                  <a:pt x="585419" y="2794"/>
                </a:lnTo>
                <a:lnTo>
                  <a:pt x="633425" y="9017"/>
                </a:lnTo>
                <a:lnTo>
                  <a:pt x="679272" y="20066"/>
                </a:lnTo>
                <a:lnTo>
                  <a:pt x="723976" y="35306"/>
                </a:lnTo>
                <a:lnTo>
                  <a:pt x="766648" y="54610"/>
                </a:lnTo>
                <a:lnTo>
                  <a:pt x="807288" y="77470"/>
                </a:lnTo>
                <a:lnTo>
                  <a:pt x="846023" y="103759"/>
                </a:lnTo>
                <a:lnTo>
                  <a:pt x="882091" y="133476"/>
                </a:lnTo>
                <a:lnTo>
                  <a:pt x="916254" y="165988"/>
                </a:lnTo>
                <a:lnTo>
                  <a:pt x="947115" y="201295"/>
                </a:lnTo>
                <a:lnTo>
                  <a:pt x="975309" y="239395"/>
                </a:lnTo>
                <a:lnTo>
                  <a:pt x="1000201" y="280162"/>
                </a:lnTo>
                <a:lnTo>
                  <a:pt x="1021918" y="323088"/>
                </a:lnTo>
                <a:lnTo>
                  <a:pt x="1039698" y="368808"/>
                </a:lnTo>
                <a:lnTo>
                  <a:pt x="1054049" y="415798"/>
                </a:lnTo>
                <a:lnTo>
                  <a:pt x="1064590" y="464312"/>
                </a:lnTo>
                <a:lnTo>
                  <a:pt x="1071194" y="514731"/>
                </a:lnTo>
                <a:lnTo>
                  <a:pt x="1073099" y="566038"/>
                </a:lnTo>
                <a:lnTo>
                  <a:pt x="1071194" y="617220"/>
                </a:lnTo>
                <a:lnTo>
                  <a:pt x="1064590" y="667766"/>
                </a:lnTo>
                <a:lnTo>
                  <a:pt x="1054049" y="716153"/>
                </a:lnTo>
                <a:lnTo>
                  <a:pt x="1039698" y="763143"/>
                </a:lnTo>
                <a:lnTo>
                  <a:pt x="1021918" y="808863"/>
                </a:lnTo>
                <a:lnTo>
                  <a:pt x="1000201" y="851788"/>
                </a:lnTo>
                <a:lnTo>
                  <a:pt x="975309" y="892556"/>
                </a:lnTo>
                <a:lnTo>
                  <a:pt x="947115" y="930656"/>
                </a:lnTo>
                <a:lnTo>
                  <a:pt x="916254" y="965962"/>
                </a:lnTo>
                <a:lnTo>
                  <a:pt x="882091" y="998474"/>
                </a:lnTo>
                <a:lnTo>
                  <a:pt x="846023" y="1028192"/>
                </a:lnTo>
                <a:lnTo>
                  <a:pt x="807288" y="1054481"/>
                </a:lnTo>
                <a:lnTo>
                  <a:pt x="766648" y="1077341"/>
                </a:lnTo>
                <a:lnTo>
                  <a:pt x="723976" y="1096772"/>
                </a:lnTo>
                <a:lnTo>
                  <a:pt x="679272" y="1112012"/>
                </a:lnTo>
                <a:lnTo>
                  <a:pt x="633425" y="1123061"/>
                </a:lnTo>
                <a:lnTo>
                  <a:pt x="585419" y="1129284"/>
                </a:lnTo>
                <a:lnTo>
                  <a:pt x="536905" y="1132078"/>
                </a:lnTo>
                <a:lnTo>
                  <a:pt x="487629" y="1129284"/>
                </a:lnTo>
                <a:lnTo>
                  <a:pt x="440385" y="1123061"/>
                </a:lnTo>
                <a:lnTo>
                  <a:pt x="393801" y="1112012"/>
                </a:lnTo>
                <a:lnTo>
                  <a:pt x="349173" y="1096772"/>
                </a:lnTo>
                <a:lnTo>
                  <a:pt x="306501" y="1077341"/>
                </a:lnTo>
                <a:lnTo>
                  <a:pt x="265810" y="1054481"/>
                </a:lnTo>
                <a:lnTo>
                  <a:pt x="227088" y="1028192"/>
                </a:lnTo>
                <a:lnTo>
                  <a:pt x="190995" y="998474"/>
                </a:lnTo>
                <a:lnTo>
                  <a:pt x="156857" y="965962"/>
                </a:lnTo>
                <a:lnTo>
                  <a:pt x="126009" y="930656"/>
                </a:lnTo>
                <a:lnTo>
                  <a:pt x="97790" y="892556"/>
                </a:lnTo>
                <a:lnTo>
                  <a:pt x="72847" y="851788"/>
                </a:lnTo>
                <a:lnTo>
                  <a:pt x="51841" y="808863"/>
                </a:lnTo>
                <a:lnTo>
                  <a:pt x="33464" y="763143"/>
                </a:lnTo>
                <a:lnTo>
                  <a:pt x="19024" y="716153"/>
                </a:lnTo>
                <a:lnTo>
                  <a:pt x="8534" y="667766"/>
                </a:lnTo>
                <a:lnTo>
                  <a:pt x="1968" y="617220"/>
                </a:lnTo>
                <a:lnTo>
                  <a:pt x="0" y="566038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99045" y="2529776"/>
            <a:ext cx="593331" cy="6255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02536" y="3675965"/>
            <a:ext cx="7212838" cy="10470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16380" y="3624579"/>
            <a:ext cx="7185025" cy="1058545"/>
          </a:xfrm>
          <a:custGeom>
            <a:avLst/>
            <a:gdLst/>
            <a:ahLst/>
            <a:cxnLst/>
            <a:rect l="l" t="t" r="r" b="b"/>
            <a:pathLst>
              <a:path w="7185025" h="1058545">
                <a:moveTo>
                  <a:pt x="7016877" y="0"/>
                </a:moveTo>
                <a:lnTo>
                  <a:pt x="167639" y="0"/>
                </a:lnTo>
                <a:lnTo>
                  <a:pt x="122808" y="6223"/>
                </a:lnTo>
                <a:lnTo>
                  <a:pt x="83184" y="23622"/>
                </a:lnTo>
                <a:lnTo>
                  <a:pt x="48894" y="51435"/>
                </a:lnTo>
                <a:lnTo>
                  <a:pt x="23113" y="86868"/>
                </a:lnTo>
                <a:lnTo>
                  <a:pt x="5968" y="129286"/>
                </a:lnTo>
                <a:lnTo>
                  <a:pt x="0" y="175895"/>
                </a:lnTo>
                <a:lnTo>
                  <a:pt x="0" y="882142"/>
                </a:lnTo>
                <a:lnTo>
                  <a:pt x="5968" y="928751"/>
                </a:lnTo>
                <a:lnTo>
                  <a:pt x="23113" y="971169"/>
                </a:lnTo>
                <a:lnTo>
                  <a:pt x="48894" y="1006602"/>
                </a:lnTo>
                <a:lnTo>
                  <a:pt x="83184" y="1034415"/>
                </a:lnTo>
                <a:lnTo>
                  <a:pt x="122808" y="1051814"/>
                </a:lnTo>
                <a:lnTo>
                  <a:pt x="167639" y="1058037"/>
                </a:lnTo>
                <a:lnTo>
                  <a:pt x="7016877" y="1058037"/>
                </a:lnTo>
                <a:lnTo>
                  <a:pt x="7061708" y="1051814"/>
                </a:lnTo>
                <a:lnTo>
                  <a:pt x="7101332" y="1034415"/>
                </a:lnTo>
                <a:lnTo>
                  <a:pt x="7135622" y="1006602"/>
                </a:lnTo>
                <a:lnTo>
                  <a:pt x="7162038" y="971169"/>
                </a:lnTo>
                <a:lnTo>
                  <a:pt x="7178548" y="928751"/>
                </a:lnTo>
                <a:lnTo>
                  <a:pt x="7184517" y="882142"/>
                </a:lnTo>
                <a:lnTo>
                  <a:pt x="7184517" y="175895"/>
                </a:lnTo>
                <a:lnTo>
                  <a:pt x="7178548" y="129286"/>
                </a:lnTo>
                <a:lnTo>
                  <a:pt x="7162038" y="86868"/>
                </a:lnTo>
                <a:lnTo>
                  <a:pt x="7135622" y="51435"/>
                </a:lnTo>
                <a:lnTo>
                  <a:pt x="7101332" y="23622"/>
                </a:lnTo>
                <a:lnTo>
                  <a:pt x="7061708" y="6223"/>
                </a:lnTo>
                <a:lnTo>
                  <a:pt x="7016877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16380" y="3624579"/>
            <a:ext cx="7185025" cy="1058545"/>
          </a:xfrm>
          <a:custGeom>
            <a:avLst/>
            <a:gdLst/>
            <a:ahLst/>
            <a:cxnLst/>
            <a:rect l="l" t="t" r="r" b="b"/>
            <a:pathLst>
              <a:path w="7185025" h="1058545">
                <a:moveTo>
                  <a:pt x="0" y="175895"/>
                </a:moveTo>
                <a:lnTo>
                  <a:pt x="5968" y="129286"/>
                </a:lnTo>
                <a:lnTo>
                  <a:pt x="23113" y="86868"/>
                </a:lnTo>
                <a:lnTo>
                  <a:pt x="48894" y="51435"/>
                </a:lnTo>
                <a:lnTo>
                  <a:pt x="83184" y="23622"/>
                </a:lnTo>
                <a:lnTo>
                  <a:pt x="122808" y="6223"/>
                </a:lnTo>
                <a:lnTo>
                  <a:pt x="167639" y="0"/>
                </a:lnTo>
                <a:lnTo>
                  <a:pt x="7016877" y="0"/>
                </a:lnTo>
                <a:lnTo>
                  <a:pt x="7061708" y="6223"/>
                </a:lnTo>
                <a:lnTo>
                  <a:pt x="7101332" y="23622"/>
                </a:lnTo>
                <a:lnTo>
                  <a:pt x="7135622" y="51435"/>
                </a:lnTo>
                <a:lnTo>
                  <a:pt x="7162038" y="86868"/>
                </a:lnTo>
                <a:lnTo>
                  <a:pt x="7178548" y="129286"/>
                </a:lnTo>
                <a:lnTo>
                  <a:pt x="7184517" y="175895"/>
                </a:lnTo>
                <a:lnTo>
                  <a:pt x="7184517" y="882142"/>
                </a:lnTo>
                <a:lnTo>
                  <a:pt x="7178548" y="928751"/>
                </a:lnTo>
                <a:lnTo>
                  <a:pt x="7162038" y="971169"/>
                </a:lnTo>
                <a:lnTo>
                  <a:pt x="7135622" y="1006602"/>
                </a:lnTo>
                <a:lnTo>
                  <a:pt x="7101332" y="1034415"/>
                </a:lnTo>
                <a:lnTo>
                  <a:pt x="7061708" y="1051814"/>
                </a:lnTo>
                <a:lnTo>
                  <a:pt x="7016877" y="1058037"/>
                </a:lnTo>
                <a:lnTo>
                  <a:pt x="167639" y="1058037"/>
                </a:lnTo>
                <a:lnTo>
                  <a:pt x="122808" y="1051814"/>
                </a:lnTo>
                <a:lnTo>
                  <a:pt x="83184" y="1034415"/>
                </a:lnTo>
                <a:lnTo>
                  <a:pt x="48894" y="1006602"/>
                </a:lnTo>
                <a:lnTo>
                  <a:pt x="23113" y="971169"/>
                </a:lnTo>
                <a:lnTo>
                  <a:pt x="5968" y="928751"/>
                </a:lnTo>
                <a:lnTo>
                  <a:pt x="0" y="882142"/>
                </a:lnTo>
                <a:lnTo>
                  <a:pt x="0" y="175895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8014" y="3596055"/>
            <a:ext cx="1107528" cy="11665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1870" y="3585590"/>
            <a:ext cx="1079500" cy="1137920"/>
          </a:xfrm>
          <a:custGeom>
            <a:avLst/>
            <a:gdLst/>
            <a:ahLst/>
            <a:cxnLst/>
            <a:rect l="l" t="t" r="r" b="b"/>
            <a:pathLst>
              <a:path w="1079500" h="1137920">
                <a:moveTo>
                  <a:pt x="539889" y="0"/>
                </a:moveTo>
                <a:lnTo>
                  <a:pt x="490359" y="2794"/>
                </a:lnTo>
                <a:lnTo>
                  <a:pt x="442861" y="9017"/>
                </a:lnTo>
                <a:lnTo>
                  <a:pt x="396024" y="20193"/>
                </a:lnTo>
                <a:lnTo>
                  <a:pt x="351142" y="35433"/>
                </a:lnTo>
                <a:lnTo>
                  <a:pt x="308241" y="54991"/>
                </a:lnTo>
                <a:lnTo>
                  <a:pt x="267322" y="77851"/>
                </a:lnTo>
                <a:lnTo>
                  <a:pt x="228371" y="104267"/>
                </a:lnTo>
                <a:lnTo>
                  <a:pt x="192074" y="134239"/>
                </a:lnTo>
                <a:lnTo>
                  <a:pt x="157746" y="166878"/>
                </a:lnTo>
                <a:lnTo>
                  <a:pt x="126733" y="202311"/>
                </a:lnTo>
                <a:lnTo>
                  <a:pt x="98348" y="240538"/>
                </a:lnTo>
                <a:lnTo>
                  <a:pt x="73266" y="281559"/>
                </a:lnTo>
                <a:lnTo>
                  <a:pt x="52146" y="324739"/>
                </a:lnTo>
                <a:lnTo>
                  <a:pt x="33667" y="370586"/>
                </a:lnTo>
                <a:lnTo>
                  <a:pt x="19151" y="417830"/>
                </a:lnTo>
                <a:lnTo>
                  <a:pt x="8585" y="466471"/>
                </a:lnTo>
                <a:lnTo>
                  <a:pt x="1981" y="517271"/>
                </a:lnTo>
                <a:lnTo>
                  <a:pt x="0" y="568706"/>
                </a:lnTo>
                <a:lnTo>
                  <a:pt x="1981" y="620141"/>
                </a:lnTo>
                <a:lnTo>
                  <a:pt x="8585" y="670941"/>
                </a:lnTo>
                <a:lnTo>
                  <a:pt x="19151" y="719582"/>
                </a:lnTo>
                <a:lnTo>
                  <a:pt x="33667" y="766826"/>
                </a:lnTo>
                <a:lnTo>
                  <a:pt x="52146" y="812673"/>
                </a:lnTo>
                <a:lnTo>
                  <a:pt x="73266" y="855853"/>
                </a:lnTo>
                <a:lnTo>
                  <a:pt x="98348" y="896874"/>
                </a:lnTo>
                <a:lnTo>
                  <a:pt x="126733" y="935101"/>
                </a:lnTo>
                <a:lnTo>
                  <a:pt x="157746" y="970534"/>
                </a:lnTo>
                <a:lnTo>
                  <a:pt x="192074" y="1003173"/>
                </a:lnTo>
                <a:lnTo>
                  <a:pt x="228371" y="1033145"/>
                </a:lnTo>
                <a:lnTo>
                  <a:pt x="267322" y="1059561"/>
                </a:lnTo>
                <a:lnTo>
                  <a:pt x="308241" y="1082421"/>
                </a:lnTo>
                <a:lnTo>
                  <a:pt x="351142" y="1101979"/>
                </a:lnTo>
                <a:lnTo>
                  <a:pt x="396024" y="1117219"/>
                </a:lnTo>
                <a:lnTo>
                  <a:pt x="442861" y="1128395"/>
                </a:lnTo>
                <a:lnTo>
                  <a:pt x="490359" y="1134618"/>
                </a:lnTo>
                <a:lnTo>
                  <a:pt x="539889" y="1137412"/>
                </a:lnTo>
                <a:lnTo>
                  <a:pt x="588784" y="1134618"/>
                </a:lnTo>
                <a:lnTo>
                  <a:pt x="636917" y="1128395"/>
                </a:lnTo>
                <a:lnTo>
                  <a:pt x="683145" y="1117219"/>
                </a:lnTo>
                <a:lnTo>
                  <a:pt x="727976" y="1101979"/>
                </a:lnTo>
                <a:lnTo>
                  <a:pt x="770902" y="1082421"/>
                </a:lnTo>
                <a:lnTo>
                  <a:pt x="811796" y="1059561"/>
                </a:lnTo>
                <a:lnTo>
                  <a:pt x="850785" y="1033145"/>
                </a:lnTo>
                <a:lnTo>
                  <a:pt x="887107" y="1003173"/>
                </a:lnTo>
                <a:lnTo>
                  <a:pt x="921397" y="970534"/>
                </a:lnTo>
                <a:lnTo>
                  <a:pt x="952385" y="935101"/>
                </a:lnTo>
                <a:lnTo>
                  <a:pt x="980833" y="896874"/>
                </a:lnTo>
                <a:lnTo>
                  <a:pt x="1005852" y="855853"/>
                </a:lnTo>
                <a:lnTo>
                  <a:pt x="1027696" y="812673"/>
                </a:lnTo>
                <a:lnTo>
                  <a:pt x="1045476" y="766826"/>
                </a:lnTo>
                <a:lnTo>
                  <a:pt x="1059954" y="719582"/>
                </a:lnTo>
                <a:lnTo>
                  <a:pt x="1070622" y="670941"/>
                </a:lnTo>
                <a:lnTo>
                  <a:pt x="1077226" y="620141"/>
                </a:lnTo>
                <a:lnTo>
                  <a:pt x="1079131" y="568706"/>
                </a:lnTo>
                <a:lnTo>
                  <a:pt x="1077226" y="517271"/>
                </a:lnTo>
                <a:lnTo>
                  <a:pt x="1070622" y="466471"/>
                </a:lnTo>
                <a:lnTo>
                  <a:pt x="1059954" y="417830"/>
                </a:lnTo>
                <a:lnTo>
                  <a:pt x="1045476" y="370586"/>
                </a:lnTo>
                <a:lnTo>
                  <a:pt x="1027696" y="324739"/>
                </a:lnTo>
                <a:lnTo>
                  <a:pt x="1005852" y="281559"/>
                </a:lnTo>
                <a:lnTo>
                  <a:pt x="980833" y="240538"/>
                </a:lnTo>
                <a:lnTo>
                  <a:pt x="952385" y="202311"/>
                </a:lnTo>
                <a:lnTo>
                  <a:pt x="921397" y="166878"/>
                </a:lnTo>
                <a:lnTo>
                  <a:pt x="887107" y="134239"/>
                </a:lnTo>
                <a:lnTo>
                  <a:pt x="850785" y="104267"/>
                </a:lnTo>
                <a:lnTo>
                  <a:pt x="811796" y="77851"/>
                </a:lnTo>
                <a:lnTo>
                  <a:pt x="770902" y="54991"/>
                </a:lnTo>
                <a:lnTo>
                  <a:pt x="727976" y="35433"/>
                </a:lnTo>
                <a:lnTo>
                  <a:pt x="683145" y="20193"/>
                </a:lnTo>
                <a:lnTo>
                  <a:pt x="636917" y="9017"/>
                </a:lnTo>
                <a:lnTo>
                  <a:pt x="588784" y="2794"/>
                </a:lnTo>
                <a:lnTo>
                  <a:pt x="539889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1870" y="3585590"/>
            <a:ext cx="1079500" cy="1137920"/>
          </a:xfrm>
          <a:custGeom>
            <a:avLst/>
            <a:gdLst/>
            <a:ahLst/>
            <a:cxnLst/>
            <a:rect l="l" t="t" r="r" b="b"/>
            <a:pathLst>
              <a:path w="1079500" h="1137920">
                <a:moveTo>
                  <a:pt x="0" y="568706"/>
                </a:moveTo>
                <a:lnTo>
                  <a:pt x="1981" y="517271"/>
                </a:lnTo>
                <a:lnTo>
                  <a:pt x="8585" y="466471"/>
                </a:lnTo>
                <a:lnTo>
                  <a:pt x="19151" y="417830"/>
                </a:lnTo>
                <a:lnTo>
                  <a:pt x="33667" y="370586"/>
                </a:lnTo>
                <a:lnTo>
                  <a:pt x="52146" y="324739"/>
                </a:lnTo>
                <a:lnTo>
                  <a:pt x="73266" y="281559"/>
                </a:lnTo>
                <a:lnTo>
                  <a:pt x="98348" y="240538"/>
                </a:lnTo>
                <a:lnTo>
                  <a:pt x="126733" y="202311"/>
                </a:lnTo>
                <a:lnTo>
                  <a:pt x="157746" y="166878"/>
                </a:lnTo>
                <a:lnTo>
                  <a:pt x="192074" y="134239"/>
                </a:lnTo>
                <a:lnTo>
                  <a:pt x="228371" y="104267"/>
                </a:lnTo>
                <a:lnTo>
                  <a:pt x="267322" y="77851"/>
                </a:lnTo>
                <a:lnTo>
                  <a:pt x="308241" y="54991"/>
                </a:lnTo>
                <a:lnTo>
                  <a:pt x="351142" y="35433"/>
                </a:lnTo>
                <a:lnTo>
                  <a:pt x="396024" y="20193"/>
                </a:lnTo>
                <a:lnTo>
                  <a:pt x="442861" y="9017"/>
                </a:lnTo>
                <a:lnTo>
                  <a:pt x="490359" y="2794"/>
                </a:lnTo>
                <a:lnTo>
                  <a:pt x="539889" y="0"/>
                </a:lnTo>
                <a:lnTo>
                  <a:pt x="588784" y="2794"/>
                </a:lnTo>
                <a:lnTo>
                  <a:pt x="636917" y="9017"/>
                </a:lnTo>
                <a:lnTo>
                  <a:pt x="683145" y="20193"/>
                </a:lnTo>
                <a:lnTo>
                  <a:pt x="727976" y="35433"/>
                </a:lnTo>
                <a:lnTo>
                  <a:pt x="770902" y="54991"/>
                </a:lnTo>
                <a:lnTo>
                  <a:pt x="811796" y="77851"/>
                </a:lnTo>
                <a:lnTo>
                  <a:pt x="850785" y="104267"/>
                </a:lnTo>
                <a:lnTo>
                  <a:pt x="887107" y="134239"/>
                </a:lnTo>
                <a:lnTo>
                  <a:pt x="921397" y="166878"/>
                </a:lnTo>
                <a:lnTo>
                  <a:pt x="952385" y="202311"/>
                </a:lnTo>
                <a:lnTo>
                  <a:pt x="980833" y="240538"/>
                </a:lnTo>
                <a:lnTo>
                  <a:pt x="1005852" y="281559"/>
                </a:lnTo>
                <a:lnTo>
                  <a:pt x="1027696" y="324739"/>
                </a:lnTo>
                <a:lnTo>
                  <a:pt x="1045476" y="370586"/>
                </a:lnTo>
                <a:lnTo>
                  <a:pt x="1059954" y="417830"/>
                </a:lnTo>
                <a:lnTo>
                  <a:pt x="1070622" y="466471"/>
                </a:lnTo>
                <a:lnTo>
                  <a:pt x="1077226" y="517271"/>
                </a:lnTo>
                <a:lnTo>
                  <a:pt x="1079131" y="568706"/>
                </a:lnTo>
                <a:lnTo>
                  <a:pt x="1077226" y="620141"/>
                </a:lnTo>
                <a:lnTo>
                  <a:pt x="1070622" y="670941"/>
                </a:lnTo>
                <a:lnTo>
                  <a:pt x="1059954" y="719582"/>
                </a:lnTo>
                <a:lnTo>
                  <a:pt x="1045476" y="766826"/>
                </a:lnTo>
                <a:lnTo>
                  <a:pt x="1027696" y="812673"/>
                </a:lnTo>
                <a:lnTo>
                  <a:pt x="1005852" y="855853"/>
                </a:lnTo>
                <a:lnTo>
                  <a:pt x="980833" y="896874"/>
                </a:lnTo>
                <a:lnTo>
                  <a:pt x="952385" y="935101"/>
                </a:lnTo>
                <a:lnTo>
                  <a:pt x="921397" y="970534"/>
                </a:lnTo>
                <a:lnTo>
                  <a:pt x="887107" y="1003173"/>
                </a:lnTo>
                <a:lnTo>
                  <a:pt x="850785" y="1033145"/>
                </a:lnTo>
                <a:lnTo>
                  <a:pt x="811796" y="1059561"/>
                </a:lnTo>
                <a:lnTo>
                  <a:pt x="770902" y="1082421"/>
                </a:lnTo>
                <a:lnTo>
                  <a:pt x="727976" y="1101979"/>
                </a:lnTo>
                <a:lnTo>
                  <a:pt x="683145" y="1117219"/>
                </a:lnTo>
                <a:lnTo>
                  <a:pt x="636917" y="1128395"/>
                </a:lnTo>
                <a:lnTo>
                  <a:pt x="588784" y="1134618"/>
                </a:lnTo>
                <a:lnTo>
                  <a:pt x="539889" y="1137412"/>
                </a:lnTo>
                <a:lnTo>
                  <a:pt x="490359" y="1134618"/>
                </a:lnTo>
                <a:lnTo>
                  <a:pt x="442861" y="1128395"/>
                </a:lnTo>
                <a:lnTo>
                  <a:pt x="396024" y="1117219"/>
                </a:lnTo>
                <a:lnTo>
                  <a:pt x="351142" y="1101979"/>
                </a:lnTo>
                <a:lnTo>
                  <a:pt x="308241" y="1082421"/>
                </a:lnTo>
                <a:lnTo>
                  <a:pt x="267322" y="1059561"/>
                </a:lnTo>
                <a:lnTo>
                  <a:pt x="228371" y="1033145"/>
                </a:lnTo>
                <a:lnTo>
                  <a:pt x="192074" y="1003173"/>
                </a:lnTo>
                <a:lnTo>
                  <a:pt x="157746" y="970534"/>
                </a:lnTo>
                <a:lnTo>
                  <a:pt x="126733" y="935101"/>
                </a:lnTo>
                <a:lnTo>
                  <a:pt x="98348" y="896874"/>
                </a:lnTo>
                <a:lnTo>
                  <a:pt x="73266" y="855853"/>
                </a:lnTo>
                <a:lnTo>
                  <a:pt x="52146" y="812673"/>
                </a:lnTo>
                <a:lnTo>
                  <a:pt x="33667" y="766826"/>
                </a:lnTo>
                <a:lnTo>
                  <a:pt x="19151" y="719582"/>
                </a:lnTo>
                <a:lnTo>
                  <a:pt x="8585" y="670941"/>
                </a:lnTo>
                <a:lnTo>
                  <a:pt x="1981" y="620141"/>
                </a:lnTo>
                <a:lnTo>
                  <a:pt x="0" y="568706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57706" y="3819194"/>
            <a:ext cx="679831" cy="73553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14983" y="5003585"/>
            <a:ext cx="7155942" cy="9487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28699" y="4957064"/>
            <a:ext cx="7127875" cy="959485"/>
          </a:xfrm>
          <a:custGeom>
            <a:avLst/>
            <a:gdLst/>
            <a:ahLst/>
            <a:cxnLst/>
            <a:rect l="l" t="t" r="r" b="b"/>
            <a:pathLst>
              <a:path w="7127875" h="959485">
                <a:moveTo>
                  <a:pt x="6961505" y="0"/>
                </a:moveTo>
                <a:lnTo>
                  <a:pt x="166369" y="0"/>
                </a:lnTo>
                <a:lnTo>
                  <a:pt x="121793" y="5587"/>
                </a:lnTo>
                <a:lnTo>
                  <a:pt x="82550" y="21336"/>
                </a:lnTo>
                <a:lnTo>
                  <a:pt x="48513" y="46481"/>
                </a:lnTo>
                <a:lnTo>
                  <a:pt x="22987" y="78612"/>
                </a:lnTo>
                <a:lnTo>
                  <a:pt x="5968" y="117093"/>
                </a:lnTo>
                <a:lnTo>
                  <a:pt x="0" y="159893"/>
                </a:lnTo>
                <a:lnTo>
                  <a:pt x="0" y="799439"/>
                </a:lnTo>
                <a:lnTo>
                  <a:pt x="5968" y="841616"/>
                </a:lnTo>
                <a:lnTo>
                  <a:pt x="22987" y="880021"/>
                </a:lnTo>
                <a:lnTo>
                  <a:pt x="48513" y="912126"/>
                </a:lnTo>
                <a:lnTo>
                  <a:pt x="82550" y="937298"/>
                </a:lnTo>
                <a:lnTo>
                  <a:pt x="121793" y="953668"/>
                </a:lnTo>
                <a:lnTo>
                  <a:pt x="166369" y="959332"/>
                </a:lnTo>
                <a:lnTo>
                  <a:pt x="6961505" y="959332"/>
                </a:lnTo>
                <a:lnTo>
                  <a:pt x="7006082" y="953668"/>
                </a:lnTo>
                <a:lnTo>
                  <a:pt x="7045959" y="937298"/>
                </a:lnTo>
                <a:lnTo>
                  <a:pt x="7079360" y="912126"/>
                </a:lnTo>
                <a:lnTo>
                  <a:pt x="7105523" y="880021"/>
                </a:lnTo>
                <a:lnTo>
                  <a:pt x="7121906" y="841616"/>
                </a:lnTo>
                <a:lnTo>
                  <a:pt x="7127875" y="799439"/>
                </a:lnTo>
                <a:lnTo>
                  <a:pt x="7127875" y="159893"/>
                </a:lnTo>
                <a:lnTo>
                  <a:pt x="7121906" y="117093"/>
                </a:lnTo>
                <a:lnTo>
                  <a:pt x="7105523" y="78612"/>
                </a:lnTo>
                <a:lnTo>
                  <a:pt x="7079360" y="46481"/>
                </a:lnTo>
                <a:lnTo>
                  <a:pt x="7045959" y="21336"/>
                </a:lnTo>
                <a:lnTo>
                  <a:pt x="7006082" y="5587"/>
                </a:lnTo>
                <a:lnTo>
                  <a:pt x="6961505" y="0"/>
                </a:lnTo>
                <a:close/>
              </a:path>
            </a:pathLst>
          </a:custGeom>
          <a:solidFill>
            <a:srgbClr val="843A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8699" y="4957064"/>
            <a:ext cx="7127875" cy="959485"/>
          </a:xfrm>
          <a:custGeom>
            <a:avLst/>
            <a:gdLst/>
            <a:ahLst/>
            <a:cxnLst/>
            <a:rect l="l" t="t" r="r" b="b"/>
            <a:pathLst>
              <a:path w="7127875" h="959485">
                <a:moveTo>
                  <a:pt x="0" y="159893"/>
                </a:moveTo>
                <a:lnTo>
                  <a:pt x="5968" y="117093"/>
                </a:lnTo>
                <a:lnTo>
                  <a:pt x="22987" y="78612"/>
                </a:lnTo>
                <a:lnTo>
                  <a:pt x="48513" y="46481"/>
                </a:lnTo>
                <a:lnTo>
                  <a:pt x="82550" y="21336"/>
                </a:lnTo>
                <a:lnTo>
                  <a:pt x="121793" y="5587"/>
                </a:lnTo>
                <a:lnTo>
                  <a:pt x="166369" y="0"/>
                </a:lnTo>
                <a:lnTo>
                  <a:pt x="6961505" y="0"/>
                </a:lnTo>
                <a:lnTo>
                  <a:pt x="7006082" y="5587"/>
                </a:lnTo>
                <a:lnTo>
                  <a:pt x="7045959" y="21336"/>
                </a:lnTo>
                <a:lnTo>
                  <a:pt x="7079360" y="46481"/>
                </a:lnTo>
                <a:lnTo>
                  <a:pt x="7105523" y="78612"/>
                </a:lnTo>
                <a:lnTo>
                  <a:pt x="7121906" y="117093"/>
                </a:lnTo>
                <a:lnTo>
                  <a:pt x="7127875" y="159893"/>
                </a:lnTo>
                <a:lnTo>
                  <a:pt x="7127875" y="799439"/>
                </a:lnTo>
                <a:lnTo>
                  <a:pt x="7121906" y="841616"/>
                </a:lnTo>
                <a:lnTo>
                  <a:pt x="7105523" y="880021"/>
                </a:lnTo>
                <a:lnTo>
                  <a:pt x="7079360" y="912126"/>
                </a:lnTo>
                <a:lnTo>
                  <a:pt x="7045959" y="937298"/>
                </a:lnTo>
                <a:lnTo>
                  <a:pt x="7006082" y="953668"/>
                </a:lnTo>
                <a:lnTo>
                  <a:pt x="6961505" y="959332"/>
                </a:lnTo>
                <a:lnTo>
                  <a:pt x="166369" y="959332"/>
                </a:lnTo>
                <a:lnTo>
                  <a:pt x="121793" y="953668"/>
                </a:lnTo>
                <a:lnTo>
                  <a:pt x="82550" y="937298"/>
                </a:lnTo>
                <a:lnTo>
                  <a:pt x="48513" y="912126"/>
                </a:lnTo>
                <a:lnTo>
                  <a:pt x="22987" y="880021"/>
                </a:lnTo>
                <a:lnTo>
                  <a:pt x="5968" y="841616"/>
                </a:lnTo>
                <a:lnTo>
                  <a:pt x="0" y="799439"/>
                </a:lnTo>
                <a:lnTo>
                  <a:pt x="0" y="159893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45819" y="4931206"/>
            <a:ext cx="1098702" cy="10563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59561" y="4921758"/>
            <a:ext cx="1070610" cy="1029969"/>
          </a:xfrm>
          <a:custGeom>
            <a:avLst/>
            <a:gdLst/>
            <a:ahLst/>
            <a:cxnLst/>
            <a:rect l="l" t="t" r="r" b="b"/>
            <a:pathLst>
              <a:path w="1070610" h="1029970">
                <a:moveTo>
                  <a:pt x="535660" y="0"/>
                </a:moveTo>
                <a:lnTo>
                  <a:pt x="486511" y="2540"/>
                </a:lnTo>
                <a:lnTo>
                  <a:pt x="439394" y="8128"/>
                </a:lnTo>
                <a:lnTo>
                  <a:pt x="392861" y="18288"/>
                </a:lnTo>
                <a:lnTo>
                  <a:pt x="348335" y="32131"/>
                </a:lnTo>
                <a:lnTo>
                  <a:pt x="305777" y="49784"/>
                </a:lnTo>
                <a:lnTo>
                  <a:pt x="265188" y="70485"/>
                </a:lnTo>
                <a:lnTo>
                  <a:pt x="226555" y="94488"/>
                </a:lnTo>
                <a:lnTo>
                  <a:pt x="190538" y="121539"/>
                </a:lnTo>
                <a:lnTo>
                  <a:pt x="156489" y="151130"/>
                </a:lnTo>
                <a:lnTo>
                  <a:pt x="125717" y="183134"/>
                </a:lnTo>
                <a:lnTo>
                  <a:pt x="97561" y="217805"/>
                </a:lnTo>
                <a:lnTo>
                  <a:pt x="72682" y="255016"/>
                </a:lnTo>
                <a:lnTo>
                  <a:pt x="51727" y="294005"/>
                </a:lnTo>
                <a:lnTo>
                  <a:pt x="33400" y="335534"/>
                </a:lnTo>
                <a:lnTo>
                  <a:pt x="18986" y="378333"/>
                </a:lnTo>
                <a:lnTo>
                  <a:pt x="8521" y="422402"/>
                </a:lnTo>
                <a:lnTo>
                  <a:pt x="1968" y="468376"/>
                </a:lnTo>
                <a:lnTo>
                  <a:pt x="0" y="514985"/>
                </a:lnTo>
                <a:lnTo>
                  <a:pt x="1968" y="561594"/>
                </a:lnTo>
                <a:lnTo>
                  <a:pt x="8521" y="607441"/>
                </a:lnTo>
                <a:lnTo>
                  <a:pt x="18986" y="651510"/>
                </a:lnTo>
                <a:lnTo>
                  <a:pt x="33400" y="694359"/>
                </a:lnTo>
                <a:lnTo>
                  <a:pt x="51727" y="735914"/>
                </a:lnTo>
                <a:lnTo>
                  <a:pt x="72682" y="774941"/>
                </a:lnTo>
                <a:lnTo>
                  <a:pt x="97561" y="812088"/>
                </a:lnTo>
                <a:lnTo>
                  <a:pt x="125717" y="846709"/>
                </a:lnTo>
                <a:lnTo>
                  <a:pt x="156489" y="878814"/>
                </a:lnTo>
                <a:lnTo>
                  <a:pt x="190538" y="908405"/>
                </a:lnTo>
                <a:lnTo>
                  <a:pt x="226555" y="935469"/>
                </a:lnTo>
                <a:lnTo>
                  <a:pt x="265188" y="959396"/>
                </a:lnTo>
                <a:lnTo>
                  <a:pt x="305777" y="980160"/>
                </a:lnTo>
                <a:lnTo>
                  <a:pt x="348335" y="997788"/>
                </a:lnTo>
                <a:lnTo>
                  <a:pt x="392861" y="1011643"/>
                </a:lnTo>
                <a:lnTo>
                  <a:pt x="439394" y="1021715"/>
                </a:lnTo>
                <a:lnTo>
                  <a:pt x="486511" y="1027379"/>
                </a:lnTo>
                <a:lnTo>
                  <a:pt x="535660" y="1029893"/>
                </a:lnTo>
                <a:lnTo>
                  <a:pt x="584047" y="1027379"/>
                </a:lnTo>
                <a:lnTo>
                  <a:pt x="631799" y="1021715"/>
                </a:lnTo>
                <a:lnTo>
                  <a:pt x="677646" y="1011643"/>
                </a:lnTo>
                <a:lnTo>
                  <a:pt x="722223" y="997788"/>
                </a:lnTo>
                <a:lnTo>
                  <a:pt x="764768" y="980160"/>
                </a:lnTo>
                <a:lnTo>
                  <a:pt x="805408" y="959396"/>
                </a:lnTo>
                <a:lnTo>
                  <a:pt x="844016" y="935469"/>
                </a:lnTo>
                <a:lnTo>
                  <a:pt x="879957" y="908405"/>
                </a:lnTo>
                <a:lnTo>
                  <a:pt x="914120" y="878814"/>
                </a:lnTo>
                <a:lnTo>
                  <a:pt x="944854" y="846709"/>
                </a:lnTo>
                <a:lnTo>
                  <a:pt x="973048" y="812088"/>
                </a:lnTo>
                <a:lnTo>
                  <a:pt x="997813" y="774941"/>
                </a:lnTo>
                <a:lnTo>
                  <a:pt x="1019530" y="735914"/>
                </a:lnTo>
                <a:lnTo>
                  <a:pt x="1037183" y="694359"/>
                </a:lnTo>
                <a:lnTo>
                  <a:pt x="1051534" y="651510"/>
                </a:lnTo>
                <a:lnTo>
                  <a:pt x="1062075" y="607441"/>
                </a:lnTo>
                <a:lnTo>
                  <a:pt x="1068552" y="561594"/>
                </a:lnTo>
                <a:lnTo>
                  <a:pt x="1070584" y="514985"/>
                </a:lnTo>
                <a:lnTo>
                  <a:pt x="1068552" y="468376"/>
                </a:lnTo>
                <a:lnTo>
                  <a:pt x="1062075" y="422402"/>
                </a:lnTo>
                <a:lnTo>
                  <a:pt x="1051534" y="378333"/>
                </a:lnTo>
                <a:lnTo>
                  <a:pt x="1037183" y="335534"/>
                </a:lnTo>
                <a:lnTo>
                  <a:pt x="1019530" y="294005"/>
                </a:lnTo>
                <a:lnTo>
                  <a:pt x="997813" y="255016"/>
                </a:lnTo>
                <a:lnTo>
                  <a:pt x="973048" y="217805"/>
                </a:lnTo>
                <a:lnTo>
                  <a:pt x="944854" y="183134"/>
                </a:lnTo>
                <a:lnTo>
                  <a:pt x="914120" y="151130"/>
                </a:lnTo>
                <a:lnTo>
                  <a:pt x="879957" y="121539"/>
                </a:lnTo>
                <a:lnTo>
                  <a:pt x="844016" y="94488"/>
                </a:lnTo>
                <a:lnTo>
                  <a:pt x="805408" y="70485"/>
                </a:lnTo>
                <a:lnTo>
                  <a:pt x="764768" y="49784"/>
                </a:lnTo>
                <a:lnTo>
                  <a:pt x="722223" y="32131"/>
                </a:lnTo>
                <a:lnTo>
                  <a:pt x="677646" y="18288"/>
                </a:lnTo>
                <a:lnTo>
                  <a:pt x="631799" y="8128"/>
                </a:lnTo>
                <a:lnTo>
                  <a:pt x="584047" y="2540"/>
                </a:lnTo>
                <a:lnTo>
                  <a:pt x="535660" y="0"/>
                </a:lnTo>
                <a:close/>
              </a:path>
            </a:pathLst>
          </a:custGeom>
          <a:solidFill>
            <a:srgbClr val="843A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9561" y="4921758"/>
            <a:ext cx="1070610" cy="1029969"/>
          </a:xfrm>
          <a:custGeom>
            <a:avLst/>
            <a:gdLst/>
            <a:ahLst/>
            <a:cxnLst/>
            <a:rect l="l" t="t" r="r" b="b"/>
            <a:pathLst>
              <a:path w="1070610" h="1029970">
                <a:moveTo>
                  <a:pt x="0" y="514985"/>
                </a:moveTo>
                <a:lnTo>
                  <a:pt x="1968" y="468376"/>
                </a:lnTo>
                <a:lnTo>
                  <a:pt x="8521" y="422402"/>
                </a:lnTo>
                <a:lnTo>
                  <a:pt x="18986" y="378333"/>
                </a:lnTo>
                <a:lnTo>
                  <a:pt x="33400" y="335534"/>
                </a:lnTo>
                <a:lnTo>
                  <a:pt x="51727" y="294005"/>
                </a:lnTo>
                <a:lnTo>
                  <a:pt x="72682" y="255016"/>
                </a:lnTo>
                <a:lnTo>
                  <a:pt x="97561" y="217805"/>
                </a:lnTo>
                <a:lnTo>
                  <a:pt x="125717" y="183134"/>
                </a:lnTo>
                <a:lnTo>
                  <a:pt x="156489" y="151130"/>
                </a:lnTo>
                <a:lnTo>
                  <a:pt x="190538" y="121539"/>
                </a:lnTo>
                <a:lnTo>
                  <a:pt x="226555" y="94488"/>
                </a:lnTo>
                <a:lnTo>
                  <a:pt x="265188" y="70485"/>
                </a:lnTo>
                <a:lnTo>
                  <a:pt x="305777" y="49784"/>
                </a:lnTo>
                <a:lnTo>
                  <a:pt x="348335" y="32131"/>
                </a:lnTo>
                <a:lnTo>
                  <a:pt x="392861" y="18288"/>
                </a:lnTo>
                <a:lnTo>
                  <a:pt x="439394" y="8128"/>
                </a:lnTo>
                <a:lnTo>
                  <a:pt x="486511" y="2540"/>
                </a:lnTo>
                <a:lnTo>
                  <a:pt x="535660" y="0"/>
                </a:lnTo>
                <a:lnTo>
                  <a:pt x="584047" y="2540"/>
                </a:lnTo>
                <a:lnTo>
                  <a:pt x="631799" y="8128"/>
                </a:lnTo>
                <a:lnTo>
                  <a:pt x="677646" y="18288"/>
                </a:lnTo>
                <a:lnTo>
                  <a:pt x="722223" y="32131"/>
                </a:lnTo>
                <a:lnTo>
                  <a:pt x="764768" y="49784"/>
                </a:lnTo>
                <a:lnTo>
                  <a:pt x="805408" y="70485"/>
                </a:lnTo>
                <a:lnTo>
                  <a:pt x="844016" y="94488"/>
                </a:lnTo>
                <a:lnTo>
                  <a:pt x="879957" y="121539"/>
                </a:lnTo>
                <a:lnTo>
                  <a:pt x="914120" y="151130"/>
                </a:lnTo>
                <a:lnTo>
                  <a:pt x="944854" y="183134"/>
                </a:lnTo>
                <a:lnTo>
                  <a:pt x="973048" y="217805"/>
                </a:lnTo>
                <a:lnTo>
                  <a:pt x="997813" y="255016"/>
                </a:lnTo>
                <a:lnTo>
                  <a:pt x="1019530" y="294005"/>
                </a:lnTo>
                <a:lnTo>
                  <a:pt x="1037183" y="335534"/>
                </a:lnTo>
                <a:lnTo>
                  <a:pt x="1051534" y="378333"/>
                </a:lnTo>
                <a:lnTo>
                  <a:pt x="1062075" y="422402"/>
                </a:lnTo>
                <a:lnTo>
                  <a:pt x="1068552" y="468376"/>
                </a:lnTo>
                <a:lnTo>
                  <a:pt x="1070584" y="514985"/>
                </a:lnTo>
                <a:lnTo>
                  <a:pt x="1068552" y="561594"/>
                </a:lnTo>
                <a:lnTo>
                  <a:pt x="1062075" y="607441"/>
                </a:lnTo>
                <a:lnTo>
                  <a:pt x="1051534" y="651510"/>
                </a:lnTo>
                <a:lnTo>
                  <a:pt x="1037183" y="694359"/>
                </a:lnTo>
                <a:lnTo>
                  <a:pt x="1019530" y="735914"/>
                </a:lnTo>
                <a:lnTo>
                  <a:pt x="997813" y="774941"/>
                </a:lnTo>
                <a:lnTo>
                  <a:pt x="973048" y="812088"/>
                </a:lnTo>
                <a:lnTo>
                  <a:pt x="944854" y="846709"/>
                </a:lnTo>
                <a:lnTo>
                  <a:pt x="914120" y="878814"/>
                </a:lnTo>
                <a:lnTo>
                  <a:pt x="879957" y="908405"/>
                </a:lnTo>
                <a:lnTo>
                  <a:pt x="844016" y="935469"/>
                </a:lnTo>
                <a:lnTo>
                  <a:pt x="805408" y="959396"/>
                </a:lnTo>
                <a:lnTo>
                  <a:pt x="764768" y="980160"/>
                </a:lnTo>
                <a:lnTo>
                  <a:pt x="722223" y="997788"/>
                </a:lnTo>
                <a:lnTo>
                  <a:pt x="677646" y="1011643"/>
                </a:lnTo>
                <a:lnTo>
                  <a:pt x="631799" y="1021715"/>
                </a:lnTo>
                <a:lnTo>
                  <a:pt x="584047" y="1027379"/>
                </a:lnTo>
                <a:lnTo>
                  <a:pt x="535660" y="1029893"/>
                </a:lnTo>
                <a:lnTo>
                  <a:pt x="486511" y="1027379"/>
                </a:lnTo>
                <a:lnTo>
                  <a:pt x="439394" y="1021715"/>
                </a:lnTo>
                <a:lnTo>
                  <a:pt x="392861" y="1011643"/>
                </a:lnTo>
                <a:lnTo>
                  <a:pt x="348335" y="997788"/>
                </a:lnTo>
                <a:lnTo>
                  <a:pt x="305777" y="980160"/>
                </a:lnTo>
                <a:lnTo>
                  <a:pt x="265188" y="959396"/>
                </a:lnTo>
                <a:lnTo>
                  <a:pt x="226555" y="935469"/>
                </a:lnTo>
                <a:lnTo>
                  <a:pt x="190538" y="908405"/>
                </a:lnTo>
                <a:lnTo>
                  <a:pt x="156489" y="878814"/>
                </a:lnTo>
                <a:lnTo>
                  <a:pt x="125717" y="846709"/>
                </a:lnTo>
                <a:lnTo>
                  <a:pt x="97561" y="812088"/>
                </a:lnTo>
                <a:lnTo>
                  <a:pt x="72682" y="774941"/>
                </a:lnTo>
                <a:lnTo>
                  <a:pt x="51727" y="735914"/>
                </a:lnTo>
                <a:lnTo>
                  <a:pt x="33400" y="694359"/>
                </a:lnTo>
                <a:lnTo>
                  <a:pt x="18986" y="651510"/>
                </a:lnTo>
                <a:lnTo>
                  <a:pt x="8521" y="607441"/>
                </a:lnTo>
                <a:lnTo>
                  <a:pt x="1968" y="561594"/>
                </a:lnTo>
                <a:lnTo>
                  <a:pt x="0" y="514985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3909" y="4852517"/>
            <a:ext cx="1183817" cy="116713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953514" y="851662"/>
            <a:ext cx="6555105" cy="4891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6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soudre les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10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% restants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sur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les 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è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gles d'origine: points  d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achoppement sur les jus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fruits,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la farine de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pices,  etc. Certains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pays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sensibles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(PEID,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etc.) pourraient b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ficier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rogations.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Arial"/>
              <a:cs typeface="Arial"/>
            </a:endParaRPr>
          </a:p>
          <a:p>
            <a:pPr marL="41275" marR="44450">
              <a:lnSpc>
                <a:spcPct val="102299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Offres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tarifaires/services soumises pour d'autres pays: La CUA  continue d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apporter une assistance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technique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cas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besoin. 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de nouvelles ratifications.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40005" marR="177800">
              <a:lnSpc>
                <a:spcPct val="105300"/>
              </a:lnSpc>
              <a:spcBef>
                <a:spcPts val="156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formes visant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mettre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œ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uvre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engagements pris:  op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rationnalisation des dispositions douani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è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res, sensibilisation  des op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rateurs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conomiques, documents</a:t>
            </a:r>
            <a:r>
              <a:rPr sz="18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douaniers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Strat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gies nationales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 la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ZLECA: hi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rarchiser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endParaRPr sz="18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12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opportunit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coordonner la mise en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œ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uvre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92873"/>
            <a:ext cx="8870315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14144" y="660400"/>
            <a:ext cx="0" cy="5994400"/>
          </a:xfrm>
          <a:custGeom>
            <a:avLst/>
            <a:gdLst/>
            <a:ahLst/>
            <a:cxnLst/>
            <a:rect l="l" t="t" r="r" b="b"/>
            <a:pathLst>
              <a:path h="5994400">
                <a:moveTo>
                  <a:pt x="0" y="0"/>
                </a:moveTo>
                <a:lnTo>
                  <a:pt x="0" y="5994400"/>
                </a:lnTo>
              </a:path>
            </a:pathLst>
          </a:custGeom>
          <a:ln w="6096">
            <a:solidFill>
              <a:srgbClr val="5B9B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47720" y="4878704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389889" y="0"/>
                </a:moveTo>
                <a:lnTo>
                  <a:pt x="125729" y="271145"/>
                </a:lnTo>
                <a:lnTo>
                  <a:pt x="92075" y="309880"/>
                </a:lnTo>
                <a:lnTo>
                  <a:pt x="63500" y="351155"/>
                </a:lnTo>
                <a:lnTo>
                  <a:pt x="40004" y="393065"/>
                </a:lnTo>
                <a:lnTo>
                  <a:pt x="21589" y="436880"/>
                </a:lnTo>
                <a:lnTo>
                  <a:pt x="8889" y="480695"/>
                </a:lnTo>
                <a:lnTo>
                  <a:pt x="1904" y="524510"/>
                </a:lnTo>
                <a:lnTo>
                  <a:pt x="0" y="567055"/>
                </a:lnTo>
                <a:lnTo>
                  <a:pt x="3809" y="608965"/>
                </a:lnTo>
                <a:lnTo>
                  <a:pt x="13334" y="648970"/>
                </a:lnTo>
                <a:lnTo>
                  <a:pt x="28575" y="686435"/>
                </a:lnTo>
                <a:lnTo>
                  <a:pt x="49529" y="720725"/>
                </a:lnTo>
                <a:lnTo>
                  <a:pt x="76200" y="751205"/>
                </a:lnTo>
                <a:lnTo>
                  <a:pt x="107314" y="777240"/>
                </a:lnTo>
                <a:lnTo>
                  <a:pt x="142239" y="797560"/>
                </a:lnTo>
                <a:lnTo>
                  <a:pt x="180339" y="811530"/>
                </a:lnTo>
                <a:lnTo>
                  <a:pt x="220344" y="819785"/>
                </a:lnTo>
                <a:lnTo>
                  <a:pt x="262254" y="822325"/>
                </a:lnTo>
                <a:lnTo>
                  <a:pt x="304800" y="819785"/>
                </a:lnTo>
                <a:lnTo>
                  <a:pt x="348614" y="811530"/>
                </a:lnTo>
                <a:lnTo>
                  <a:pt x="391794" y="797560"/>
                </a:lnTo>
                <a:lnTo>
                  <a:pt x="434975" y="778510"/>
                </a:lnTo>
                <a:lnTo>
                  <a:pt x="476884" y="753745"/>
                </a:lnTo>
                <a:lnTo>
                  <a:pt x="516889" y="723900"/>
                </a:lnTo>
                <a:lnTo>
                  <a:pt x="554989" y="688975"/>
                </a:lnTo>
                <a:lnTo>
                  <a:pt x="588644" y="650240"/>
                </a:lnTo>
                <a:lnTo>
                  <a:pt x="617219" y="609600"/>
                </a:lnTo>
                <a:lnTo>
                  <a:pt x="640714" y="567055"/>
                </a:lnTo>
                <a:lnTo>
                  <a:pt x="659129" y="523240"/>
                </a:lnTo>
                <a:lnTo>
                  <a:pt x="671829" y="479425"/>
                </a:lnTo>
                <a:lnTo>
                  <a:pt x="678814" y="436245"/>
                </a:lnTo>
                <a:lnTo>
                  <a:pt x="680719" y="393065"/>
                </a:lnTo>
                <a:lnTo>
                  <a:pt x="676909" y="351155"/>
                </a:lnTo>
                <a:lnTo>
                  <a:pt x="667384" y="311150"/>
                </a:lnTo>
                <a:lnTo>
                  <a:pt x="652144" y="274320"/>
                </a:lnTo>
                <a:lnTo>
                  <a:pt x="631189" y="239395"/>
                </a:lnTo>
                <a:lnTo>
                  <a:pt x="604519" y="208915"/>
                </a:lnTo>
                <a:lnTo>
                  <a:pt x="389889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47720" y="4878704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76200" y="751205"/>
                </a:moveTo>
                <a:lnTo>
                  <a:pt x="49529" y="720725"/>
                </a:lnTo>
                <a:lnTo>
                  <a:pt x="28575" y="686435"/>
                </a:lnTo>
                <a:lnTo>
                  <a:pt x="13334" y="648970"/>
                </a:lnTo>
                <a:lnTo>
                  <a:pt x="3809" y="608965"/>
                </a:lnTo>
                <a:lnTo>
                  <a:pt x="0" y="567055"/>
                </a:lnTo>
                <a:lnTo>
                  <a:pt x="1904" y="524510"/>
                </a:lnTo>
                <a:lnTo>
                  <a:pt x="8889" y="480695"/>
                </a:lnTo>
                <a:lnTo>
                  <a:pt x="21589" y="436880"/>
                </a:lnTo>
                <a:lnTo>
                  <a:pt x="40004" y="393065"/>
                </a:lnTo>
                <a:lnTo>
                  <a:pt x="63500" y="351155"/>
                </a:lnTo>
                <a:lnTo>
                  <a:pt x="92075" y="309880"/>
                </a:lnTo>
                <a:lnTo>
                  <a:pt x="125729" y="271145"/>
                </a:lnTo>
                <a:lnTo>
                  <a:pt x="163829" y="232410"/>
                </a:lnTo>
                <a:lnTo>
                  <a:pt x="201294" y="193675"/>
                </a:lnTo>
                <a:lnTo>
                  <a:pt x="239394" y="154940"/>
                </a:lnTo>
                <a:lnTo>
                  <a:pt x="276859" y="116205"/>
                </a:lnTo>
                <a:lnTo>
                  <a:pt x="314325" y="77470"/>
                </a:lnTo>
                <a:lnTo>
                  <a:pt x="352425" y="38735"/>
                </a:lnTo>
                <a:lnTo>
                  <a:pt x="389889" y="0"/>
                </a:lnTo>
                <a:lnTo>
                  <a:pt x="426084" y="34925"/>
                </a:lnTo>
                <a:lnTo>
                  <a:pt x="461644" y="69850"/>
                </a:lnTo>
                <a:lnTo>
                  <a:pt x="497204" y="104140"/>
                </a:lnTo>
                <a:lnTo>
                  <a:pt x="532764" y="139065"/>
                </a:lnTo>
                <a:lnTo>
                  <a:pt x="568959" y="173990"/>
                </a:lnTo>
                <a:lnTo>
                  <a:pt x="604519" y="208915"/>
                </a:lnTo>
                <a:lnTo>
                  <a:pt x="631189" y="239395"/>
                </a:lnTo>
                <a:lnTo>
                  <a:pt x="652144" y="274320"/>
                </a:lnTo>
                <a:lnTo>
                  <a:pt x="667384" y="311150"/>
                </a:lnTo>
                <a:lnTo>
                  <a:pt x="676909" y="351155"/>
                </a:lnTo>
                <a:lnTo>
                  <a:pt x="680719" y="393065"/>
                </a:lnTo>
                <a:lnTo>
                  <a:pt x="678814" y="436245"/>
                </a:lnTo>
                <a:lnTo>
                  <a:pt x="671829" y="479425"/>
                </a:lnTo>
                <a:lnTo>
                  <a:pt x="659129" y="523240"/>
                </a:lnTo>
                <a:lnTo>
                  <a:pt x="640714" y="567055"/>
                </a:lnTo>
                <a:lnTo>
                  <a:pt x="617219" y="609600"/>
                </a:lnTo>
                <a:lnTo>
                  <a:pt x="588644" y="650240"/>
                </a:lnTo>
                <a:lnTo>
                  <a:pt x="554989" y="688975"/>
                </a:lnTo>
                <a:lnTo>
                  <a:pt x="516889" y="723900"/>
                </a:lnTo>
                <a:lnTo>
                  <a:pt x="476884" y="753745"/>
                </a:lnTo>
                <a:lnTo>
                  <a:pt x="434975" y="778510"/>
                </a:lnTo>
                <a:lnTo>
                  <a:pt x="391794" y="797560"/>
                </a:lnTo>
                <a:lnTo>
                  <a:pt x="348614" y="811530"/>
                </a:lnTo>
                <a:lnTo>
                  <a:pt x="304800" y="819785"/>
                </a:lnTo>
                <a:lnTo>
                  <a:pt x="262254" y="822325"/>
                </a:lnTo>
                <a:lnTo>
                  <a:pt x="220344" y="819785"/>
                </a:lnTo>
                <a:lnTo>
                  <a:pt x="180339" y="811530"/>
                </a:lnTo>
                <a:lnTo>
                  <a:pt x="142239" y="797560"/>
                </a:lnTo>
                <a:lnTo>
                  <a:pt x="107314" y="777240"/>
                </a:lnTo>
                <a:lnTo>
                  <a:pt x="76200" y="751205"/>
                </a:lnTo>
                <a:close/>
              </a:path>
            </a:pathLst>
          </a:custGeom>
          <a:ln w="12700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17520" y="5008245"/>
            <a:ext cx="1402715" cy="1277620"/>
          </a:xfrm>
          <a:custGeom>
            <a:avLst/>
            <a:gdLst/>
            <a:ahLst/>
            <a:cxnLst/>
            <a:rect l="l" t="t" r="r" b="b"/>
            <a:pathLst>
              <a:path w="1402714" h="1277620">
                <a:moveTo>
                  <a:pt x="1189355" y="0"/>
                </a:moveTo>
                <a:lnTo>
                  <a:pt x="212725" y="0"/>
                </a:lnTo>
                <a:lnTo>
                  <a:pt x="163830" y="5714"/>
                </a:lnTo>
                <a:lnTo>
                  <a:pt x="118744" y="21589"/>
                </a:lnTo>
                <a:lnTo>
                  <a:pt x="79375" y="46989"/>
                </a:lnTo>
                <a:lnTo>
                  <a:pt x="46355" y="80009"/>
                </a:lnTo>
                <a:lnTo>
                  <a:pt x="21590" y="119379"/>
                </a:lnTo>
                <a:lnTo>
                  <a:pt x="5080" y="164464"/>
                </a:lnTo>
                <a:lnTo>
                  <a:pt x="0" y="212724"/>
                </a:lnTo>
                <a:lnTo>
                  <a:pt x="0" y="1064894"/>
                </a:lnTo>
                <a:lnTo>
                  <a:pt x="5080" y="1113789"/>
                </a:lnTo>
                <a:lnTo>
                  <a:pt x="21590" y="1158239"/>
                </a:lnTo>
                <a:lnTo>
                  <a:pt x="46355" y="1198244"/>
                </a:lnTo>
                <a:lnTo>
                  <a:pt x="79375" y="1231264"/>
                </a:lnTo>
                <a:lnTo>
                  <a:pt x="118744" y="1256029"/>
                </a:lnTo>
                <a:lnTo>
                  <a:pt x="163830" y="1272539"/>
                </a:lnTo>
                <a:lnTo>
                  <a:pt x="212725" y="1277619"/>
                </a:lnTo>
                <a:lnTo>
                  <a:pt x="1189355" y="1277619"/>
                </a:lnTo>
                <a:lnTo>
                  <a:pt x="1238250" y="1272539"/>
                </a:lnTo>
                <a:lnTo>
                  <a:pt x="1283334" y="1256029"/>
                </a:lnTo>
                <a:lnTo>
                  <a:pt x="1322705" y="1231264"/>
                </a:lnTo>
                <a:lnTo>
                  <a:pt x="1355725" y="1198244"/>
                </a:lnTo>
                <a:lnTo>
                  <a:pt x="1381125" y="1158239"/>
                </a:lnTo>
                <a:lnTo>
                  <a:pt x="1397000" y="1113789"/>
                </a:lnTo>
                <a:lnTo>
                  <a:pt x="1402715" y="1064894"/>
                </a:lnTo>
                <a:lnTo>
                  <a:pt x="1402715" y="212724"/>
                </a:lnTo>
                <a:lnTo>
                  <a:pt x="1397000" y="164464"/>
                </a:lnTo>
                <a:lnTo>
                  <a:pt x="1381125" y="119379"/>
                </a:lnTo>
                <a:lnTo>
                  <a:pt x="1355725" y="80009"/>
                </a:lnTo>
                <a:lnTo>
                  <a:pt x="1322705" y="46989"/>
                </a:lnTo>
                <a:lnTo>
                  <a:pt x="1283334" y="21589"/>
                </a:lnTo>
                <a:lnTo>
                  <a:pt x="1238250" y="5714"/>
                </a:lnTo>
                <a:lnTo>
                  <a:pt x="1189355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81504" y="4878704"/>
            <a:ext cx="680085" cy="822325"/>
          </a:xfrm>
          <a:custGeom>
            <a:avLst/>
            <a:gdLst/>
            <a:ahLst/>
            <a:cxnLst/>
            <a:rect l="l" t="t" r="r" b="b"/>
            <a:pathLst>
              <a:path w="680085" h="822325">
                <a:moveTo>
                  <a:pt x="389889" y="0"/>
                </a:moveTo>
                <a:lnTo>
                  <a:pt x="125730" y="271145"/>
                </a:lnTo>
                <a:lnTo>
                  <a:pt x="91439" y="309880"/>
                </a:lnTo>
                <a:lnTo>
                  <a:pt x="62864" y="351155"/>
                </a:lnTo>
                <a:lnTo>
                  <a:pt x="39369" y="393065"/>
                </a:lnTo>
                <a:lnTo>
                  <a:pt x="21589" y="436880"/>
                </a:lnTo>
                <a:lnTo>
                  <a:pt x="8889" y="480695"/>
                </a:lnTo>
                <a:lnTo>
                  <a:pt x="1269" y="524510"/>
                </a:lnTo>
                <a:lnTo>
                  <a:pt x="0" y="567055"/>
                </a:lnTo>
                <a:lnTo>
                  <a:pt x="3809" y="608965"/>
                </a:lnTo>
                <a:lnTo>
                  <a:pt x="12700" y="648970"/>
                </a:lnTo>
                <a:lnTo>
                  <a:pt x="27939" y="686435"/>
                </a:lnTo>
                <a:lnTo>
                  <a:pt x="48894" y="720725"/>
                </a:lnTo>
                <a:lnTo>
                  <a:pt x="75564" y="751205"/>
                </a:lnTo>
                <a:lnTo>
                  <a:pt x="107314" y="777240"/>
                </a:lnTo>
                <a:lnTo>
                  <a:pt x="142239" y="797560"/>
                </a:lnTo>
                <a:lnTo>
                  <a:pt x="179705" y="811530"/>
                </a:lnTo>
                <a:lnTo>
                  <a:pt x="219709" y="819785"/>
                </a:lnTo>
                <a:lnTo>
                  <a:pt x="261619" y="822325"/>
                </a:lnTo>
                <a:lnTo>
                  <a:pt x="304800" y="819785"/>
                </a:lnTo>
                <a:lnTo>
                  <a:pt x="347980" y="811530"/>
                </a:lnTo>
                <a:lnTo>
                  <a:pt x="391794" y="797560"/>
                </a:lnTo>
                <a:lnTo>
                  <a:pt x="434975" y="778510"/>
                </a:lnTo>
                <a:lnTo>
                  <a:pt x="476250" y="753745"/>
                </a:lnTo>
                <a:lnTo>
                  <a:pt x="516889" y="723900"/>
                </a:lnTo>
                <a:lnTo>
                  <a:pt x="554355" y="688975"/>
                </a:lnTo>
                <a:lnTo>
                  <a:pt x="588009" y="650240"/>
                </a:lnTo>
                <a:lnTo>
                  <a:pt x="617219" y="609600"/>
                </a:lnTo>
                <a:lnTo>
                  <a:pt x="640714" y="567055"/>
                </a:lnTo>
                <a:lnTo>
                  <a:pt x="658494" y="523240"/>
                </a:lnTo>
                <a:lnTo>
                  <a:pt x="671194" y="479425"/>
                </a:lnTo>
                <a:lnTo>
                  <a:pt x="678180" y="436245"/>
                </a:lnTo>
                <a:lnTo>
                  <a:pt x="680084" y="393065"/>
                </a:lnTo>
                <a:lnTo>
                  <a:pt x="676275" y="351155"/>
                </a:lnTo>
                <a:lnTo>
                  <a:pt x="666750" y="311150"/>
                </a:lnTo>
                <a:lnTo>
                  <a:pt x="651509" y="274320"/>
                </a:lnTo>
                <a:lnTo>
                  <a:pt x="631189" y="239395"/>
                </a:lnTo>
                <a:lnTo>
                  <a:pt x="603884" y="208915"/>
                </a:lnTo>
                <a:lnTo>
                  <a:pt x="389889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1504" y="4878704"/>
            <a:ext cx="680085" cy="822325"/>
          </a:xfrm>
          <a:custGeom>
            <a:avLst/>
            <a:gdLst/>
            <a:ahLst/>
            <a:cxnLst/>
            <a:rect l="l" t="t" r="r" b="b"/>
            <a:pathLst>
              <a:path w="680085" h="822325">
                <a:moveTo>
                  <a:pt x="75564" y="751205"/>
                </a:moveTo>
                <a:lnTo>
                  <a:pt x="48894" y="720725"/>
                </a:lnTo>
                <a:lnTo>
                  <a:pt x="27939" y="686435"/>
                </a:lnTo>
                <a:lnTo>
                  <a:pt x="12700" y="648970"/>
                </a:lnTo>
                <a:lnTo>
                  <a:pt x="3809" y="608965"/>
                </a:lnTo>
                <a:lnTo>
                  <a:pt x="0" y="567055"/>
                </a:lnTo>
                <a:lnTo>
                  <a:pt x="1269" y="524510"/>
                </a:lnTo>
                <a:lnTo>
                  <a:pt x="8889" y="480695"/>
                </a:lnTo>
                <a:lnTo>
                  <a:pt x="21589" y="436880"/>
                </a:lnTo>
                <a:lnTo>
                  <a:pt x="39369" y="393065"/>
                </a:lnTo>
                <a:lnTo>
                  <a:pt x="62864" y="351155"/>
                </a:lnTo>
                <a:lnTo>
                  <a:pt x="91439" y="309880"/>
                </a:lnTo>
                <a:lnTo>
                  <a:pt x="125730" y="271145"/>
                </a:lnTo>
                <a:lnTo>
                  <a:pt x="163194" y="232410"/>
                </a:lnTo>
                <a:lnTo>
                  <a:pt x="201294" y="193675"/>
                </a:lnTo>
                <a:lnTo>
                  <a:pt x="238759" y="154940"/>
                </a:lnTo>
                <a:lnTo>
                  <a:pt x="276225" y="116205"/>
                </a:lnTo>
                <a:lnTo>
                  <a:pt x="314325" y="77470"/>
                </a:lnTo>
                <a:lnTo>
                  <a:pt x="351789" y="38735"/>
                </a:lnTo>
                <a:lnTo>
                  <a:pt x="389889" y="0"/>
                </a:lnTo>
                <a:lnTo>
                  <a:pt x="425450" y="34925"/>
                </a:lnTo>
                <a:lnTo>
                  <a:pt x="461009" y="69850"/>
                </a:lnTo>
                <a:lnTo>
                  <a:pt x="497205" y="104140"/>
                </a:lnTo>
                <a:lnTo>
                  <a:pt x="532764" y="139065"/>
                </a:lnTo>
                <a:lnTo>
                  <a:pt x="568325" y="173990"/>
                </a:lnTo>
                <a:lnTo>
                  <a:pt x="603884" y="208915"/>
                </a:lnTo>
                <a:lnTo>
                  <a:pt x="631189" y="239395"/>
                </a:lnTo>
                <a:lnTo>
                  <a:pt x="651509" y="274320"/>
                </a:lnTo>
                <a:lnTo>
                  <a:pt x="666750" y="311150"/>
                </a:lnTo>
                <a:lnTo>
                  <a:pt x="676275" y="351155"/>
                </a:lnTo>
                <a:lnTo>
                  <a:pt x="680084" y="393065"/>
                </a:lnTo>
                <a:lnTo>
                  <a:pt x="678180" y="436245"/>
                </a:lnTo>
                <a:lnTo>
                  <a:pt x="671194" y="479425"/>
                </a:lnTo>
                <a:lnTo>
                  <a:pt x="658494" y="523240"/>
                </a:lnTo>
                <a:lnTo>
                  <a:pt x="640714" y="567055"/>
                </a:lnTo>
                <a:lnTo>
                  <a:pt x="617219" y="609600"/>
                </a:lnTo>
                <a:lnTo>
                  <a:pt x="588009" y="650240"/>
                </a:lnTo>
                <a:lnTo>
                  <a:pt x="554355" y="688975"/>
                </a:lnTo>
                <a:lnTo>
                  <a:pt x="516889" y="723900"/>
                </a:lnTo>
                <a:lnTo>
                  <a:pt x="476250" y="753745"/>
                </a:lnTo>
                <a:lnTo>
                  <a:pt x="434975" y="778510"/>
                </a:lnTo>
                <a:lnTo>
                  <a:pt x="391794" y="797560"/>
                </a:lnTo>
                <a:lnTo>
                  <a:pt x="347980" y="811530"/>
                </a:lnTo>
                <a:lnTo>
                  <a:pt x="304800" y="819785"/>
                </a:lnTo>
                <a:lnTo>
                  <a:pt x="261619" y="822325"/>
                </a:lnTo>
                <a:lnTo>
                  <a:pt x="219709" y="819785"/>
                </a:lnTo>
                <a:lnTo>
                  <a:pt x="179705" y="811530"/>
                </a:lnTo>
                <a:lnTo>
                  <a:pt x="142239" y="797560"/>
                </a:lnTo>
                <a:lnTo>
                  <a:pt x="107314" y="777240"/>
                </a:lnTo>
                <a:lnTo>
                  <a:pt x="75564" y="751205"/>
                </a:lnTo>
                <a:close/>
              </a:path>
            </a:pathLst>
          </a:custGeom>
          <a:ln w="12700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9719" y="4994909"/>
            <a:ext cx="1391920" cy="1277620"/>
          </a:xfrm>
          <a:custGeom>
            <a:avLst/>
            <a:gdLst/>
            <a:ahLst/>
            <a:cxnLst/>
            <a:rect l="l" t="t" r="r" b="b"/>
            <a:pathLst>
              <a:path w="1391920" h="1277620">
                <a:moveTo>
                  <a:pt x="1179195" y="0"/>
                </a:moveTo>
                <a:lnTo>
                  <a:pt x="212725" y="0"/>
                </a:lnTo>
                <a:lnTo>
                  <a:pt x="163830" y="5079"/>
                </a:lnTo>
                <a:lnTo>
                  <a:pt x="118744" y="21589"/>
                </a:lnTo>
                <a:lnTo>
                  <a:pt x="79375" y="46354"/>
                </a:lnTo>
                <a:lnTo>
                  <a:pt x="46355" y="79375"/>
                </a:lnTo>
                <a:lnTo>
                  <a:pt x="21590" y="119379"/>
                </a:lnTo>
                <a:lnTo>
                  <a:pt x="5080" y="163829"/>
                </a:lnTo>
                <a:lnTo>
                  <a:pt x="0" y="212725"/>
                </a:lnTo>
                <a:lnTo>
                  <a:pt x="0" y="1064895"/>
                </a:lnTo>
                <a:lnTo>
                  <a:pt x="5080" y="1113155"/>
                </a:lnTo>
                <a:lnTo>
                  <a:pt x="21590" y="1158239"/>
                </a:lnTo>
                <a:lnTo>
                  <a:pt x="46355" y="1197609"/>
                </a:lnTo>
                <a:lnTo>
                  <a:pt x="79375" y="1230630"/>
                </a:lnTo>
                <a:lnTo>
                  <a:pt x="118744" y="1256030"/>
                </a:lnTo>
                <a:lnTo>
                  <a:pt x="163830" y="1271905"/>
                </a:lnTo>
                <a:lnTo>
                  <a:pt x="212725" y="1277620"/>
                </a:lnTo>
                <a:lnTo>
                  <a:pt x="1179195" y="1277620"/>
                </a:lnTo>
                <a:lnTo>
                  <a:pt x="1228090" y="1271905"/>
                </a:lnTo>
                <a:lnTo>
                  <a:pt x="1272540" y="1256030"/>
                </a:lnTo>
                <a:lnTo>
                  <a:pt x="1311910" y="1230630"/>
                </a:lnTo>
                <a:lnTo>
                  <a:pt x="1344930" y="1197609"/>
                </a:lnTo>
                <a:lnTo>
                  <a:pt x="1370330" y="1158239"/>
                </a:lnTo>
                <a:lnTo>
                  <a:pt x="1386205" y="1113155"/>
                </a:lnTo>
                <a:lnTo>
                  <a:pt x="1391920" y="1064895"/>
                </a:lnTo>
                <a:lnTo>
                  <a:pt x="1391920" y="212725"/>
                </a:lnTo>
                <a:lnTo>
                  <a:pt x="1386205" y="163829"/>
                </a:lnTo>
                <a:lnTo>
                  <a:pt x="1370330" y="119379"/>
                </a:lnTo>
                <a:lnTo>
                  <a:pt x="1344930" y="79375"/>
                </a:lnTo>
                <a:lnTo>
                  <a:pt x="1311910" y="46354"/>
                </a:lnTo>
                <a:lnTo>
                  <a:pt x="1272540" y="21589"/>
                </a:lnTo>
                <a:lnTo>
                  <a:pt x="1228090" y="5079"/>
                </a:lnTo>
                <a:lnTo>
                  <a:pt x="1179195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69719" y="4994909"/>
            <a:ext cx="1391920" cy="1277620"/>
          </a:xfrm>
          <a:custGeom>
            <a:avLst/>
            <a:gdLst/>
            <a:ahLst/>
            <a:cxnLst/>
            <a:rect l="l" t="t" r="r" b="b"/>
            <a:pathLst>
              <a:path w="1391920" h="1277620">
                <a:moveTo>
                  <a:pt x="0" y="212725"/>
                </a:moveTo>
                <a:lnTo>
                  <a:pt x="5080" y="163829"/>
                </a:lnTo>
                <a:lnTo>
                  <a:pt x="21590" y="119379"/>
                </a:lnTo>
                <a:lnTo>
                  <a:pt x="46355" y="79375"/>
                </a:lnTo>
                <a:lnTo>
                  <a:pt x="79375" y="46354"/>
                </a:lnTo>
                <a:lnTo>
                  <a:pt x="118744" y="21589"/>
                </a:lnTo>
                <a:lnTo>
                  <a:pt x="163830" y="5079"/>
                </a:lnTo>
                <a:lnTo>
                  <a:pt x="212725" y="0"/>
                </a:lnTo>
                <a:lnTo>
                  <a:pt x="1179195" y="0"/>
                </a:lnTo>
                <a:lnTo>
                  <a:pt x="1228090" y="5079"/>
                </a:lnTo>
                <a:lnTo>
                  <a:pt x="1272540" y="21589"/>
                </a:lnTo>
                <a:lnTo>
                  <a:pt x="1311910" y="46354"/>
                </a:lnTo>
                <a:lnTo>
                  <a:pt x="1344930" y="79375"/>
                </a:lnTo>
                <a:lnTo>
                  <a:pt x="1370330" y="119379"/>
                </a:lnTo>
                <a:lnTo>
                  <a:pt x="1386205" y="163829"/>
                </a:lnTo>
                <a:lnTo>
                  <a:pt x="1391920" y="212725"/>
                </a:lnTo>
                <a:lnTo>
                  <a:pt x="1391920" y="1064895"/>
                </a:lnTo>
                <a:lnTo>
                  <a:pt x="1386205" y="1113155"/>
                </a:lnTo>
                <a:lnTo>
                  <a:pt x="1370330" y="1158239"/>
                </a:lnTo>
                <a:lnTo>
                  <a:pt x="1344930" y="1197609"/>
                </a:lnTo>
                <a:lnTo>
                  <a:pt x="1311910" y="1230630"/>
                </a:lnTo>
                <a:lnTo>
                  <a:pt x="1272540" y="1256030"/>
                </a:lnTo>
                <a:lnTo>
                  <a:pt x="1228090" y="1271905"/>
                </a:lnTo>
                <a:lnTo>
                  <a:pt x="1179195" y="1277620"/>
                </a:lnTo>
                <a:lnTo>
                  <a:pt x="212725" y="1277620"/>
                </a:lnTo>
                <a:lnTo>
                  <a:pt x="163830" y="1271905"/>
                </a:lnTo>
                <a:lnTo>
                  <a:pt x="118744" y="1256030"/>
                </a:lnTo>
                <a:lnTo>
                  <a:pt x="79375" y="1230630"/>
                </a:lnTo>
                <a:lnTo>
                  <a:pt x="46355" y="1197609"/>
                </a:lnTo>
                <a:lnTo>
                  <a:pt x="21590" y="1158239"/>
                </a:lnTo>
                <a:lnTo>
                  <a:pt x="5080" y="1113155"/>
                </a:lnTo>
                <a:lnTo>
                  <a:pt x="0" y="1064895"/>
                </a:lnTo>
                <a:lnTo>
                  <a:pt x="0" y="21272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7520" y="5008245"/>
            <a:ext cx="1402715" cy="1277620"/>
          </a:xfrm>
          <a:custGeom>
            <a:avLst/>
            <a:gdLst/>
            <a:ahLst/>
            <a:cxnLst/>
            <a:rect l="l" t="t" r="r" b="b"/>
            <a:pathLst>
              <a:path w="1402714" h="1277620">
                <a:moveTo>
                  <a:pt x="0" y="212724"/>
                </a:moveTo>
                <a:lnTo>
                  <a:pt x="5080" y="164464"/>
                </a:lnTo>
                <a:lnTo>
                  <a:pt x="21590" y="119379"/>
                </a:lnTo>
                <a:lnTo>
                  <a:pt x="46355" y="80009"/>
                </a:lnTo>
                <a:lnTo>
                  <a:pt x="79375" y="46989"/>
                </a:lnTo>
                <a:lnTo>
                  <a:pt x="118744" y="21589"/>
                </a:lnTo>
                <a:lnTo>
                  <a:pt x="163830" y="5714"/>
                </a:lnTo>
                <a:lnTo>
                  <a:pt x="212725" y="0"/>
                </a:lnTo>
                <a:lnTo>
                  <a:pt x="1189355" y="0"/>
                </a:lnTo>
                <a:lnTo>
                  <a:pt x="1238250" y="5714"/>
                </a:lnTo>
                <a:lnTo>
                  <a:pt x="1283334" y="21589"/>
                </a:lnTo>
                <a:lnTo>
                  <a:pt x="1322705" y="46989"/>
                </a:lnTo>
                <a:lnTo>
                  <a:pt x="1355725" y="80009"/>
                </a:lnTo>
                <a:lnTo>
                  <a:pt x="1381125" y="119379"/>
                </a:lnTo>
                <a:lnTo>
                  <a:pt x="1397000" y="164464"/>
                </a:lnTo>
                <a:lnTo>
                  <a:pt x="1402715" y="212724"/>
                </a:lnTo>
                <a:lnTo>
                  <a:pt x="1402715" y="1064894"/>
                </a:lnTo>
                <a:lnTo>
                  <a:pt x="1397000" y="1113789"/>
                </a:lnTo>
                <a:lnTo>
                  <a:pt x="1381125" y="1158239"/>
                </a:lnTo>
                <a:lnTo>
                  <a:pt x="1355725" y="1198244"/>
                </a:lnTo>
                <a:lnTo>
                  <a:pt x="1322705" y="1231264"/>
                </a:lnTo>
                <a:lnTo>
                  <a:pt x="1283334" y="1256029"/>
                </a:lnTo>
                <a:lnTo>
                  <a:pt x="1238250" y="1272539"/>
                </a:lnTo>
                <a:lnTo>
                  <a:pt x="1189355" y="1277619"/>
                </a:lnTo>
                <a:lnTo>
                  <a:pt x="212725" y="1277619"/>
                </a:lnTo>
                <a:lnTo>
                  <a:pt x="163830" y="1272539"/>
                </a:lnTo>
                <a:lnTo>
                  <a:pt x="118744" y="1256029"/>
                </a:lnTo>
                <a:lnTo>
                  <a:pt x="79375" y="1231264"/>
                </a:lnTo>
                <a:lnTo>
                  <a:pt x="46355" y="1198244"/>
                </a:lnTo>
                <a:lnTo>
                  <a:pt x="21590" y="1158239"/>
                </a:lnTo>
                <a:lnTo>
                  <a:pt x="5080" y="1113789"/>
                </a:lnTo>
                <a:lnTo>
                  <a:pt x="0" y="1064894"/>
                </a:lnTo>
                <a:lnTo>
                  <a:pt x="0" y="212724"/>
                </a:lnTo>
                <a:close/>
              </a:path>
            </a:pathLst>
          </a:custGeom>
          <a:ln w="12953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14570" y="4878704"/>
            <a:ext cx="680085" cy="822325"/>
          </a:xfrm>
          <a:custGeom>
            <a:avLst/>
            <a:gdLst/>
            <a:ahLst/>
            <a:cxnLst/>
            <a:rect l="l" t="t" r="r" b="b"/>
            <a:pathLst>
              <a:path w="680085" h="822325">
                <a:moveTo>
                  <a:pt x="389889" y="0"/>
                </a:moveTo>
                <a:lnTo>
                  <a:pt x="125729" y="271145"/>
                </a:lnTo>
                <a:lnTo>
                  <a:pt x="91439" y="309880"/>
                </a:lnTo>
                <a:lnTo>
                  <a:pt x="62864" y="351155"/>
                </a:lnTo>
                <a:lnTo>
                  <a:pt x="39369" y="393065"/>
                </a:lnTo>
                <a:lnTo>
                  <a:pt x="21589" y="436880"/>
                </a:lnTo>
                <a:lnTo>
                  <a:pt x="8889" y="480695"/>
                </a:lnTo>
                <a:lnTo>
                  <a:pt x="1269" y="524510"/>
                </a:lnTo>
                <a:lnTo>
                  <a:pt x="0" y="567055"/>
                </a:lnTo>
                <a:lnTo>
                  <a:pt x="3809" y="608965"/>
                </a:lnTo>
                <a:lnTo>
                  <a:pt x="13334" y="648970"/>
                </a:lnTo>
                <a:lnTo>
                  <a:pt x="27939" y="686435"/>
                </a:lnTo>
                <a:lnTo>
                  <a:pt x="48894" y="720725"/>
                </a:lnTo>
                <a:lnTo>
                  <a:pt x="75564" y="751205"/>
                </a:lnTo>
                <a:lnTo>
                  <a:pt x="107314" y="777240"/>
                </a:lnTo>
                <a:lnTo>
                  <a:pt x="142239" y="797560"/>
                </a:lnTo>
                <a:lnTo>
                  <a:pt x="180339" y="811530"/>
                </a:lnTo>
                <a:lnTo>
                  <a:pt x="220344" y="819785"/>
                </a:lnTo>
                <a:lnTo>
                  <a:pt x="261619" y="822325"/>
                </a:lnTo>
                <a:lnTo>
                  <a:pt x="304800" y="819785"/>
                </a:lnTo>
                <a:lnTo>
                  <a:pt x="348614" y="811530"/>
                </a:lnTo>
                <a:lnTo>
                  <a:pt x="391794" y="797560"/>
                </a:lnTo>
                <a:lnTo>
                  <a:pt x="434975" y="778510"/>
                </a:lnTo>
                <a:lnTo>
                  <a:pt x="476884" y="753745"/>
                </a:lnTo>
                <a:lnTo>
                  <a:pt x="516889" y="723900"/>
                </a:lnTo>
                <a:lnTo>
                  <a:pt x="554354" y="688975"/>
                </a:lnTo>
                <a:lnTo>
                  <a:pt x="588644" y="650240"/>
                </a:lnTo>
                <a:lnTo>
                  <a:pt x="617219" y="609600"/>
                </a:lnTo>
                <a:lnTo>
                  <a:pt x="640714" y="567055"/>
                </a:lnTo>
                <a:lnTo>
                  <a:pt x="658494" y="523240"/>
                </a:lnTo>
                <a:lnTo>
                  <a:pt x="671194" y="479425"/>
                </a:lnTo>
                <a:lnTo>
                  <a:pt x="678814" y="436245"/>
                </a:lnTo>
                <a:lnTo>
                  <a:pt x="680084" y="393065"/>
                </a:lnTo>
                <a:lnTo>
                  <a:pt x="676275" y="351155"/>
                </a:lnTo>
                <a:lnTo>
                  <a:pt x="666750" y="311150"/>
                </a:lnTo>
                <a:lnTo>
                  <a:pt x="652144" y="274320"/>
                </a:lnTo>
                <a:lnTo>
                  <a:pt x="631189" y="239395"/>
                </a:lnTo>
                <a:lnTo>
                  <a:pt x="604519" y="208915"/>
                </a:lnTo>
                <a:lnTo>
                  <a:pt x="389889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14570" y="4878704"/>
            <a:ext cx="680085" cy="822325"/>
          </a:xfrm>
          <a:custGeom>
            <a:avLst/>
            <a:gdLst/>
            <a:ahLst/>
            <a:cxnLst/>
            <a:rect l="l" t="t" r="r" b="b"/>
            <a:pathLst>
              <a:path w="680085" h="822325">
                <a:moveTo>
                  <a:pt x="75564" y="751205"/>
                </a:moveTo>
                <a:lnTo>
                  <a:pt x="48894" y="720725"/>
                </a:lnTo>
                <a:lnTo>
                  <a:pt x="27939" y="686435"/>
                </a:lnTo>
                <a:lnTo>
                  <a:pt x="13334" y="648970"/>
                </a:lnTo>
                <a:lnTo>
                  <a:pt x="3809" y="608965"/>
                </a:lnTo>
                <a:lnTo>
                  <a:pt x="0" y="567055"/>
                </a:lnTo>
                <a:lnTo>
                  <a:pt x="1269" y="524510"/>
                </a:lnTo>
                <a:lnTo>
                  <a:pt x="8889" y="480695"/>
                </a:lnTo>
                <a:lnTo>
                  <a:pt x="21589" y="436880"/>
                </a:lnTo>
                <a:lnTo>
                  <a:pt x="39369" y="393065"/>
                </a:lnTo>
                <a:lnTo>
                  <a:pt x="62864" y="351155"/>
                </a:lnTo>
                <a:lnTo>
                  <a:pt x="91439" y="309880"/>
                </a:lnTo>
                <a:lnTo>
                  <a:pt x="125729" y="271145"/>
                </a:lnTo>
                <a:lnTo>
                  <a:pt x="163194" y="232410"/>
                </a:lnTo>
                <a:lnTo>
                  <a:pt x="201294" y="193675"/>
                </a:lnTo>
                <a:lnTo>
                  <a:pt x="238759" y="154940"/>
                </a:lnTo>
                <a:lnTo>
                  <a:pt x="276859" y="116205"/>
                </a:lnTo>
                <a:lnTo>
                  <a:pt x="314325" y="77470"/>
                </a:lnTo>
                <a:lnTo>
                  <a:pt x="352425" y="38735"/>
                </a:lnTo>
                <a:lnTo>
                  <a:pt x="389889" y="0"/>
                </a:lnTo>
                <a:lnTo>
                  <a:pt x="425450" y="34925"/>
                </a:lnTo>
                <a:lnTo>
                  <a:pt x="461644" y="69850"/>
                </a:lnTo>
                <a:lnTo>
                  <a:pt x="497204" y="104140"/>
                </a:lnTo>
                <a:lnTo>
                  <a:pt x="532764" y="139065"/>
                </a:lnTo>
                <a:lnTo>
                  <a:pt x="568325" y="173990"/>
                </a:lnTo>
                <a:lnTo>
                  <a:pt x="604519" y="208915"/>
                </a:lnTo>
                <a:lnTo>
                  <a:pt x="631189" y="239395"/>
                </a:lnTo>
                <a:lnTo>
                  <a:pt x="652144" y="274320"/>
                </a:lnTo>
                <a:lnTo>
                  <a:pt x="666750" y="311150"/>
                </a:lnTo>
                <a:lnTo>
                  <a:pt x="676275" y="351155"/>
                </a:lnTo>
                <a:lnTo>
                  <a:pt x="680084" y="393065"/>
                </a:lnTo>
                <a:lnTo>
                  <a:pt x="678814" y="436245"/>
                </a:lnTo>
                <a:lnTo>
                  <a:pt x="671194" y="479425"/>
                </a:lnTo>
                <a:lnTo>
                  <a:pt x="658494" y="523240"/>
                </a:lnTo>
                <a:lnTo>
                  <a:pt x="640714" y="567055"/>
                </a:lnTo>
                <a:lnTo>
                  <a:pt x="617219" y="609600"/>
                </a:lnTo>
                <a:lnTo>
                  <a:pt x="588644" y="650240"/>
                </a:lnTo>
                <a:lnTo>
                  <a:pt x="554354" y="688975"/>
                </a:lnTo>
                <a:lnTo>
                  <a:pt x="516889" y="723900"/>
                </a:lnTo>
                <a:lnTo>
                  <a:pt x="476884" y="753745"/>
                </a:lnTo>
                <a:lnTo>
                  <a:pt x="434975" y="778510"/>
                </a:lnTo>
                <a:lnTo>
                  <a:pt x="391794" y="797560"/>
                </a:lnTo>
                <a:lnTo>
                  <a:pt x="348614" y="811530"/>
                </a:lnTo>
                <a:lnTo>
                  <a:pt x="304800" y="819785"/>
                </a:lnTo>
                <a:lnTo>
                  <a:pt x="261619" y="822325"/>
                </a:lnTo>
                <a:lnTo>
                  <a:pt x="220344" y="819785"/>
                </a:lnTo>
                <a:lnTo>
                  <a:pt x="180339" y="811530"/>
                </a:lnTo>
                <a:lnTo>
                  <a:pt x="142239" y="797560"/>
                </a:lnTo>
                <a:lnTo>
                  <a:pt x="107314" y="777240"/>
                </a:lnTo>
                <a:lnTo>
                  <a:pt x="75564" y="751205"/>
                </a:lnTo>
                <a:close/>
              </a:path>
            </a:pathLst>
          </a:custGeom>
          <a:ln w="12699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65320" y="4994909"/>
            <a:ext cx="1414145" cy="1277620"/>
          </a:xfrm>
          <a:custGeom>
            <a:avLst/>
            <a:gdLst/>
            <a:ahLst/>
            <a:cxnLst/>
            <a:rect l="l" t="t" r="r" b="b"/>
            <a:pathLst>
              <a:path w="1414145" h="1277620">
                <a:moveTo>
                  <a:pt x="1200784" y="0"/>
                </a:moveTo>
                <a:lnTo>
                  <a:pt x="212725" y="0"/>
                </a:lnTo>
                <a:lnTo>
                  <a:pt x="163829" y="5079"/>
                </a:lnTo>
                <a:lnTo>
                  <a:pt x="118744" y="21589"/>
                </a:lnTo>
                <a:lnTo>
                  <a:pt x="79375" y="46354"/>
                </a:lnTo>
                <a:lnTo>
                  <a:pt x="46354" y="79375"/>
                </a:lnTo>
                <a:lnTo>
                  <a:pt x="21589" y="119379"/>
                </a:lnTo>
                <a:lnTo>
                  <a:pt x="5079" y="163829"/>
                </a:lnTo>
                <a:lnTo>
                  <a:pt x="0" y="212725"/>
                </a:lnTo>
                <a:lnTo>
                  <a:pt x="0" y="1064895"/>
                </a:lnTo>
                <a:lnTo>
                  <a:pt x="5079" y="1113155"/>
                </a:lnTo>
                <a:lnTo>
                  <a:pt x="21589" y="1158239"/>
                </a:lnTo>
                <a:lnTo>
                  <a:pt x="46354" y="1197609"/>
                </a:lnTo>
                <a:lnTo>
                  <a:pt x="79375" y="1230630"/>
                </a:lnTo>
                <a:lnTo>
                  <a:pt x="118744" y="1256030"/>
                </a:lnTo>
                <a:lnTo>
                  <a:pt x="163829" y="1271905"/>
                </a:lnTo>
                <a:lnTo>
                  <a:pt x="212725" y="1277620"/>
                </a:lnTo>
                <a:lnTo>
                  <a:pt x="1200784" y="1277620"/>
                </a:lnTo>
                <a:lnTo>
                  <a:pt x="1249679" y="1271905"/>
                </a:lnTo>
                <a:lnTo>
                  <a:pt x="1294764" y="1256030"/>
                </a:lnTo>
                <a:lnTo>
                  <a:pt x="1334134" y="1230630"/>
                </a:lnTo>
                <a:lnTo>
                  <a:pt x="1367154" y="1197609"/>
                </a:lnTo>
                <a:lnTo>
                  <a:pt x="1392554" y="1158239"/>
                </a:lnTo>
                <a:lnTo>
                  <a:pt x="1408429" y="1113155"/>
                </a:lnTo>
                <a:lnTo>
                  <a:pt x="1414144" y="1064895"/>
                </a:lnTo>
                <a:lnTo>
                  <a:pt x="1414144" y="212725"/>
                </a:lnTo>
                <a:lnTo>
                  <a:pt x="1408429" y="163829"/>
                </a:lnTo>
                <a:lnTo>
                  <a:pt x="1392554" y="119379"/>
                </a:lnTo>
                <a:lnTo>
                  <a:pt x="1367154" y="79375"/>
                </a:lnTo>
                <a:lnTo>
                  <a:pt x="1334134" y="46354"/>
                </a:lnTo>
                <a:lnTo>
                  <a:pt x="1294764" y="21589"/>
                </a:lnTo>
                <a:lnTo>
                  <a:pt x="1249679" y="5079"/>
                </a:lnTo>
                <a:lnTo>
                  <a:pt x="1200784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65320" y="4994909"/>
            <a:ext cx="1414145" cy="1277620"/>
          </a:xfrm>
          <a:custGeom>
            <a:avLst/>
            <a:gdLst/>
            <a:ahLst/>
            <a:cxnLst/>
            <a:rect l="l" t="t" r="r" b="b"/>
            <a:pathLst>
              <a:path w="1414145" h="1277620">
                <a:moveTo>
                  <a:pt x="0" y="212725"/>
                </a:moveTo>
                <a:lnTo>
                  <a:pt x="5079" y="163829"/>
                </a:lnTo>
                <a:lnTo>
                  <a:pt x="21589" y="119379"/>
                </a:lnTo>
                <a:lnTo>
                  <a:pt x="46354" y="79375"/>
                </a:lnTo>
                <a:lnTo>
                  <a:pt x="79375" y="46354"/>
                </a:lnTo>
                <a:lnTo>
                  <a:pt x="118744" y="21589"/>
                </a:lnTo>
                <a:lnTo>
                  <a:pt x="163829" y="5079"/>
                </a:lnTo>
                <a:lnTo>
                  <a:pt x="212725" y="0"/>
                </a:lnTo>
                <a:lnTo>
                  <a:pt x="1200784" y="0"/>
                </a:lnTo>
                <a:lnTo>
                  <a:pt x="1249679" y="5079"/>
                </a:lnTo>
                <a:lnTo>
                  <a:pt x="1294764" y="21589"/>
                </a:lnTo>
                <a:lnTo>
                  <a:pt x="1334134" y="46354"/>
                </a:lnTo>
                <a:lnTo>
                  <a:pt x="1367154" y="79375"/>
                </a:lnTo>
                <a:lnTo>
                  <a:pt x="1392554" y="119379"/>
                </a:lnTo>
                <a:lnTo>
                  <a:pt x="1408429" y="163829"/>
                </a:lnTo>
                <a:lnTo>
                  <a:pt x="1414144" y="212725"/>
                </a:lnTo>
                <a:lnTo>
                  <a:pt x="1414144" y="1064895"/>
                </a:lnTo>
                <a:lnTo>
                  <a:pt x="1408429" y="1113155"/>
                </a:lnTo>
                <a:lnTo>
                  <a:pt x="1392554" y="1158239"/>
                </a:lnTo>
                <a:lnTo>
                  <a:pt x="1367154" y="1197609"/>
                </a:lnTo>
                <a:lnTo>
                  <a:pt x="1334134" y="1230630"/>
                </a:lnTo>
                <a:lnTo>
                  <a:pt x="1294764" y="1256030"/>
                </a:lnTo>
                <a:lnTo>
                  <a:pt x="1249679" y="1271905"/>
                </a:lnTo>
                <a:lnTo>
                  <a:pt x="1200784" y="1277620"/>
                </a:lnTo>
                <a:lnTo>
                  <a:pt x="212725" y="1277620"/>
                </a:lnTo>
                <a:lnTo>
                  <a:pt x="163829" y="1271905"/>
                </a:lnTo>
                <a:lnTo>
                  <a:pt x="118744" y="1256030"/>
                </a:lnTo>
                <a:lnTo>
                  <a:pt x="79375" y="1230630"/>
                </a:lnTo>
                <a:lnTo>
                  <a:pt x="46354" y="1197609"/>
                </a:lnTo>
                <a:lnTo>
                  <a:pt x="21589" y="1158239"/>
                </a:lnTo>
                <a:lnTo>
                  <a:pt x="5079" y="1113155"/>
                </a:lnTo>
                <a:lnTo>
                  <a:pt x="0" y="1064895"/>
                </a:lnTo>
                <a:lnTo>
                  <a:pt x="0" y="21272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95259" y="4878704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390525" y="0"/>
                </a:moveTo>
                <a:lnTo>
                  <a:pt x="126365" y="271145"/>
                </a:lnTo>
                <a:lnTo>
                  <a:pt x="92075" y="309880"/>
                </a:lnTo>
                <a:lnTo>
                  <a:pt x="63500" y="351155"/>
                </a:lnTo>
                <a:lnTo>
                  <a:pt x="40005" y="393065"/>
                </a:lnTo>
                <a:lnTo>
                  <a:pt x="22225" y="436880"/>
                </a:lnTo>
                <a:lnTo>
                  <a:pt x="9525" y="480695"/>
                </a:lnTo>
                <a:lnTo>
                  <a:pt x="1905" y="524510"/>
                </a:lnTo>
                <a:lnTo>
                  <a:pt x="0" y="567055"/>
                </a:lnTo>
                <a:lnTo>
                  <a:pt x="3810" y="608965"/>
                </a:lnTo>
                <a:lnTo>
                  <a:pt x="13335" y="648970"/>
                </a:lnTo>
                <a:lnTo>
                  <a:pt x="28575" y="686435"/>
                </a:lnTo>
                <a:lnTo>
                  <a:pt x="49530" y="720725"/>
                </a:lnTo>
                <a:lnTo>
                  <a:pt x="76200" y="751205"/>
                </a:lnTo>
                <a:lnTo>
                  <a:pt x="107950" y="777240"/>
                </a:lnTo>
                <a:lnTo>
                  <a:pt x="142875" y="797560"/>
                </a:lnTo>
                <a:lnTo>
                  <a:pt x="180340" y="811530"/>
                </a:lnTo>
                <a:lnTo>
                  <a:pt x="220345" y="819785"/>
                </a:lnTo>
                <a:lnTo>
                  <a:pt x="262255" y="822325"/>
                </a:lnTo>
                <a:lnTo>
                  <a:pt x="305435" y="819785"/>
                </a:lnTo>
                <a:lnTo>
                  <a:pt x="348615" y="811530"/>
                </a:lnTo>
                <a:lnTo>
                  <a:pt x="392430" y="797560"/>
                </a:lnTo>
                <a:lnTo>
                  <a:pt x="434975" y="777875"/>
                </a:lnTo>
                <a:lnTo>
                  <a:pt x="476885" y="753745"/>
                </a:lnTo>
                <a:lnTo>
                  <a:pt x="516890" y="723900"/>
                </a:lnTo>
                <a:lnTo>
                  <a:pt x="554990" y="688975"/>
                </a:lnTo>
                <a:lnTo>
                  <a:pt x="588645" y="650240"/>
                </a:lnTo>
                <a:lnTo>
                  <a:pt x="617220" y="609600"/>
                </a:lnTo>
                <a:lnTo>
                  <a:pt x="640715" y="567055"/>
                </a:lnTo>
                <a:lnTo>
                  <a:pt x="659130" y="523240"/>
                </a:lnTo>
                <a:lnTo>
                  <a:pt x="671830" y="479425"/>
                </a:lnTo>
                <a:lnTo>
                  <a:pt x="678815" y="435610"/>
                </a:lnTo>
                <a:lnTo>
                  <a:pt x="680720" y="393065"/>
                </a:lnTo>
                <a:lnTo>
                  <a:pt x="676910" y="351155"/>
                </a:lnTo>
                <a:lnTo>
                  <a:pt x="667385" y="311150"/>
                </a:lnTo>
                <a:lnTo>
                  <a:pt x="652145" y="273685"/>
                </a:lnTo>
                <a:lnTo>
                  <a:pt x="631190" y="239395"/>
                </a:lnTo>
                <a:lnTo>
                  <a:pt x="604520" y="208915"/>
                </a:lnTo>
                <a:lnTo>
                  <a:pt x="390525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95259" y="4878704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76200" y="751205"/>
                </a:moveTo>
                <a:lnTo>
                  <a:pt x="49530" y="720725"/>
                </a:lnTo>
                <a:lnTo>
                  <a:pt x="28575" y="686435"/>
                </a:lnTo>
                <a:lnTo>
                  <a:pt x="13335" y="648970"/>
                </a:lnTo>
                <a:lnTo>
                  <a:pt x="3810" y="608965"/>
                </a:lnTo>
                <a:lnTo>
                  <a:pt x="0" y="567055"/>
                </a:lnTo>
                <a:lnTo>
                  <a:pt x="1905" y="524510"/>
                </a:lnTo>
                <a:lnTo>
                  <a:pt x="9525" y="480695"/>
                </a:lnTo>
                <a:lnTo>
                  <a:pt x="22225" y="436880"/>
                </a:lnTo>
                <a:lnTo>
                  <a:pt x="40005" y="393065"/>
                </a:lnTo>
                <a:lnTo>
                  <a:pt x="63500" y="351155"/>
                </a:lnTo>
                <a:lnTo>
                  <a:pt x="92075" y="309880"/>
                </a:lnTo>
                <a:lnTo>
                  <a:pt x="126365" y="271145"/>
                </a:lnTo>
                <a:lnTo>
                  <a:pt x="163830" y="232410"/>
                </a:lnTo>
                <a:lnTo>
                  <a:pt x="201295" y="193675"/>
                </a:lnTo>
                <a:lnTo>
                  <a:pt x="239395" y="154940"/>
                </a:lnTo>
                <a:lnTo>
                  <a:pt x="276860" y="116205"/>
                </a:lnTo>
                <a:lnTo>
                  <a:pt x="314960" y="77470"/>
                </a:lnTo>
                <a:lnTo>
                  <a:pt x="352425" y="38735"/>
                </a:lnTo>
                <a:lnTo>
                  <a:pt x="390525" y="0"/>
                </a:lnTo>
                <a:lnTo>
                  <a:pt x="426085" y="34925"/>
                </a:lnTo>
                <a:lnTo>
                  <a:pt x="461645" y="69850"/>
                </a:lnTo>
                <a:lnTo>
                  <a:pt x="497840" y="104140"/>
                </a:lnTo>
                <a:lnTo>
                  <a:pt x="533400" y="139065"/>
                </a:lnTo>
                <a:lnTo>
                  <a:pt x="568960" y="173990"/>
                </a:lnTo>
                <a:lnTo>
                  <a:pt x="604520" y="208915"/>
                </a:lnTo>
                <a:lnTo>
                  <a:pt x="631190" y="239395"/>
                </a:lnTo>
                <a:lnTo>
                  <a:pt x="652145" y="273685"/>
                </a:lnTo>
                <a:lnTo>
                  <a:pt x="667385" y="311150"/>
                </a:lnTo>
                <a:lnTo>
                  <a:pt x="676910" y="351155"/>
                </a:lnTo>
                <a:lnTo>
                  <a:pt x="680720" y="393065"/>
                </a:lnTo>
                <a:lnTo>
                  <a:pt x="678815" y="435610"/>
                </a:lnTo>
                <a:lnTo>
                  <a:pt x="671830" y="479425"/>
                </a:lnTo>
                <a:lnTo>
                  <a:pt x="659130" y="523240"/>
                </a:lnTo>
                <a:lnTo>
                  <a:pt x="640715" y="567055"/>
                </a:lnTo>
                <a:lnTo>
                  <a:pt x="617220" y="609600"/>
                </a:lnTo>
                <a:lnTo>
                  <a:pt x="588645" y="650240"/>
                </a:lnTo>
                <a:lnTo>
                  <a:pt x="554990" y="688975"/>
                </a:lnTo>
                <a:lnTo>
                  <a:pt x="516890" y="723900"/>
                </a:lnTo>
                <a:lnTo>
                  <a:pt x="476885" y="753745"/>
                </a:lnTo>
                <a:lnTo>
                  <a:pt x="434975" y="777875"/>
                </a:lnTo>
                <a:lnTo>
                  <a:pt x="392430" y="797560"/>
                </a:lnTo>
                <a:lnTo>
                  <a:pt x="348615" y="811530"/>
                </a:lnTo>
                <a:lnTo>
                  <a:pt x="305435" y="819785"/>
                </a:lnTo>
                <a:lnTo>
                  <a:pt x="262255" y="822325"/>
                </a:lnTo>
                <a:lnTo>
                  <a:pt x="220345" y="819785"/>
                </a:lnTo>
                <a:lnTo>
                  <a:pt x="180340" y="811530"/>
                </a:lnTo>
                <a:lnTo>
                  <a:pt x="142875" y="797560"/>
                </a:lnTo>
                <a:lnTo>
                  <a:pt x="107950" y="777240"/>
                </a:lnTo>
                <a:lnTo>
                  <a:pt x="76200" y="751205"/>
                </a:lnTo>
                <a:close/>
              </a:path>
            </a:pathLst>
          </a:custGeom>
          <a:ln w="12700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60615" y="5008245"/>
            <a:ext cx="1436370" cy="1277620"/>
          </a:xfrm>
          <a:custGeom>
            <a:avLst/>
            <a:gdLst/>
            <a:ahLst/>
            <a:cxnLst/>
            <a:rect l="l" t="t" r="r" b="b"/>
            <a:pathLst>
              <a:path w="1436370" h="1277620">
                <a:moveTo>
                  <a:pt x="1223009" y="0"/>
                </a:moveTo>
                <a:lnTo>
                  <a:pt x="212725" y="0"/>
                </a:lnTo>
                <a:lnTo>
                  <a:pt x="163829" y="5714"/>
                </a:lnTo>
                <a:lnTo>
                  <a:pt x="119379" y="21589"/>
                </a:lnTo>
                <a:lnTo>
                  <a:pt x="79375" y="46989"/>
                </a:lnTo>
                <a:lnTo>
                  <a:pt x="46354" y="80009"/>
                </a:lnTo>
                <a:lnTo>
                  <a:pt x="21589" y="119379"/>
                </a:lnTo>
                <a:lnTo>
                  <a:pt x="5714" y="164464"/>
                </a:lnTo>
                <a:lnTo>
                  <a:pt x="0" y="212724"/>
                </a:lnTo>
                <a:lnTo>
                  <a:pt x="0" y="1064894"/>
                </a:lnTo>
                <a:lnTo>
                  <a:pt x="5714" y="1113789"/>
                </a:lnTo>
                <a:lnTo>
                  <a:pt x="21589" y="1158239"/>
                </a:lnTo>
                <a:lnTo>
                  <a:pt x="46354" y="1198244"/>
                </a:lnTo>
                <a:lnTo>
                  <a:pt x="79375" y="1231264"/>
                </a:lnTo>
                <a:lnTo>
                  <a:pt x="119379" y="1256029"/>
                </a:lnTo>
                <a:lnTo>
                  <a:pt x="163829" y="1272539"/>
                </a:lnTo>
                <a:lnTo>
                  <a:pt x="212725" y="1277619"/>
                </a:lnTo>
                <a:lnTo>
                  <a:pt x="1223009" y="1277619"/>
                </a:lnTo>
                <a:lnTo>
                  <a:pt x="1271904" y="1272539"/>
                </a:lnTo>
                <a:lnTo>
                  <a:pt x="1316989" y="1256029"/>
                </a:lnTo>
                <a:lnTo>
                  <a:pt x="1356359" y="1231264"/>
                </a:lnTo>
                <a:lnTo>
                  <a:pt x="1389379" y="1198244"/>
                </a:lnTo>
                <a:lnTo>
                  <a:pt x="1414779" y="1158239"/>
                </a:lnTo>
                <a:lnTo>
                  <a:pt x="1430654" y="1113789"/>
                </a:lnTo>
                <a:lnTo>
                  <a:pt x="1436369" y="1064894"/>
                </a:lnTo>
                <a:lnTo>
                  <a:pt x="1436369" y="212724"/>
                </a:lnTo>
                <a:lnTo>
                  <a:pt x="1430654" y="164464"/>
                </a:lnTo>
                <a:lnTo>
                  <a:pt x="1414779" y="119379"/>
                </a:lnTo>
                <a:lnTo>
                  <a:pt x="1389379" y="80009"/>
                </a:lnTo>
                <a:lnTo>
                  <a:pt x="1356359" y="46989"/>
                </a:lnTo>
                <a:lnTo>
                  <a:pt x="1316989" y="21589"/>
                </a:lnTo>
                <a:lnTo>
                  <a:pt x="1271904" y="5714"/>
                </a:lnTo>
                <a:lnTo>
                  <a:pt x="1223009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60615" y="5008245"/>
            <a:ext cx="1436370" cy="1277620"/>
          </a:xfrm>
          <a:custGeom>
            <a:avLst/>
            <a:gdLst/>
            <a:ahLst/>
            <a:cxnLst/>
            <a:rect l="l" t="t" r="r" b="b"/>
            <a:pathLst>
              <a:path w="1436370" h="1277620">
                <a:moveTo>
                  <a:pt x="0" y="212724"/>
                </a:moveTo>
                <a:lnTo>
                  <a:pt x="5714" y="164464"/>
                </a:lnTo>
                <a:lnTo>
                  <a:pt x="21589" y="119379"/>
                </a:lnTo>
                <a:lnTo>
                  <a:pt x="46354" y="80009"/>
                </a:lnTo>
                <a:lnTo>
                  <a:pt x="79375" y="46989"/>
                </a:lnTo>
                <a:lnTo>
                  <a:pt x="119379" y="21589"/>
                </a:lnTo>
                <a:lnTo>
                  <a:pt x="163829" y="5714"/>
                </a:lnTo>
                <a:lnTo>
                  <a:pt x="212725" y="0"/>
                </a:lnTo>
                <a:lnTo>
                  <a:pt x="1223009" y="0"/>
                </a:lnTo>
                <a:lnTo>
                  <a:pt x="1271904" y="5714"/>
                </a:lnTo>
                <a:lnTo>
                  <a:pt x="1316989" y="21589"/>
                </a:lnTo>
                <a:lnTo>
                  <a:pt x="1356359" y="46989"/>
                </a:lnTo>
                <a:lnTo>
                  <a:pt x="1389379" y="80009"/>
                </a:lnTo>
                <a:lnTo>
                  <a:pt x="1414779" y="119379"/>
                </a:lnTo>
                <a:lnTo>
                  <a:pt x="1430654" y="164464"/>
                </a:lnTo>
                <a:lnTo>
                  <a:pt x="1436369" y="212724"/>
                </a:lnTo>
                <a:lnTo>
                  <a:pt x="1436369" y="1064894"/>
                </a:lnTo>
                <a:lnTo>
                  <a:pt x="1430654" y="1113789"/>
                </a:lnTo>
                <a:lnTo>
                  <a:pt x="1414779" y="1158239"/>
                </a:lnTo>
                <a:lnTo>
                  <a:pt x="1389379" y="1198244"/>
                </a:lnTo>
                <a:lnTo>
                  <a:pt x="1356359" y="1231264"/>
                </a:lnTo>
                <a:lnTo>
                  <a:pt x="1316989" y="1256029"/>
                </a:lnTo>
                <a:lnTo>
                  <a:pt x="1271904" y="1272539"/>
                </a:lnTo>
                <a:lnTo>
                  <a:pt x="1223009" y="1277619"/>
                </a:lnTo>
                <a:lnTo>
                  <a:pt x="212725" y="1277619"/>
                </a:lnTo>
                <a:lnTo>
                  <a:pt x="163829" y="1272539"/>
                </a:lnTo>
                <a:lnTo>
                  <a:pt x="119379" y="1256029"/>
                </a:lnTo>
                <a:lnTo>
                  <a:pt x="79375" y="1231264"/>
                </a:lnTo>
                <a:lnTo>
                  <a:pt x="46354" y="1198244"/>
                </a:lnTo>
                <a:lnTo>
                  <a:pt x="21589" y="1158239"/>
                </a:lnTo>
                <a:lnTo>
                  <a:pt x="5714" y="1113789"/>
                </a:lnTo>
                <a:lnTo>
                  <a:pt x="0" y="1064894"/>
                </a:lnTo>
                <a:lnTo>
                  <a:pt x="0" y="21272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03375" y="2900045"/>
            <a:ext cx="7299325" cy="710565"/>
          </a:xfrm>
          <a:custGeom>
            <a:avLst/>
            <a:gdLst/>
            <a:ahLst/>
            <a:cxnLst/>
            <a:rect l="l" t="t" r="r" b="b"/>
            <a:pathLst>
              <a:path w="7299325" h="710564">
                <a:moveTo>
                  <a:pt x="7181215" y="0"/>
                </a:moveTo>
                <a:lnTo>
                  <a:pt x="118744" y="0"/>
                </a:lnTo>
                <a:lnTo>
                  <a:pt x="0" y="118109"/>
                </a:lnTo>
                <a:lnTo>
                  <a:pt x="0" y="710564"/>
                </a:lnTo>
                <a:lnTo>
                  <a:pt x="7299325" y="710564"/>
                </a:lnTo>
                <a:lnTo>
                  <a:pt x="7299325" y="118109"/>
                </a:lnTo>
                <a:lnTo>
                  <a:pt x="718121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03375" y="2900045"/>
            <a:ext cx="7299325" cy="710565"/>
          </a:xfrm>
          <a:custGeom>
            <a:avLst/>
            <a:gdLst/>
            <a:ahLst/>
            <a:cxnLst/>
            <a:rect l="l" t="t" r="r" b="b"/>
            <a:pathLst>
              <a:path w="7299325" h="710564">
                <a:moveTo>
                  <a:pt x="118744" y="0"/>
                </a:moveTo>
                <a:lnTo>
                  <a:pt x="7181215" y="0"/>
                </a:lnTo>
                <a:lnTo>
                  <a:pt x="7299325" y="118109"/>
                </a:lnTo>
                <a:lnTo>
                  <a:pt x="7299325" y="710564"/>
                </a:lnTo>
                <a:lnTo>
                  <a:pt x="0" y="710564"/>
                </a:lnTo>
                <a:lnTo>
                  <a:pt x="0" y="118109"/>
                </a:lnTo>
                <a:lnTo>
                  <a:pt x="118744" y="0"/>
                </a:lnTo>
                <a:close/>
              </a:path>
            </a:pathLst>
          </a:custGeom>
          <a:ln w="12953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07454" y="4879340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390525" y="0"/>
                </a:moveTo>
                <a:lnTo>
                  <a:pt x="125730" y="271145"/>
                </a:lnTo>
                <a:lnTo>
                  <a:pt x="92075" y="309880"/>
                </a:lnTo>
                <a:lnTo>
                  <a:pt x="63500" y="351155"/>
                </a:lnTo>
                <a:lnTo>
                  <a:pt x="40005" y="393700"/>
                </a:lnTo>
                <a:lnTo>
                  <a:pt x="21590" y="436880"/>
                </a:lnTo>
                <a:lnTo>
                  <a:pt x="8890" y="480695"/>
                </a:lnTo>
                <a:lnTo>
                  <a:pt x="1905" y="524510"/>
                </a:lnTo>
                <a:lnTo>
                  <a:pt x="0" y="567690"/>
                </a:lnTo>
                <a:lnTo>
                  <a:pt x="3810" y="608965"/>
                </a:lnTo>
                <a:lnTo>
                  <a:pt x="13335" y="648970"/>
                </a:lnTo>
                <a:lnTo>
                  <a:pt x="28575" y="686435"/>
                </a:lnTo>
                <a:lnTo>
                  <a:pt x="49530" y="720725"/>
                </a:lnTo>
                <a:lnTo>
                  <a:pt x="76200" y="751840"/>
                </a:lnTo>
                <a:lnTo>
                  <a:pt x="107315" y="777240"/>
                </a:lnTo>
                <a:lnTo>
                  <a:pt x="142240" y="797560"/>
                </a:lnTo>
                <a:lnTo>
                  <a:pt x="180340" y="811530"/>
                </a:lnTo>
                <a:lnTo>
                  <a:pt x="220345" y="819785"/>
                </a:lnTo>
                <a:lnTo>
                  <a:pt x="262254" y="822325"/>
                </a:lnTo>
                <a:lnTo>
                  <a:pt x="304800" y="819785"/>
                </a:lnTo>
                <a:lnTo>
                  <a:pt x="348615" y="811530"/>
                </a:lnTo>
                <a:lnTo>
                  <a:pt x="391795" y="797560"/>
                </a:lnTo>
                <a:lnTo>
                  <a:pt x="434975" y="778510"/>
                </a:lnTo>
                <a:lnTo>
                  <a:pt x="476885" y="753745"/>
                </a:lnTo>
                <a:lnTo>
                  <a:pt x="516890" y="723900"/>
                </a:lnTo>
                <a:lnTo>
                  <a:pt x="554990" y="688975"/>
                </a:lnTo>
                <a:lnTo>
                  <a:pt x="588645" y="650240"/>
                </a:lnTo>
                <a:lnTo>
                  <a:pt x="617220" y="609600"/>
                </a:lnTo>
                <a:lnTo>
                  <a:pt x="640715" y="567055"/>
                </a:lnTo>
                <a:lnTo>
                  <a:pt x="659129" y="523875"/>
                </a:lnTo>
                <a:lnTo>
                  <a:pt x="671829" y="479425"/>
                </a:lnTo>
                <a:lnTo>
                  <a:pt x="678815" y="436245"/>
                </a:lnTo>
                <a:lnTo>
                  <a:pt x="680720" y="393065"/>
                </a:lnTo>
                <a:lnTo>
                  <a:pt x="676910" y="351155"/>
                </a:lnTo>
                <a:lnTo>
                  <a:pt x="667385" y="311785"/>
                </a:lnTo>
                <a:lnTo>
                  <a:pt x="652145" y="274320"/>
                </a:lnTo>
                <a:lnTo>
                  <a:pt x="631190" y="239395"/>
                </a:lnTo>
                <a:lnTo>
                  <a:pt x="604520" y="208915"/>
                </a:lnTo>
                <a:lnTo>
                  <a:pt x="390525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07454" y="4879340"/>
            <a:ext cx="680720" cy="822325"/>
          </a:xfrm>
          <a:custGeom>
            <a:avLst/>
            <a:gdLst/>
            <a:ahLst/>
            <a:cxnLst/>
            <a:rect l="l" t="t" r="r" b="b"/>
            <a:pathLst>
              <a:path w="680720" h="822325">
                <a:moveTo>
                  <a:pt x="76200" y="751840"/>
                </a:moveTo>
                <a:lnTo>
                  <a:pt x="49530" y="720725"/>
                </a:lnTo>
                <a:lnTo>
                  <a:pt x="28575" y="686435"/>
                </a:lnTo>
                <a:lnTo>
                  <a:pt x="13335" y="648970"/>
                </a:lnTo>
                <a:lnTo>
                  <a:pt x="3810" y="608965"/>
                </a:lnTo>
                <a:lnTo>
                  <a:pt x="0" y="567690"/>
                </a:lnTo>
                <a:lnTo>
                  <a:pt x="1905" y="524510"/>
                </a:lnTo>
                <a:lnTo>
                  <a:pt x="8890" y="480695"/>
                </a:lnTo>
                <a:lnTo>
                  <a:pt x="21590" y="436880"/>
                </a:lnTo>
                <a:lnTo>
                  <a:pt x="40005" y="393700"/>
                </a:lnTo>
                <a:lnTo>
                  <a:pt x="63500" y="351155"/>
                </a:lnTo>
                <a:lnTo>
                  <a:pt x="92075" y="309880"/>
                </a:lnTo>
                <a:lnTo>
                  <a:pt x="125730" y="271145"/>
                </a:lnTo>
                <a:lnTo>
                  <a:pt x="163830" y="232410"/>
                </a:lnTo>
                <a:lnTo>
                  <a:pt x="201295" y="193675"/>
                </a:lnTo>
                <a:lnTo>
                  <a:pt x="239395" y="154940"/>
                </a:lnTo>
                <a:lnTo>
                  <a:pt x="276860" y="116205"/>
                </a:lnTo>
                <a:lnTo>
                  <a:pt x="314960" y="77470"/>
                </a:lnTo>
                <a:lnTo>
                  <a:pt x="352425" y="38735"/>
                </a:lnTo>
                <a:lnTo>
                  <a:pt x="390525" y="0"/>
                </a:lnTo>
                <a:lnTo>
                  <a:pt x="426085" y="34925"/>
                </a:lnTo>
                <a:lnTo>
                  <a:pt x="461645" y="69850"/>
                </a:lnTo>
                <a:lnTo>
                  <a:pt x="497204" y="104775"/>
                </a:lnTo>
                <a:lnTo>
                  <a:pt x="533400" y="139065"/>
                </a:lnTo>
                <a:lnTo>
                  <a:pt x="568960" y="173990"/>
                </a:lnTo>
                <a:lnTo>
                  <a:pt x="604520" y="208915"/>
                </a:lnTo>
                <a:lnTo>
                  <a:pt x="631190" y="239395"/>
                </a:lnTo>
                <a:lnTo>
                  <a:pt x="652145" y="274320"/>
                </a:lnTo>
                <a:lnTo>
                  <a:pt x="667385" y="311785"/>
                </a:lnTo>
                <a:lnTo>
                  <a:pt x="676910" y="351155"/>
                </a:lnTo>
                <a:lnTo>
                  <a:pt x="680720" y="393065"/>
                </a:lnTo>
                <a:lnTo>
                  <a:pt x="678815" y="436245"/>
                </a:lnTo>
                <a:lnTo>
                  <a:pt x="671829" y="479425"/>
                </a:lnTo>
                <a:lnTo>
                  <a:pt x="659129" y="523875"/>
                </a:lnTo>
                <a:lnTo>
                  <a:pt x="640715" y="567055"/>
                </a:lnTo>
                <a:lnTo>
                  <a:pt x="617220" y="609600"/>
                </a:lnTo>
                <a:lnTo>
                  <a:pt x="588645" y="650240"/>
                </a:lnTo>
                <a:lnTo>
                  <a:pt x="554990" y="688975"/>
                </a:lnTo>
                <a:lnTo>
                  <a:pt x="516890" y="723900"/>
                </a:lnTo>
                <a:lnTo>
                  <a:pt x="476885" y="753745"/>
                </a:lnTo>
                <a:lnTo>
                  <a:pt x="434975" y="778510"/>
                </a:lnTo>
                <a:lnTo>
                  <a:pt x="391795" y="797560"/>
                </a:lnTo>
                <a:lnTo>
                  <a:pt x="348615" y="811530"/>
                </a:lnTo>
                <a:lnTo>
                  <a:pt x="304800" y="819785"/>
                </a:lnTo>
                <a:lnTo>
                  <a:pt x="262254" y="822325"/>
                </a:lnTo>
                <a:lnTo>
                  <a:pt x="220345" y="819785"/>
                </a:lnTo>
                <a:lnTo>
                  <a:pt x="180340" y="811530"/>
                </a:lnTo>
                <a:lnTo>
                  <a:pt x="142240" y="797560"/>
                </a:lnTo>
                <a:lnTo>
                  <a:pt x="107315" y="777240"/>
                </a:lnTo>
                <a:lnTo>
                  <a:pt x="76200" y="751840"/>
                </a:lnTo>
                <a:close/>
              </a:path>
            </a:pathLst>
          </a:custGeom>
          <a:ln w="12700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53759" y="5008245"/>
            <a:ext cx="1414145" cy="1277620"/>
          </a:xfrm>
          <a:custGeom>
            <a:avLst/>
            <a:gdLst/>
            <a:ahLst/>
            <a:cxnLst/>
            <a:rect l="l" t="t" r="r" b="b"/>
            <a:pathLst>
              <a:path w="1414145" h="1277620">
                <a:moveTo>
                  <a:pt x="1201419" y="0"/>
                </a:moveTo>
                <a:lnTo>
                  <a:pt x="213360" y="0"/>
                </a:lnTo>
                <a:lnTo>
                  <a:pt x="164464" y="5714"/>
                </a:lnTo>
                <a:lnTo>
                  <a:pt x="119379" y="21589"/>
                </a:lnTo>
                <a:lnTo>
                  <a:pt x="80010" y="46989"/>
                </a:lnTo>
                <a:lnTo>
                  <a:pt x="46989" y="80009"/>
                </a:lnTo>
                <a:lnTo>
                  <a:pt x="21589" y="119379"/>
                </a:lnTo>
                <a:lnTo>
                  <a:pt x="5714" y="164464"/>
                </a:lnTo>
                <a:lnTo>
                  <a:pt x="0" y="212724"/>
                </a:lnTo>
                <a:lnTo>
                  <a:pt x="0" y="1064894"/>
                </a:lnTo>
                <a:lnTo>
                  <a:pt x="5714" y="1113789"/>
                </a:lnTo>
                <a:lnTo>
                  <a:pt x="21589" y="1158239"/>
                </a:lnTo>
                <a:lnTo>
                  <a:pt x="46989" y="1198244"/>
                </a:lnTo>
                <a:lnTo>
                  <a:pt x="80010" y="1231264"/>
                </a:lnTo>
                <a:lnTo>
                  <a:pt x="119379" y="1256029"/>
                </a:lnTo>
                <a:lnTo>
                  <a:pt x="164464" y="1272539"/>
                </a:lnTo>
                <a:lnTo>
                  <a:pt x="213360" y="1277619"/>
                </a:lnTo>
                <a:lnTo>
                  <a:pt x="1201419" y="1277619"/>
                </a:lnTo>
                <a:lnTo>
                  <a:pt x="1250314" y="1272539"/>
                </a:lnTo>
                <a:lnTo>
                  <a:pt x="1295399" y="1256029"/>
                </a:lnTo>
                <a:lnTo>
                  <a:pt x="1334769" y="1231264"/>
                </a:lnTo>
                <a:lnTo>
                  <a:pt x="1367789" y="1198244"/>
                </a:lnTo>
                <a:lnTo>
                  <a:pt x="1392555" y="1158239"/>
                </a:lnTo>
                <a:lnTo>
                  <a:pt x="1409064" y="1113789"/>
                </a:lnTo>
                <a:lnTo>
                  <a:pt x="1414144" y="1064894"/>
                </a:lnTo>
                <a:lnTo>
                  <a:pt x="1414144" y="212724"/>
                </a:lnTo>
                <a:lnTo>
                  <a:pt x="1409064" y="164464"/>
                </a:lnTo>
                <a:lnTo>
                  <a:pt x="1392555" y="119379"/>
                </a:lnTo>
                <a:lnTo>
                  <a:pt x="1367789" y="80009"/>
                </a:lnTo>
                <a:lnTo>
                  <a:pt x="1334769" y="46989"/>
                </a:lnTo>
                <a:lnTo>
                  <a:pt x="1295399" y="21589"/>
                </a:lnTo>
                <a:lnTo>
                  <a:pt x="1250314" y="5714"/>
                </a:lnTo>
                <a:lnTo>
                  <a:pt x="1201419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53759" y="5008245"/>
            <a:ext cx="1414145" cy="1277620"/>
          </a:xfrm>
          <a:custGeom>
            <a:avLst/>
            <a:gdLst/>
            <a:ahLst/>
            <a:cxnLst/>
            <a:rect l="l" t="t" r="r" b="b"/>
            <a:pathLst>
              <a:path w="1414145" h="1277620">
                <a:moveTo>
                  <a:pt x="0" y="212724"/>
                </a:moveTo>
                <a:lnTo>
                  <a:pt x="5714" y="164464"/>
                </a:lnTo>
                <a:lnTo>
                  <a:pt x="21589" y="119379"/>
                </a:lnTo>
                <a:lnTo>
                  <a:pt x="46989" y="80009"/>
                </a:lnTo>
                <a:lnTo>
                  <a:pt x="80010" y="46989"/>
                </a:lnTo>
                <a:lnTo>
                  <a:pt x="119379" y="21589"/>
                </a:lnTo>
                <a:lnTo>
                  <a:pt x="164464" y="5714"/>
                </a:lnTo>
                <a:lnTo>
                  <a:pt x="213360" y="0"/>
                </a:lnTo>
                <a:lnTo>
                  <a:pt x="1201419" y="0"/>
                </a:lnTo>
                <a:lnTo>
                  <a:pt x="1250314" y="5714"/>
                </a:lnTo>
                <a:lnTo>
                  <a:pt x="1295399" y="21589"/>
                </a:lnTo>
                <a:lnTo>
                  <a:pt x="1334769" y="46989"/>
                </a:lnTo>
                <a:lnTo>
                  <a:pt x="1367789" y="80009"/>
                </a:lnTo>
                <a:lnTo>
                  <a:pt x="1392555" y="119379"/>
                </a:lnTo>
                <a:lnTo>
                  <a:pt x="1409064" y="164464"/>
                </a:lnTo>
                <a:lnTo>
                  <a:pt x="1414144" y="212724"/>
                </a:lnTo>
                <a:lnTo>
                  <a:pt x="1414144" y="1064894"/>
                </a:lnTo>
                <a:lnTo>
                  <a:pt x="1409064" y="1113789"/>
                </a:lnTo>
                <a:lnTo>
                  <a:pt x="1392555" y="1158239"/>
                </a:lnTo>
                <a:lnTo>
                  <a:pt x="1367789" y="1198244"/>
                </a:lnTo>
                <a:lnTo>
                  <a:pt x="1334769" y="1231264"/>
                </a:lnTo>
                <a:lnTo>
                  <a:pt x="1295399" y="1256029"/>
                </a:lnTo>
                <a:lnTo>
                  <a:pt x="1250314" y="1272539"/>
                </a:lnTo>
                <a:lnTo>
                  <a:pt x="1201419" y="1277619"/>
                </a:lnTo>
                <a:lnTo>
                  <a:pt x="213360" y="1277619"/>
                </a:lnTo>
                <a:lnTo>
                  <a:pt x="164464" y="1272539"/>
                </a:lnTo>
                <a:lnTo>
                  <a:pt x="119379" y="1256029"/>
                </a:lnTo>
                <a:lnTo>
                  <a:pt x="80010" y="1231264"/>
                </a:lnTo>
                <a:lnTo>
                  <a:pt x="46989" y="1198244"/>
                </a:lnTo>
                <a:lnTo>
                  <a:pt x="21589" y="1158239"/>
                </a:lnTo>
                <a:lnTo>
                  <a:pt x="5714" y="1113789"/>
                </a:lnTo>
                <a:lnTo>
                  <a:pt x="0" y="1064894"/>
                </a:lnTo>
                <a:lnTo>
                  <a:pt x="0" y="21272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0"/>
            <a:ext cx="9144000" cy="544830"/>
          </a:xfrm>
          <a:custGeom>
            <a:avLst/>
            <a:gdLst/>
            <a:ahLst/>
            <a:cxnLst/>
            <a:rect l="l" t="t" r="r" b="b"/>
            <a:pathLst>
              <a:path w="9144000" h="544830">
                <a:moveTo>
                  <a:pt x="9053195" y="0"/>
                </a:moveTo>
                <a:lnTo>
                  <a:pt x="90805" y="0"/>
                </a:lnTo>
                <a:lnTo>
                  <a:pt x="55244" y="6985"/>
                </a:lnTo>
                <a:lnTo>
                  <a:pt x="26670" y="26035"/>
                </a:lnTo>
                <a:lnTo>
                  <a:pt x="6985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5" y="488950"/>
                </a:lnTo>
                <a:lnTo>
                  <a:pt x="26670" y="518160"/>
                </a:lnTo>
                <a:lnTo>
                  <a:pt x="55244" y="537210"/>
                </a:lnTo>
                <a:lnTo>
                  <a:pt x="90805" y="544830"/>
                </a:lnTo>
                <a:lnTo>
                  <a:pt x="9053195" y="544830"/>
                </a:lnTo>
                <a:lnTo>
                  <a:pt x="9088755" y="537210"/>
                </a:lnTo>
                <a:lnTo>
                  <a:pt x="9117330" y="518160"/>
                </a:lnTo>
                <a:lnTo>
                  <a:pt x="9137015" y="488950"/>
                </a:lnTo>
                <a:lnTo>
                  <a:pt x="9144000" y="454025"/>
                </a:lnTo>
                <a:lnTo>
                  <a:pt x="9144000" y="90804"/>
                </a:lnTo>
                <a:lnTo>
                  <a:pt x="9137015" y="55245"/>
                </a:lnTo>
                <a:lnTo>
                  <a:pt x="9117330" y="26035"/>
                </a:lnTo>
                <a:lnTo>
                  <a:pt x="9088755" y="6985"/>
                </a:lnTo>
                <a:lnTo>
                  <a:pt x="9053195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2349754" y="98551"/>
            <a:ext cx="44462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Phase </a:t>
            </a:r>
            <a:r>
              <a:rPr spc="-5" dirty="0"/>
              <a:t>II: politique </a:t>
            </a:r>
            <a:r>
              <a:rPr dirty="0"/>
              <a:t>de la</a:t>
            </a:r>
            <a:r>
              <a:rPr spc="-25" dirty="0"/>
              <a:t> </a:t>
            </a:r>
            <a:r>
              <a:rPr dirty="0"/>
              <a:t>concurrence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8552" y="1502409"/>
            <a:ext cx="1230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Enforcement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22646" y="2985896"/>
            <a:ext cx="661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5668"/>
                </a:solidFill>
                <a:latin typeface="Calibri"/>
                <a:cs typeface="Calibri"/>
              </a:rPr>
              <a:t>P</a:t>
            </a:r>
            <a:r>
              <a:rPr sz="1800" b="1" dirty="0">
                <a:solidFill>
                  <a:srgbClr val="1F5668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rgbClr val="1F5668"/>
                </a:solidFill>
                <a:latin typeface="Calibri"/>
                <a:cs typeface="Calibri"/>
              </a:rPr>
              <a:t>rtée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931" y="3414141"/>
            <a:ext cx="1075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Couverture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1159" y="5345074"/>
            <a:ext cx="935990" cy="61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 marR="5080" indent="-52069">
              <a:lnSpc>
                <a:spcPct val="106800"/>
              </a:lnSpc>
              <a:spcBef>
                <a:spcPts val="100"/>
              </a:spcBef>
            </a:pP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pe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e  e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me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34057" y="5304637"/>
            <a:ext cx="1065530" cy="856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400">
              <a:lnSpc>
                <a:spcPct val="106800"/>
              </a:lnSpc>
              <a:spcBef>
                <a:spcPts val="105"/>
              </a:spcBef>
              <a:tabLst>
                <a:tab pos="872490" algn="l"/>
              </a:tabLst>
            </a:pPr>
            <a:r>
              <a:rPr sz="1700" spc="-5" dirty="0">
                <a:solidFill>
                  <a:srgbClr val="1F5668"/>
                </a:solidFill>
                <a:latin typeface="Calibri"/>
                <a:cs typeface="Calibri"/>
              </a:rPr>
              <a:t>Cart</a:t>
            </a:r>
            <a:r>
              <a:rPr sz="1700" spc="-10" dirty="0">
                <a:solidFill>
                  <a:srgbClr val="1F5668"/>
                </a:solidFill>
                <a:latin typeface="Calibri"/>
                <a:cs typeface="Calibri"/>
              </a:rPr>
              <a:t>e</a:t>
            </a:r>
            <a:r>
              <a:rPr sz="1700" dirty="0">
                <a:solidFill>
                  <a:srgbClr val="1F5668"/>
                </a:solidFill>
                <a:latin typeface="Calibri"/>
                <a:cs typeface="Calibri"/>
              </a:rPr>
              <a:t>ls	</a:t>
            </a:r>
            <a:r>
              <a:rPr sz="1700" spc="-10" dirty="0">
                <a:solidFill>
                  <a:srgbClr val="1F5668"/>
                </a:solidFill>
                <a:latin typeface="Calibri"/>
                <a:cs typeface="Calibri"/>
              </a:rPr>
              <a:t>e</a:t>
            </a:r>
            <a:r>
              <a:rPr sz="1700" dirty="0">
                <a:solidFill>
                  <a:srgbClr val="1F5668"/>
                </a:solidFill>
                <a:latin typeface="Calibri"/>
                <a:cs typeface="Calibri"/>
              </a:rPr>
              <a:t>t  accords  </a:t>
            </a:r>
            <a:r>
              <a:rPr sz="1700" spc="-5" dirty="0">
                <a:solidFill>
                  <a:srgbClr val="1F5668"/>
                </a:solidFill>
                <a:latin typeface="Calibri"/>
                <a:cs typeface="Calibri"/>
              </a:rPr>
              <a:t>restrictifs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61486" y="5444134"/>
            <a:ext cx="927100" cy="80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355" algn="just">
              <a:lnSpc>
                <a:spcPct val="106900"/>
              </a:lnSpc>
              <a:spcBef>
                <a:spcPts val="100"/>
              </a:spcBef>
            </a:pP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Abus de  position  </a:t>
            </a:r>
            <a:r>
              <a:rPr sz="1600" spc="-10" dirty="0">
                <a:solidFill>
                  <a:srgbClr val="1F5668"/>
                </a:solidFill>
                <a:latin typeface="Calibri"/>
                <a:cs typeface="Calibri"/>
              </a:rPr>
              <a:t>domi</a:t>
            </a: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nante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10227" y="5281167"/>
            <a:ext cx="1123315" cy="61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8740">
              <a:lnSpc>
                <a:spcPct val="106800"/>
              </a:lnSpc>
              <a:spcBef>
                <a:spcPts val="100"/>
              </a:spcBef>
            </a:pPr>
            <a:r>
              <a:rPr sz="1800" spc="-5" dirty="0">
                <a:solidFill>
                  <a:srgbClr val="1F5668"/>
                </a:solidFill>
                <a:latin typeface="Calibri"/>
                <a:cs typeface="Calibri"/>
              </a:rPr>
              <a:t>Fusions </a:t>
            </a:r>
            <a:r>
              <a:rPr sz="1800" dirty="0">
                <a:solidFill>
                  <a:srgbClr val="1F5668"/>
                </a:solidFill>
                <a:latin typeface="Calibri"/>
                <a:cs typeface="Calibri"/>
              </a:rPr>
              <a:t>et  acquis</a:t>
            </a:r>
            <a:r>
              <a:rPr sz="1800" spc="-10" dirty="0">
                <a:solidFill>
                  <a:srgbClr val="1F5668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1F5668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1F5668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1F5668"/>
                </a:solidFill>
                <a:latin typeface="Calibri"/>
                <a:cs typeface="Calibri"/>
              </a:rPr>
              <a:t>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916683" y="2046985"/>
            <a:ext cx="6607175" cy="346710"/>
          </a:xfrm>
          <a:custGeom>
            <a:avLst/>
            <a:gdLst/>
            <a:ahLst/>
            <a:cxnLst/>
            <a:rect l="l" t="t" r="r" b="b"/>
            <a:pathLst>
              <a:path w="6607175" h="346710">
                <a:moveTo>
                  <a:pt x="6606667" y="0"/>
                </a:moveTo>
                <a:lnTo>
                  <a:pt x="0" y="0"/>
                </a:lnTo>
                <a:lnTo>
                  <a:pt x="0" y="173100"/>
                </a:lnTo>
                <a:lnTo>
                  <a:pt x="3303651" y="346583"/>
                </a:lnTo>
                <a:lnTo>
                  <a:pt x="6606667" y="173100"/>
                </a:lnTo>
                <a:lnTo>
                  <a:pt x="6606667" y="0"/>
                </a:lnTo>
                <a:close/>
              </a:path>
            </a:pathLst>
          </a:custGeom>
          <a:solidFill>
            <a:srgbClr val="DAE1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16683" y="2046985"/>
            <a:ext cx="6607175" cy="346710"/>
          </a:xfrm>
          <a:custGeom>
            <a:avLst/>
            <a:gdLst/>
            <a:ahLst/>
            <a:cxnLst/>
            <a:rect l="l" t="t" r="r" b="b"/>
            <a:pathLst>
              <a:path w="6607175" h="346710">
                <a:moveTo>
                  <a:pt x="0" y="173100"/>
                </a:moveTo>
                <a:lnTo>
                  <a:pt x="0" y="0"/>
                </a:lnTo>
                <a:lnTo>
                  <a:pt x="6606667" y="0"/>
                </a:lnTo>
                <a:lnTo>
                  <a:pt x="6606667" y="173100"/>
                </a:lnTo>
                <a:lnTo>
                  <a:pt x="3303651" y="346583"/>
                </a:lnTo>
                <a:lnTo>
                  <a:pt x="0" y="173100"/>
                </a:lnTo>
                <a:close/>
              </a:path>
            </a:pathLst>
          </a:custGeom>
          <a:ln w="12953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92452" y="910208"/>
            <a:ext cx="7087234" cy="1328420"/>
          </a:xfrm>
          <a:custGeom>
            <a:avLst/>
            <a:gdLst/>
            <a:ahLst/>
            <a:cxnLst/>
            <a:rect l="l" t="t" r="r" b="b"/>
            <a:pathLst>
              <a:path w="7087234" h="1328420">
                <a:moveTo>
                  <a:pt x="6850761" y="0"/>
                </a:moveTo>
                <a:lnTo>
                  <a:pt x="236092" y="0"/>
                </a:lnTo>
                <a:lnTo>
                  <a:pt x="188595" y="4699"/>
                </a:lnTo>
                <a:lnTo>
                  <a:pt x="144272" y="17399"/>
                </a:lnTo>
                <a:lnTo>
                  <a:pt x="104140" y="38100"/>
                </a:lnTo>
                <a:lnTo>
                  <a:pt x="68960" y="65277"/>
                </a:lnTo>
                <a:lnTo>
                  <a:pt x="40004" y="97536"/>
                </a:lnTo>
                <a:lnTo>
                  <a:pt x="18415" y="135636"/>
                </a:lnTo>
                <a:lnTo>
                  <a:pt x="4318" y="177164"/>
                </a:lnTo>
                <a:lnTo>
                  <a:pt x="0" y="221487"/>
                </a:lnTo>
                <a:lnTo>
                  <a:pt x="0" y="1106804"/>
                </a:lnTo>
                <a:lnTo>
                  <a:pt x="4318" y="1151763"/>
                </a:lnTo>
                <a:lnTo>
                  <a:pt x="18415" y="1193291"/>
                </a:lnTo>
                <a:lnTo>
                  <a:pt x="40004" y="1230756"/>
                </a:lnTo>
                <a:lnTo>
                  <a:pt x="68960" y="1263650"/>
                </a:lnTo>
                <a:lnTo>
                  <a:pt x="104140" y="1290192"/>
                </a:lnTo>
                <a:lnTo>
                  <a:pt x="144272" y="1311020"/>
                </a:lnTo>
                <a:lnTo>
                  <a:pt x="188595" y="1323720"/>
                </a:lnTo>
                <a:lnTo>
                  <a:pt x="236092" y="1328292"/>
                </a:lnTo>
                <a:lnTo>
                  <a:pt x="6850761" y="1328292"/>
                </a:lnTo>
                <a:lnTo>
                  <a:pt x="6898258" y="1323720"/>
                </a:lnTo>
                <a:lnTo>
                  <a:pt x="6942708" y="1311020"/>
                </a:lnTo>
                <a:lnTo>
                  <a:pt x="6982714" y="1290192"/>
                </a:lnTo>
                <a:lnTo>
                  <a:pt x="7017893" y="1263650"/>
                </a:lnTo>
                <a:lnTo>
                  <a:pt x="7046849" y="1230756"/>
                </a:lnTo>
                <a:lnTo>
                  <a:pt x="7068439" y="1193291"/>
                </a:lnTo>
                <a:lnTo>
                  <a:pt x="7082663" y="1151763"/>
                </a:lnTo>
                <a:lnTo>
                  <a:pt x="7086981" y="1106804"/>
                </a:lnTo>
                <a:lnTo>
                  <a:pt x="7086981" y="221487"/>
                </a:lnTo>
                <a:lnTo>
                  <a:pt x="7082663" y="177164"/>
                </a:lnTo>
                <a:lnTo>
                  <a:pt x="7068439" y="135636"/>
                </a:lnTo>
                <a:lnTo>
                  <a:pt x="7046849" y="97536"/>
                </a:lnTo>
                <a:lnTo>
                  <a:pt x="7017893" y="65277"/>
                </a:lnTo>
                <a:lnTo>
                  <a:pt x="6982714" y="38100"/>
                </a:lnTo>
                <a:lnTo>
                  <a:pt x="6942708" y="17399"/>
                </a:lnTo>
                <a:lnTo>
                  <a:pt x="6898258" y="4699"/>
                </a:lnTo>
                <a:lnTo>
                  <a:pt x="6850761" y="0"/>
                </a:lnTo>
                <a:close/>
              </a:path>
            </a:pathLst>
          </a:custGeom>
          <a:solidFill>
            <a:srgbClr val="DAE1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92452" y="910208"/>
            <a:ext cx="7087234" cy="1328420"/>
          </a:xfrm>
          <a:custGeom>
            <a:avLst/>
            <a:gdLst/>
            <a:ahLst/>
            <a:cxnLst/>
            <a:rect l="l" t="t" r="r" b="b"/>
            <a:pathLst>
              <a:path w="7087234" h="1328420">
                <a:moveTo>
                  <a:pt x="0" y="221487"/>
                </a:moveTo>
                <a:lnTo>
                  <a:pt x="4318" y="177164"/>
                </a:lnTo>
                <a:lnTo>
                  <a:pt x="18415" y="135636"/>
                </a:lnTo>
                <a:lnTo>
                  <a:pt x="40004" y="97536"/>
                </a:lnTo>
                <a:lnTo>
                  <a:pt x="68960" y="65277"/>
                </a:lnTo>
                <a:lnTo>
                  <a:pt x="104140" y="38100"/>
                </a:lnTo>
                <a:lnTo>
                  <a:pt x="144272" y="17399"/>
                </a:lnTo>
                <a:lnTo>
                  <a:pt x="188595" y="4699"/>
                </a:lnTo>
                <a:lnTo>
                  <a:pt x="236092" y="0"/>
                </a:lnTo>
                <a:lnTo>
                  <a:pt x="6850761" y="0"/>
                </a:lnTo>
                <a:lnTo>
                  <a:pt x="6898258" y="4699"/>
                </a:lnTo>
                <a:lnTo>
                  <a:pt x="6942708" y="17399"/>
                </a:lnTo>
                <a:lnTo>
                  <a:pt x="6982714" y="38100"/>
                </a:lnTo>
                <a:lnTo>
                  <a:pt x="7017893" y="65277"/>
                </a:lnTo>
                <a:lnTo>
                  <a:pt x="7046849" y="97536"/>
                </a:lnTo>
                <a:lnTo>
                  <a:pt x="7068439" y="135636"/>
                </a:lnTo>
                <a:lnTo>
                  <a:pt x="7082663" y="177164"/>
                </a:lnTo>
                <a:lnTo>
                  <a:pt x="7086981" y="221487"/>
                </a:lnTo>
                <a:lnTo>
                  <a:pt x="7086981" y="1106804"/>
                </a:lnTo>
                <a:lnTo>
                  <a:pt x="7082663" y="1151763"/>
                </a:lnTo>
                <a:lnTo>
                  <a:pt x="7068439" y="1193291"/>
                </a:lnTo>
                <a:lnTo>
                  <a:pt x="7046849" y="1230756"/>
                </a:lnTo>
                <a:lnTo>
                  <a:pt x="7017893" y="1263650"/>
                </a:lnTo>
                <a:lnTo>
                  <a:pt x="6982714" y="1290192"/>
                </a:lnTo>
                <a:lnTo>
                  <a:pt x="6942708" y="1311020"/>
                </a:lnTo>
                <a:lnTo>
                  <a:pt x="6898258" y="1323720"/>
                </a:lnTo>
                <a:lnTo>
                  <a:pt x="6850761" y="1328292"/>
                </a:lnTo>
                <a:lnTo>
                  <a:pt x="236092" y="1328292"/>
                </a:lnTo>
                <a:lnTo>
                  <a:pt x="188595" y="1323720"/>
                </a:lnTo>
                <a:lnTo>
                  <a:pt x="144272" y="1311020"/>
                </a:lnTo>
                <a:lnTo>
                  <a:pt x="104140" y="1290192"/>
                </a:lnTo>
                <a:lnTo>
                  <a:pt x="68960" y="1263650"/>
                </a:lnTo>
                <a:lnTo>
                  <a:pt x="40004" y="1230756"/>
                </a:lnTo>
                <a:lnTo>
                  <a:pt x="18415" y="1193291"/>
                </a:lnTo>
                <a:lnTo>
                  <a:pt x="4318" y="1151763"/>
                </a:lnTo>
                <a:lnTo>
                  <a:pt x="0" y="1106804"/>
                </a:lnTo>
                <a:lnTo>
                  <a:pt x="0" y="221487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741677" y="1088796"/>
            <a:ext cx="4849495" cy="106870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615565">
              <a:lnSpc>
                <a:spcPct val="100000"/>
              </a:lnSpc>
              <a:spcBef>
                <a:spcPts val="229"/>
              </a:spcBef>
            </a:pPr>
            <a:r>
              <a:rPr sz="1600" b="1" spc="-5" dirty="0">
                <a:solidFill>
                  <a:srgbClr val="1F5668"/>
                </a:solidFill>
                <a:latin typeface="Calibri"/>
                <a:cs typeface="Calibri"/>
              </a:rPr>
              <a:t>Options d'application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Autorité supranationale de la concurrence de la</a:t>
            </a:r>
            <a:r>
              <a:rPr sz="1600" spc="-10" dirty="0">
                <a:solidFill>
                  <a:srgbClr val="1F566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ZLECA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Cadre de coopération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1F5668"/>
                </a:solidFill>
                <a:latin typeface="Calibri"/>
                <a:cs typeface="Calibri"/>
              </a:rPr>
              <a:t>Approche</a:t>
            </a:r>
            <a:r>
              <a:rPr sz="1600" spc="-10" dirty="0">
                <a:solidFill>
                  <a:srgbClr val="1F566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5668"/>
                </a:solidFill>
                <a:latin typeface="Calibri"/>
                <a:cs typeface="Calibri"/>
              </a:rPr>
              <a:t>séquentielle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03375" y="3703192"/>
            <a:ext cx="7299325" cy="394970"/>
          </a:xfrm>
          <a:prstGeom prst="rect">
            <a:avLst/>
          </a:prstGeom>
          <a:solidFill>
            <a:srgbClr val="E7E6E6"/>
          </a:solidFill>
          <a:ln w="12953">
            <a:solidFill>
              <a:srgbClr val="416F9C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400" b="1" spc="-5" dirty="0">
                <a:solidFill>
                  <a:srgbClr val="1F5668"/>
                </a:solidFill>
                <a:latin typeface="Calibri"/>
                <a:cs typeface="Calibri"/>
              </a:rPr>
              <a:t>Exemptions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03375" y="4233036"/>
            <a:ext cx="7299325" cy="395605"/>
          </a:xfrm>
          <a:prstGeom prst="rect">
            <a:avLst/>
          </a:prstGeom>
          <a:solidFill>
            <a:srgbClr val="E7E6E6"/>
          </a:solidFill>
          <a:ln w="12953">
            <a:solidFill>
              <a:srgbClr val="416F9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solidFill>
                  <a:srgbClr val="1F5668"/>
                </a:solidFill>
                <a:latin typeface="Calibri"/>
                <a:cs typeface="Calibri"/>
              </a:rPr>
              <a:t>Exclusions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62853" y="5415788"/>
            <a:ext cx="1193800" cy="4559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57785">
              <a:lnSpc>
                <a:spcPct val="101400"/>
              </a:lnSpc>
              <a:spcBef>
                <a:spcPts val="80"/>
              </a:spcBef>
            </a:pPr>
            <a:r>
              <a:rPr sz="1400" spc="-5" dirty="0">
                <a:solidFill>
                  <a:srgbClr val="1F5668"/>
                </a:solidFill>
                <a:latin typeface="Calibri"/>
                <a:cs typeface="Calibri"/>
              </a:rPr>
              <a:t>Protection des  </a:t>
            </a:r>
            <a:r>
              <a:rPr sz="1400" spc="-10" dirty="0">
                <a:solidFill>
                  <a:srgbClr val="1F5668"/>
                </a:solidFill>
                <a:latin typeface="Calibri"/>
                <a:cs typeface="Calibri"/>
              </a:rPr>
              <a:t>c</a:t>
            </a:r>
            <a:r>
              <a:rPr sz="1400" spc="-5" dirty="0">
                <a:solidFill>
                  <a:srgbClr val="1F5668"/>
                </a:solidFill>
                <a:latin typeface="Calibri"/>
                <a:cs typeface="Calibri"/>
              </a:rPr>
              <a:t>ons</a:t>
            </a:r>
            <a:r>
              <a:rPr sz="1400" dirty="0">
                <a:solidFill>
                  <a:srgbClr val="1F5668"/>
                </a:solidFill>
                <a:latin typeface="Calibri"/>
                <a:cs typeface="Calibri"/>
              </a:rPr>
              <a:t>o</a:t>
            </a:r>
            <a:r>
              <a:rPr sz="1400" spc="-10" dirty="0">
                <a:solidFill>
                  <a:srgbClr val="1F5668"/>
                </a:solidFill>
                <a:latin typeface="Calibri"/>
                <a:cs typeface="Calibri"/>
              </a:rPr>
              <a:t>mm</a:t>
            </a:r>
            <a:r>
              <a:rPr sz="1400" dirty="0">
                <a:solidFill>
                  <a:srgbClr val="1F5668"/>
                </a:solidFill>
                <a:latin typeface="Calibri"/>
                <a:cs typeface="Calibri"/>
              </a:rPr>
              <a:t>at</a:t>
            </a:r>
            <a:r>
              <a:rPr sz="1400" spc="-10" dirty="0">
                <a:solidFill>
                  <a:srgbClr val="1F5668"/>
                </a:solidFill>
                <a:latin typeface="Calibri"/>
                <a:cs typeface="Calibri"/>
              </a:rPr>
              <a:t>eu</a:t>
            </a:r>
            <a:r>
              <a:rPr sz="1400" dirty="0">
                <a:solidFill>
                  <a:srgbClr val="1F5668"/>
                </a:solidFill>
                <a:latin typeface="Calibri"/>
                <a:cs typeface="Calibri"/>
              </a:rPr>
              <a:t>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52766" y="5196078"/>
            <a:ext cx="1064260" cy="89217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5080" indent="635" algn="ctr">
              <a:lnSpc>
                <a:spcPct val="101899"/>
              </a:lnSpc>
              <a:spcBef>
                <a:spcPts val="70"/>
              </a:spcBef>
            </a:pPr>
            <a:r>
              <a:rPr sz="1400" dirty="0">
                <a:solidFill>
                  <a:srgbClr val="1F5668"/>
                </a:solidFill>
                <a:latin typeface="Calibri"/>
                <a:cs typeface="Calibri"/>
              </a:rPr>
              <a:t>Mesures  </a:t>
            </a:r>
            <a:r>
              <a:rPr sz="1400" spc="-5" dirty="0">
                <a:solidFill>
                  <a:srgbClr val="1F5668"/>
                </a:solidFill>
                <a:latin typeface="Calibri"/>
                <a:cs typeface="Calibri"/>
              </a:rPr>
              <a:t>correctives </a:t>
            </a:r>
            <a:r>
              <a:rPr sz="1400" dirty="0">
                <a:solidFill>
                  <a:srgbClr val="1F5668"/>
                </a:solidFill>
                <a:latin typeface="Calibri"/>
                <a:cs typeface="Calibri"/>
              </a:rPr>
              <a:t>et  </a:t>
            </a:r>
            <a:r>
              <a:rPr sz="1400" spc="-5" dirty="0">
                <a:solidFill>
                  <a:srgbClr val="1F5668"/>
                </a:solidFill>
                <a:latin typeface="Calibri"/>
                <a:cs typeface="Calibri"/>
              </a:rPr>
              <a:t>règlement</a:t>
            </a:r>
            <a:r>
              <a:rPr sz="1400" spc="-60" dirty="0">
                <a:solidFill>
                  <a:srgbClr val="1F5668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1F5668"/>
                </a:solidFill>
                <a:latin typeface="Calibri"/>
                <a:cs typeface="Calibri"/>
              </a:rPr>
              <a:t>des  différends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9280" y="1196086"/>
            <a:ext cx="7804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Différends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123058"/>
            <a:ext cx="4616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2159" y="3149574"/>
            <a:ext cx="591185" cy="480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 marR="5080" indent="-85725">
              <a:lnSpc>
                <a:spcPct val="106400"/>
              </a:lnSpc>
              <a:spcBef>
                <a:spcPts val="100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Op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s  ré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lles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507" y="6368288"/>
            <a:ext cx="59442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latin typeface="Calibri"/>
                <a:cs typeface="Calibri"/>
              </a:rPr>
              <a:t>Source</a:t>
            </a:r>
            <a:r>
              <a:rPr sz="800" i="1" spc="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: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CEA,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CUA,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BAD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et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CNUCED.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2019.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État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d’intégration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en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Afrique: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prochaines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étapes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pour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la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zone</a:t>
            </a:r>
            <a:r>
              <a:rPr sz="800" dirty="0">
                <a:latin typeface="Calibri"/>
                <a:cs typeface="Calibri"/>
              </a:rPr>
              <a:t> de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libre-échange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continentale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Africaine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567" y="260350"/>
            <a:ext cx="9000490" cy="544830"/>
          </a:xfrm>
          <a:custGeom>
            <a:avLst/>
            <a:gdLst/>
            <a:ahLst/>
            <a:cxnLst/>
            <a:rect l="l" t="t" r="r" b="b"/>
            <a:pathLst>
              <a:path w="9000490" h="544830">
                <a:moveTo>
                  <a:pt x="8909682" y="0"/>
                </a:moveTo>
                <a:lnTo>
                  <a:pt x="90802" y="0"/>
                </a:lnTo>
                <a:lnTo>
                  <a:pt x="55242" y="6984"/>
                </a:lnTo>
                <a:lnTo>
                  <a:pt x="26670" y="26670"/>
                </a:lnTo>
                <a:lnTo>
                  <a:pt x="6984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4" y="489585"/>
                </a:lnTo>
                <a:lnTo>
                  <a:pt x="26670" y="518160"/>
                </a:lnTo>
                <a:lnTo>
                  <a:pt x="55242" y="537845"/>
                </a:lnTo>
                <a:lnTo>
                  <a:pt x="90802" y="544829"/>
                </a:lnTo>
                <a:lnTo>
                  <a:pt x="8909682" y="544829"/>
                </a:lnTo>
                <a:lnTo>
                  <a:pt x="8945242" y="537845"/>
                </a:lnTo>
                <a:lnTo>
                  <a:pt x="8974452" y="518160"/>
                </a:lnTo>
                <a:lnTo>
                  <a:pt x="8993502" y="489585"/>
                </a:lnTo>
                <a:lnTo>
                  <a:pt x="9000487" y="454025"/>
                </a:lnTo>
                <a:lnTo>
                  <a:pt x="9000487" y="90804"/>
                </a:lnTo>
                <a:lnTo>
                  <a:pt x="8993502" y="55245"/>
                </a:lnTo>
                <a:lnTo>
                  <a:pt x="8974452" y="26670"/>
                </a:lnTo>
                <a:lnTo>
                  <a:pt x="8945242" y="6984"/>
                </a:lnTo>
                <a:lnTo>
                  <a:pt x="8909682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87751" y="360933"/>
            <a:ext cx="29787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Phase </a:t>
            </a:r>
            <a:r>
              <a:rPr spc="-5" dirty="0"/>
              <a:t>II:</a:t>
            </a:r>
            <a:r>
              <a:rPr spc="-70" dirty="0"/>
              <a:t> </a:t>
            </a:r>
            <a:r>
              <a:rPr dirty="0"/>
              <a:t>Investissement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79059" y="2006219"/>
            <a:ext cx="0" cy="4283710"/>
          </a:xfrm>
          <a:custGeom>
            <a:avLst/>
            <a:gdLst/>
            <a:ahLst/>
            <a:cxnLst/>
            <a:rect l="l" t="t" r="r" b="b"/>
            <a:pathLst>
              <a:path h="4283710">
                <a:moveTo>
                  <a:pt x="0" y="0"/>
                </a:moveTo>
                <a:lnTo>
                  <a:pt x="0" y="4283671"/>
                </a:lnTo>
              </a:path>
            </a:pathLst>
          </a:custGeom>
          <a:ln w="6096">
            <a:solidFill>
              <a:srgbClr val="5B9BD3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38300" y="1390014"/>
            <a:ext cx="7088505" cy="247650"/>
          </a:xfrm>
          <a:custGeom>
            <a:avLst/>
            <a:gdLst/>
            <a:ahLst/>
            <a:cxnLst/>
            <a:rect l="l" t="t" r="r" b="b"/>
            <a:pathLst>
              <a:path w="7088505" h="247650">
                <a:moveTo>
                  <a:pt x="7045579" y="0"/>
                </a:moveTo>
                <a:lnTo>
                  <a:pt x="41910" y="0"/>
                </a:lnTo>
                <a:lnTo>
                  <a:pt x="25400" y="2794"/>
                </a:lnTo>
                <a:lnTo>
                  <a:pt x="12064" y="10540"/>
                </a:lnTo>
                <a:lnTo>
                  <a:pt x="3175" y="22733"/>
                </a:lnTo>
                <a:lnTo>
                  <a:pt x="0" y="37084"/>
                </a:lnTo>
                <a:lnTo>
                  <a:pt x="0" y="210693"/>
                </a:lnTo>
                <a:lnTo>
                  <a:pt x="3175" y="225044"/>
                </a:lnTo>
                <a:lnTo>
                  <a:pt x="12064" y="236600"/>
                </a:lnTo>
                <a:lnTo>
                  <a:pt x="25400" y="244348"/>
                </a:lnTo>
                <a:lnTo>
                  <a:pt x="41910" y="247142"/>
                </a:lnTo>
                <a:lnTo>
                  <a:pt x="7045579" y="247142"/>
                </a:lnTo>
                <a:lnTo>
                  <a:pt x="7062089" y="244348"/>
                </a:lnTo>
                <a:lnTo>
                  <a:pt x="7075424" y="236600"/>
                </a:lnTo>
                <a:lnTo>
                  <a:pt x="7084441" y="225044"/>
                </a:lnTo>
                <a:lnTo>
                  <a:pt x="7088251" y="210693"/>
                </a:lnTo>
                <a:lnTo>
                  <a:pt x="7088251" y="37084"/>
                </a:lnTo>
                <a:lnTo>
                  <a:pt x="7084441" y="22733"/>
                </a:lnTo>
                <a:lnTo>
                  <a:pt x="7075424" y="10540"/>
                </a:lnTo>
                <a:lnTo>
                  <a:pt x="7062089" y="2794"/>
                </a:lnTo>
                <a:lnTo>
                  <a:pt x="7045579" y="0"/>
                </a:lnTo>
                <a:close/>
              </a:path>
            </a:pathLst>
          </a:custGeom>
          <a:solidFill>
            <a:srgbClr val="DAE1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8300" y="1390014"/>
            <a:ext cx="7088505" cy="247650"/>
          </a:xfrm>
          <a:custGeom>
            <a:avLst/>
            <a:gdLst/>
            <a:ahLst/>
            <a:cxnLst/>
            <a:rect l="l" t="t" r="r" b="b"/>
            <a:pathLst>
              <a:path w="7088505" h="247650">
                <a:moveTo>
                  <a:pt x="0" y="37084"/>
                </a:moveTo>
                <a:lnTo>
                  <a:pt x="3175" y="22733"/>
                </a:lnTo>
                <a:lnTo>
                  <a:pt x="12064" y="10540"/>
                </a:lnTo>
                <a:lnTo>
                  <a:pt x="25400" y="2794"/>
                </a:lnTo>
                <a:lnTo>
                  <a:pt x="41910" y="0"/>
                </a:lnTo>
                <a:lnTo>
                  <a:pt x="7045579" y="0"/>
                </a:lnTo>
                <a:lnTo>
                  <a:pt x="7062089" y="2794"/>
                </a:lnTo>
                <a:lnTo>
                  <a:pt x="7075424" y="10540"/>
                </a:lnTo>
                <a:lnTo>
                  <a:pt x="7084441" y="22733"/>
                </a:lnTo>
                <a:lnTo>
                  <a:pt x="7088251" y="37084"/>
                </a:lnTo>
                <a:lnTo>
                  <a:pt x="7088251" y="210693"/>
                </a:lnTo>
                <a:lnTo>
                  <a:pt x="7084441" y="225044"/>
                </a:lnTo>
                <a:lnTo>
                  <a:pt x="7075424" y="236600"/>
                </a:lnTo>
                <a:lnTo>
                  <a:pt x="7062089" y="244348"/>
                </a:lnTo>
                <a:lnTo>
                  <a:pt x="7045579" y="247142"/>
                </a:lnTo>
                <a:lnTo>
                  <a:pt x="41910" y="247142"/>
                </a:lnTo>
                <a:lnTo>
                  <a:pt x="25400" y="244348"/>
                </a:lnTo>
                <a:lnTo>
                  <a:pt x="12064" y="236600"/>
                </a:lnTo>
                <a:lnTo>
                  <a:pt x="3175" y="225044"/>
                </a:lnTo>
                <a:lnTo>
                  <a:pt x="0" y="210693"/>
                </a:lnTo>
                <a:lnTo>
                  <a:pt x="0" y="3708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8300" y="1009777"/>
            <a:ext cx="7089775" cy="346075"/>
          </a:xfrm>
          <a:custGeom>
            <a:avLst/>
            <a:gdLst/>
            <a:ahLst/>
            <a:cxnLst/>
            <a:rect l="l" t="t" r="r" b="b"/>
            <a:pathLst>
              <a:path w="7089775" h="346075">
                <a:moveTo>
                  <a:pt x="7023354" y="0"/>
                </a:moveTo>
                <a:lnTo>
                  <a:pt x="66167" y="0"/>
                </a:lnTo>
                <a:lnTo>
                  <a:pt x="40005" y="4445"/>
                </a:lnTo>
                <a:lnTo>
                  <a:pt x="19050" y="17145"/>
                </a:lnTo>
                <a:lnTo>
                  <a:pt x="5080" y="35306"/>
                </a:lnTo>
                <a:lnTo>
                  <a:pt x="0" y="57403"/>
                </a:lnTo>
                <a:lnTo>
                  <a:pt x="0" y="288544"/>
                </a:lnTo>
                <a:lnTo>
                  <a:pt x="5080" y="311150"/>
                </a:lnTo>
                <a:lnTo>
                  <a:pt x="19050" y="329438"/>
                </a:lnTo>
                <a:lnTo>
                  <a:pt x="40005" y="341630"/>
                </a:lnTo>
                <a:lnTo>
                  <a:pt x="66167" y="345948"/>
                </a:lnTo>
                <a:lnTo>
                  <a:pt x="7023354" y="345948"/>
                </a:lnTo>
                <a:lnTo>
                  <a:pt x="7048754" y="341630"/>
                </a:lnTo>
                <a:lnTo>
                  <a:pt x="7069708" y="329438"/>
                </a:lnTo>
                <a:lnTo>
                  <a:pt x="7084441" y="311150"/>
                </a:lnTo>
                <a:lnTo>
                  <a:pt x="7089521" y="288544"/>
                </a:lnTo>
                <a:lnTo>
                  <a:pt x="7089521" y="57403"/>
                </a:lnTo>
                <a:lnTo>
                  <a:pt x="7084441" y="35306"/>
                </a:lnTo>
                <a:lnTo>
                  <a:pt x="7069708" y="17145"/>
                </a:lnTo>
                <a:lnTo>
                  <a:pt x="7048754" y="4445"/>
                </a:lnTo>
                <a:lnTo>
                  <a:pt x="7023354" y="0"/>
                </a:lnTo>
                <a:close/>
              </a:path>
            </a:pathLst>
          </a:custGeom>
          <a:solidFill>
            <a:srgbClr val="DAE1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38300" y="1009777"/>
            <a:ext cx="7089775" cy="346075"/>
          </a:xfrm>
          <a:custGeom>
            <a:avLst/>
            <a:gdLst/>
            <a:ahLst/>
            <a:cxnLst/>
            <a:rect l="l" t="t" r="r" b="b"/>
            <a:pathLst>
              <a:path w="7089775" h="346075">
                <a:moveTo>
                  <a:pt x="0" y="57403"/>
                </a:moveTo>
                <a:lnTo>
                  <a:pt x="5080" y="35306"/>
                </a:lnTo>
                <a:lnTo>
                  <a:pt x="19050" y="17145"/>
                </a:lnTo>
                <a:lnTo>
                  <a:pt x="40005" y="4445"/>
                </a:lnTo>
                <a:lnTo>
                  <a:pt x="66167" y="0"/>
                </a:lnTo>
                <a:lnTo>
                  <a:pt x="7023354" y="0"/>
                </a:lnTo>
                <a:lnTo>
                  <a:pt x="7048754" y="4445"/>
                </a:lnTo>
                <a:lnTo>
                  <a:pt x="7069708" y="17145"/>
                </a:lnTo>
                <a:lnTo>
                  <a:pt x="7084441" y="35306"/>
                </a:lnTo>
                <a:lnTo>
                  <a:pt x="7089521" y="57403"/>
                </a:lnTo>
                <a:lnTo>
                  <a:pt x="7089521" y="288544"/>
                </a:lnTo>
                <a:lnTo>
                  <a:pt x="7084441" y="311150"/>
                </a:lnTo>
                <a:lnTo>
                  <a:pt x="7069708" y="329438"/>
                </a:lnTo>
                <a:lnTo>
                  <a:pt x="7048754" y="341630"/>
                </a:lnTo>
                <a:lnTo>
                  <a:pt x="7023354" y="345948"/>
                </a:lnTo>
                <a:lnTo>
                  <a:pt x="66167" y="345948"/>
                </a:lnTo>
                <a:lnTo>
                  <a:pt x="40005" y="341630"/>
                </a:lnTo>
                <a:lnTo>
                  <a:pt x="19050" y="329438"/>
                </a:lnTo>
                <a:lnTo>
                  <a:pt x="5080" y="311150"/>
                </a:lnTo>
                <a:lnTo>
                  <a:pt x="0" y="288544"/>
                </a:lnTo>
                <a:lnTo>
                  <a:pt x="0" y="57403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65219" y="1072641"/>
            <a:ext cx="19177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1F3862"/>
                </a:solidFill>
                <a:latin typeface="Calibri"/>
                <a:cs typeface="Calibri"/>
              </a:rPr>
              <a:t>Règlement </a:t>
            </a:r>
            <a:r>
              <a:rPr sz="1400" b="1" spc="-5" dirty="0">
                <a:solidFill>
                  <a:srgbClr val="1F3862"/>
                </a:solidFill>
                <a:latin typeface="Calibri"/>
                <a:cs typeface="Calibri"/>
              </a:rPr>
              <a:t>des</a:t>
            </a:r>
            <a:r>
              <a:rPr sz="1400" b="1" spc="-4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1F3862"/>
                </a:solidFill>
                <a:latin typeface="Calibri"/>
                <a:cs typeface="Calibri"/>
              </a:rPr>
              <a:t>différends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0809" y="1403350"/>
            <a:ext cx="70631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1F3862"/>
                </a:solidFill>
                <a:latin typeface="Calibri"/>
                <a:cs typeface="Calibri"/>
              </a:rPr>
              <a:t>Prévention des</a:t>
            </a:r>
            <a:r>
              <a:rPr sz="1400" b="1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1F3862"/>
                </a:solidFill>
                <a:latin typeface="Calibri"/>
                <a:cs typeface="Calibri"/>
              </a:rPr>
              <a:t>différends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29560" y="2044954"/>
            <a:ext cx="489584" cy="402590"/>
          </a:xfrm>
          <a:custGeom>
            <a:avLst/>
            <a:gdLst/>
            <a:ahLst/>
            <a:cxnLst/>
            <a:rect l="l" t="t" r="r" b="b"/>
            <a:pathLst>
              <a:path w="489585" h="402589">
                <a:moveTo>
                  <a:pt x="148589" y="0"/>
                </a:moveTo>
                <a:lnTo>
                  <a:pt x="106679" y="5715"/>
                </a:lnTo>
                <a:lnTo>
                  <a:pt x="69214" y="20320"/>
                </a:lnTo>
                <a:lnTo>
                  <a:pt x="37464" y="45720"/>
                </a:lnTo>
                <a:lnTo>
                  <a:pt x="14604" y="78740"/>
                </a:lnTo>
                <a:lnTo>
                  <a:pt x="1904" y="117475"/>
                </a:lnTo>
                <a:lnTo>
                  <a:pt x="0" y="159385"/>
                </a:lnTo>
                <a:lnTo>
                  <a:pt x="6984" y="203200"/>
                </a:lnTo>
                <a:lnTo>
                  <a:pt x="24129" y="247015"/>
                </a:lnTo>
                <a:lnTo>
                  <a:pt x="50164" y="289560"/>
                </a:lnTo>
                <a:lnTo>
                  <a:pt x="85089" y="328295"/>
                </a:lnTo>
                <a:lnTo>
                  <a:pt x="126364" y="360680"/>
                </a:lnTo>
                <a:lnTo>
                  <a:pt x="170814" y="384175"/>
                </a:lnTo>
                <a:lnTo>
                  <a:pt x="215900" y="398145"/>
                </a:lnTo>
                <a:lnTo>
                  <a:pt x="259714" y="402590"/>
                </a:lnTo>
                <a:lnTo>
                  <a:pt x="301625" y="396875"/>
                </a:lnTo>
                <a:lnTo>
                  <a:pt x="339089" y="382270"/>
                </a:lnTo>
                <a:lnTo>
                  <a:pt x="370839" y="356870"/>
                </a:lnTo>
                <a:lnTo>
                  <a:pt x="489585" y="229870"/>
                </a:lnTo>
                <a:lnTo>
                  <a:pt x="322579" y="74295"/>
                </a:lnTo>
                <a:lnTo>
                  <a:pt x="281304" y="41910"/>
                </a:lnTo>
                <a:lnTo>
                  <a:pt x="237489" y="18415"/>
                </a:lnTo>
                <a:lnTo>
                  <a:pt x="192404" y="4445"/>
                </a:lnTo>
                <a:lnTo>
                  <a:pt x="148589" y="0"/>
                </a:lnTo>
                <a:close/>
              </a:path>
            </a:pathLst>
          </a:custGeom>
          <a:solidFill>
            <a:srgbClr val="F8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29560" y="2044954"/>
            <a:ext cx="489584" cy="402590"/>
          </a:xfrm>
          <a:custGeom>
            <a:avLst/>
            <a:gdLst/>
            <a:ahLst/>
            <a:cxnLst/>
            <a:rect l="l" t="t" r="r" b="b"/>
            <a:pathLst>
              <a:path w="489585" h="402589">
                <a:moveTo>
                  <a:pt x="37464" y="45720"/>
                </a:moveTo>
                <a:lnTo>
                  <a:pt x="69214" y="20320"/>
                </a:lnTo>
                <a:lnTo>
                  <a:pt x="106679" y="5715"/>
                </a:lnTo>
                <a:lnTo>
                  <a:pt x="148589" y="0"/>
                </a:lnTo>
                <a:lnTo>
                  <a:pt x="192404" y="4445"/>
                </a:lnTo>
                <a:lnTo>
                  <a:pt x="237489" y="18415"/>
                </a:lnTo>
                <a:lnTo>
                  <a:pt x="281304" y="41910"/>
                </a:lnTo>
                <a:lnTo>
                  <a:pt x="322579" y="74295"/>
                </a:lnTo>
                <a:lnTo>
                  <a:pt x="364489" y="113030"/>
                </a:lnTo>
                <a:lnTo>
                  <a:pt x="406400" y="151765"/>
                </a:lnTo>
                <a:lnTo>
                  <a:pt x="447675" y="191135"/>
                </a:lnTo>
                <a:lnTo>
                  <a:pt x="489585" y="229870"/>
                </a:lnTo>
                <a:lnTo>
                  <a:pt x="459739" y="261620"/>
                </a:lnTo>
                <a:lnTo>
                  <a:pt x="429894" y="293370"/>
                </a:lnTo>
                <a:lnTo>
                  <a:pt x="400684" y="325120"/>
                </a:lnTo>
                <a:lnTo>
                  <a:pt x="370839" y="356870"/>
                </a:lnTo>
                <a:lnTo>
                  <a:pt x="339089" y="382270"/>
                </a:lnTo>
                <a:lnTo>
                  <a:pt x="301625" y="396875"/>
                </a:lnTo>
                <a:lnTo>
                  <a:pt x="259714" y="402590"/>
                </a:lnTo>
                <a:lnTo>
                  <a:pt x="215900" y="398145"/>
                </a:lnTo>
                <a:lnTo>
                  <a:pt x="170814" y="384175"/>
                </a:lnTo>
                <a:lnTo>
                  <a:pt x="126364" y="360680"/>
                </a:lnTo>
                <a:lnTo>
                  <a:pt x="85089" y="328295"/>
                </a:lnTo>
                <a:lnTo>
                  <a:pt x="50164" y="289560"/>
                </a:lnTo>
                <a:lnTo>
                  <a:pt x="24129" y="247015"/>
                </a:lnTo>
                <a:lnTo>
                  <a:pt x="6984" y="203200"/>
                </a:lnTo>
                <a:lnTo>
                  <a:pt x="0" y="159385"/>
                </a:lnTo>
                <a:lnTo>
                  <a:pt x="1904" y="117475"/>
                </a:lnTo>
                <a:lnTo>
                  <a:pt x="14604" y="78740"/>
                </a:lnTo>
                <a:lnTo>
                  <a:pt x="37464" y="45720"/>
                </a:lnTo>
                <a:close/>
              </a:path>
            </a:pathLst>
          </a:custGeom>
          <a:ln w="12699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20214" y="1952879"/>
            <a:ext cx="1474470" cy="601345"/>
          </a:xfrm>
          <a:custGeom>
            <a:avLst/>
            <a:gdLst/>
            <a:ahLst/>
            <a:cxnLst/>
            <a:rect l="l" t="t" r="r" b="b"/>
            <a:pathLst>
              <a:path w="1474470" h="601344">
                <a:moveTo>
                  <a:pt x="1374140" y="0"/>
                </a:moveTo>
                <a:lnTo>
                  <a:pt x="100330" y="0"/>
                </a:lnTo>
                <a:lnTo>
                  <a:pt x="60960" y="8255"/>
                </a:lnTo>
                <a:lnTo>
                  <a:pt x="29210" y="29845"/>
                </a:lnTo>
                <a:lnTo>
                  <a:pt x="7620" y="61595"/>
                </a:lnTo>
                <a:lnTo>
                  <a:pt x="0" y="100330"/>
                </a:lnTo>
                <a:lnTo>
                  <a:pt x="0" y="501015"/>
                </a:lnTo>
                <a:lnTo>
                  <a:pt x="7620" y="540385"/>
                </a:lnTo>
                <a:lnTo>
                  <a:pt x="29210" y="572135"/>
                </a:lnTo>
                <a:lnTo>
                  <a:pt x="60960" y="593725"/>
                </a:lnTo>
                <a:lnTo>
                  <a:pt x="100330" y="601345"/>
                </a:lnTo>
                <a:lnTo>
                  <a:pt x="1374140" y="601345"/>
                </a:lnTo>
                <a:lnTo>
                  <a:pt x="1413510" y="593725"/>
                </a:lnTo>
                <a:lnTo>
                  <a:pt x="1445260" y="572135"/>
                </a:lnTo>
                <a:lnTo>
                  <a:pt x="1466850" y="540385"/>
                </a:lnTo>
                <a:lnTo>
                  <a:pt x="1474470" y="501015"/>
                </a:lnTo>
                <a:lnTo>
                  <a:pt x="1474470" y="100330"/>
                </a:lnTo>
                <a:lnTo>
                  <a:pt x="1466850" y="61595"/>
                </a:lnTo>
                <a:lnTo>
                  <a:pt x="1445260" y="29845"/>
                </a:lnTo>
                <a:lnTo>
                  <a:pt x="1413510" y="8255"/>
                </a:lnTo>
                <a:lnTo>
                  <a:pt x="1374140" y="0"/>
                </a:lnTo>
                <a:close/>
              </a:path>
            </a:pathLst>
          </a:custGeom>
          <a:solidFill>
            <a:srgbClr val="F8C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20214" y="1952879"/>
            <a:ext cx="1474470" cy="601345"/>
          </a:xfrm>
          <a:custGeom>
            <a:avLst/>
            <a:gdLst/>
            <a:ahLst/>
            <a:cxnLst/>
            <a:rect l="l" t="t" r="r" b="b"/>
            <a:pathLst>
              <a:path w="1474470" h="601344">
                <a:moveTo>
                  <a:pt x="0" y="100330"/>
                </a:moveTo>
                <a:lnTo>
                  <a:pt x="7620" y="61595"/>
                </a:lnTo>
                <a:lnTo>
                  <a:pt x="29210" y="29845"/>
                </a:lnTo>
                <a:lnTo>
                  <a:pt x="60960" y="8255"/>
                </a:lnTo>
                <a:lnTo>
                  <a:pt x="100330" y="0"/>
                </a:lnTo>
                <a:lnTo>
                  <a:pt x="1374140" y="0"/>
                </a:lnTo>
                <a:lnTo>
                  <a:pt x="1413510" y="8255"/>
                </a:lnTo>
                <a:lnTo>
                  <a:pt x="1445260" y="29845"/>
                </a:lnTo>
                <a:lnTo>
                  <a:pt x="1466850" y="61595"/>
                </a:lnTo>
                <a:lnTo>
                  <a:pt x="1474470" y="100330"/>
                </a:lnTo>
                <a:lnTo>
                  <a:pt x="1474470" y="501015"/>
                </a:lnTo>
                <a:lnTo>
                  <a:pt x="1466850" y="540385"/>
                </a:lnTo>
                <a:lnTo>
                  <a:pt x="1445260" y="572135"/>
                </a:lnTo>
                <a:lnTo>
                  <a:pt x="1413510" y="593725"/>
                </a:lnTo>
                <a:lnTo>
                  <a:pt x="1374140" y="601345"/>
                </a:lnTo>
                <a:lnTo>
                  <a:pt x="100330" y="601345"/>
                </a:lnTo>
                <a:lnTo>
                  <a:pt x="60960" y="593725"/>
                </a:lnTo>
                <a:lnTo>
                  <a:pt x="29210" y="572135"/>
                </a:lnTo>
                <a:lnTo>
                  <a:pt x="7620" y="540385"/>
                </a:lnTo>
                <a:lnTo>
                  <a:pt x="0" y="501015"/>
                </a:lnTo>
                <a:lnTo>
                  <a:pt x="0" y="100330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64714" y="2570733"/>
            <a:ext cx="374650" cy="240029"/>
          </a:xfrm>
          <a:custGeom>
            <a:avLst/>
            <a:gdLst/>
            <a:ahLst/>
            <a:cxnLst/>
            <a:rect l="l" t="t" r="r" b="b"/>
            <a:pathLst>
              <a:path w="374650" h="240030">
                <a:moveTo>
                  <a:pt x="187325" y="0"/>
                </a:moveTo>
                <a:lnTo>
                  <a:pt x="0" y="120014"/>
                </a:lnTo>
                <a:lnTo>
                  <a:pt x="0" y="240029"/>
                </a:lnTo>
                <a:lnTo>
                  <a:pt x="374650" y="240029"/>
                </a:lnTo>
                <a:lnTo>
                  <a:pt x="374650" y="120014"/>
                </a:lnTo>
                <a:lnTo>
                  <a:pt x="18732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64714" y="2570733"/>
            <a:ext cx="374650" cy="240029"/>
          </a:xfrm>
          <a:custGeom>
            <a:avLst/>
            <a:gdLst/>
            <a:ahLst/>
            <a:cxnLst/>
            <a:rect l="l" t="t" r="r" b="b"/>
            <a:pathLst>
              <a:path w="374650" h="240030">
                <a:moveTo>
                  <a:pt x="374650" y="120014"/>
                </a:moveTo>
                <a:lnTo>
                  <a:pt x="374650" y="240029"/>
                </a:lnTo>
                <a:lnTo>
                  <a:pt x="0" y="240029"/>
                </a:lnTo>
                <a:lnTo>
                  <a:pt x="0" y="120014"/>
                </a:lnTo>
                <a:lnTo>
                  <a:pt x="187325" y="0"/>
                </a:lnTo>
                <a:lnTo>
                  <a:pt x="374650" y="120014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38300" y="2853308"/>
            <a:ext cx="1555750" cy="3449954"/>
          </a:xfrm>
          <a:custGeom>
            <a:avLst/>
            <a:gdLst/>
            <a:ahLst/>
            <a:cxnLst/>
            <a:rect l="l" t="t" r="r" b="b"/>
            <a:pathLst>
              <a:path w="1555750" h="3449954">
                <a:moveTo>
                  <a:pt x="1296670" y="0"/>
                </a:moveTo>
                <a:lnTo>
                  <a:pt x="259080" y="0"/>
                </a:lnTo>
                <a:lnTo>
                  <a:pt x="212725" y="3810"/>
                </a:lnTo>
                <a:lnTo>
                  <a:pt x="168275" y="15875"/>
                </a:lnTo>
                <a:lnTo>
                  <a:pt x="128269" y="35560"/>
                </a:lnTo>
                <a:lnTo>
                  <a:pt x="92075" y="60960"/>
                </a:lnTo>
                <a:lnTo>
                  <a:pt x="60960" y="92075"/>
                </a:lnTo>
                <a:lnTo>
                  <a:pt x="34925" y="128269"/>
                </a:lnTo>
                <a:lnTo>
                  <a:pt x="15875" y="168910"/>
                </a:lnTo>
                <a:lnTo>
                  <a:pt x="3810" y="212725"/>
                </a:lnTo>
                <a:lnTo>
                  <a:pt x="0" y="259079"/>
                </a:lnTo>
                <a:lnTo>
                  <a:pt x="0" y="3190849"/>
                </a:lnTo>
                <a:lnTo>
                  <a:pt x="3810" y="3237204"/>
                </a:lnTo>
                <a:lnTo>
                  <a:pt x="15875" y="3281019"/>
                </a:lnTo>
                <a:lnTo>
                  <a:pt x="34925" y="3321659"/>
                </a:lnTo>
                <a:lnTo>
                  <a:pt x="60960" y="3357854"/>
                </a:lnTo>
                <a:lnTo>
                  <a:pt x="92075" y="3388969"/>
                </a:lnTo>
                <a:lnTo>
                  <a:pt x="128269" y="3415004"/>
                </a:lnTo>
                <a:lnTo>
                  <a:pt x="168275" y="3434054"/>
                </a:lnTo>
                <a:lnTo>
                  <a:pt x="212725" y="3446119"/>
                </a:lnTo>
                <a:lnTo>
                  <a:pt x="259080" y="3449929"/>
                </a:lnTo>
                <a:lnTo>
                  <a:pt x="1296670" y="3449929"/>
                </a:lnTo>
                <a:lnTo>
                  <a:pt x="1343025" y="3446119"/>
                </a:lnTo>
                <a:lnTo>
                  <a:pt x="1386839" y="3434054"/>
                </a:lnTo>
                <a:lnTo>
                  <a:pt x="1427480" y="3415004"/>
                </a:lnTo>
                <a:lnTo>
                  <a:pt x="1463675" y="3388969"/>
                </a:lnTo>
                <a:lnTo>
                  <a:pt x="1494789" y="3357854"/>
                </a:lnTo>
                <a:lnTo>
                  <a:pt x="1520189" y="3321659"/>
                </a:lnTo>
                <a:lnTo>
                  <a:pt x="1539239" y="3281019"/>
                </a:lnTo>
                <a:lnTo>
                  <a:pt x="1551305" y="3237204"/>
                </a:lnTo>
                <a:lnTo>
                  <a:pt x="1555750" y="3190849"/>
                </a:lnTo>
                <a:lnTo>
                  <a:pt x="1555750" y="259079"/>
                </a:lnTo>
                <a:lnTo>
                  <a:pt x="1551305" y="212725"/>
                </a:lnTo>
                <a:lnTo>
                  <a:pt x="1539239" y="168910"/>
                </a:lnTo>
                <a:lnTo>
                  <a:pt x="1520189" y="128269"/>
                </a:lnTo>
                <a:lnTo>
                  <a:pt x="1494789" y="92075"/>
                </a:lnTo>
                <a:lnTo>
                  <a:pt x="1463675" y="60960"/>
                </a:lnTo>
                <a:lnTo>
                  <a:pt x="1427480" y="35560"/>
                </a:lnTo>
                <a:lnTo>
                  <a:pt x="1386839" y="15875"/>
                </a:lnTo>
                <a:lnTo>
                  <a:pt x="1343025" y="3810"/>
                </a:lnTo>
                <a:lnTo>
                  <a:pt x="129667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38300" y="2853308"/>
            <a:ext cx="1555750" cy="3449954"/>
          </a:xfrm>
          <a:custGeom>
            <a:avLst/>
            <a:gdLst/>
            <a:ahLst/>
            <a:cxnLst/>
            <a:rect l="l" t="t" r="r" b="b"/>
            <a:pathLst>
              <a:path w="1555750" h="3449954">
                <a:moveTo>
                  <a:pt x="0" y="259079"/>
                </a:moveTo>
                <a:lnTo>
                  <a:pt x="3810" y="212725"/>
                </a:lnTo>
                <a:lnTo>
                  <a:pt x="15875" y="168910"/>
                </a:lnTo>
                <a:lnTo>
                  <a:pt x="34925" y="128269"/>
                </a:lnTo>
                <a:lnTo>
                  <a:pt x="60960" y="92075"/>
                </a:lnTo>
                <a:lnTo>
                  <a:pt x="92075" y="60960"/>
                </a:lnTo>
                <a:lnTo>
                  <a:pt x="128269" y="35560"/>
                </a:lnTo>
                <a:lnTo>
                  <a:pt x="168275" y="15875"/>
                </a:lnTo>
                <a:lnTo>
                  <a:pt x="212725" y="3810"/>
                </a:lnTo>
                <a:lnTo>
                  <a:pt x="259080" y="0"/>
                </a:lnTo>
                <a:lnTo>
                  <a:pt x="1296670" y="0"/>
                </a:lnTo>
                <a:lnTo>
                  <a:pt x="1343025" y="3810"/>
                </a:lnTo>
                <a:lnTo>
                  <a:pt x="1386839" y="15875"/>
                </a:lnTo>
                <a:lnTo>
                  <a:pt x="1427480" y="35560"/>
                </a:lnTo>
                <a:lnTo>
                  <a:pt x="1463675" y="60960"/>
                </a:lnTo>
                <a:lnTo>
                  <a:pt x="1494789" y="92075"/>
                </a:lnTo>
                <a:lnTo>
                  <a:pt x="1520189" y="128269"/>
                </a:lnTo>
                <a:lnTo>
                  <a:pt x="1539239" y="168910"/>
                </a:lnTo>
                <a:lnTo>
                  <a:pt x="1551305" y="212725"/>
                </a:lnTo>
                <a:lnTo>
                  <a:pt x="1555750" y="259079"/>
                </a:lnTo>
                <a:lnTo>
                  <a:pt x="1555750" y="3190849"/>
                </a:lnTo>
                <a:lnTo>
                  <a:pt x="1551305" y="3237204"/>
                </a:lnTo>
                <a:lnTo>
                  <a:pt x="1539239" y="3281019"/>
                </a:lnTo>
                <a:lnTo>
                  <a:pt x="1520189" y="3321659"/>
                </a:lnTo>
                <a:lnTo>
                  <a:pt x="1494789" y="3357854"/>
                </a:lnTo>
                <a:lnTo>
                  <a:pt x="1463675" y="3388969"/>
                </a:lnTo>
                <a:lnTo>
                  <a:pt x="1427480" y="3415004"/>
                </a:lnTo>
                <a:lnTo>
                  <a:pt x="1386839" y="3434054"/>
                </a:lnTo>
                <a:lnTo>
                  <a:pt x="1343025" y="3446119"/>
                </a:lnTo>
                <a:lnTo>
                  <a:pt x="1296670" y="3449929"/>
                </a:lnTo>
                <a:lnTo>
                  <a:pt x="259080" y="3449929"/>
                </a:lnTo>
                <a:lnTo>
                  <a:pt x="212725" y="3446119"/>
                </a:lnTo>
                <a:lnTo>
                  <a:pt x="168275" y="3434054"/>
                </a:lnTo>
                <a:lnTo>
                  <a:pt x="128269" y="3415004"/>
                </a:lnTo>
                <a:lnTo>
                  <a:pt x="92075" y="3388969"/>
                </a:lnTo>
                <a:lnTo>
                  <a:pt x="60960" y="3357854"/>
                </a:lnTo>
                <a:lnTo>
                  <a:pt x="34925" y="3321659"/>
                </a:lnTo>
                <a:lnTo>
                  <a:pt x="15875" y="3281019"/>
                </a:lnTo>
                <a:lnTo>
                  <a:pt x="3810" y="3237204"/>
                </a:lnTo>
                <a:lnTo>
                  <a:pt x="0" y="3190849"/>
                </a:lnTo>
                <a:lnTo>
                  <a:pt x="0" y="259079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819401" y="1918842"/>
            <a:ext cx="1266190" cy="5467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20979" marR="214629" algn="ctr">
              <a:lnSpc>
                <a:spcPts val="1210"/>
              </a:lnSpc>
              <a:spcBef>
                <a:spcPts val="330"/>
              </a:spcBef>
            </a:pPr>
            <a:r>
              <a:rPr sz="1200" spc="-5" dirty="0">
                <a:solidFill>
                  <a:srgbClr val="1F3862"/>
                </a:solidFill>
                <a:latin typeface="Calibri"/>
                <a:cs typeface="Calibri"/>
              </a:rPr>
              <a:t>Promotion</a:t>
            </a:r>
            <a:r>
              <a:rPr sz="1200" spc="-6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1F3862"/>
                </a:solidFill>
                <a:latin typeface="Calibri"/>
                <a:cs typeface="Calibri"/>
              </a:rPr>
              <a:t>et  facilitation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200" dirty="0">
                <a:solidFill>
                  <a:srgbClr val="1F3862"/>
                </a:solidFill>
                <a:latin typeface="Calibri"/>
                <a:cs typeface="Calibri"/>
              </a:rPr>
              <a:t>des</a:t>
            </a:r>
            <a:r>
              <a:rPr sz="1200" spc="-2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1F3862"/>
                </a:solidFill>
                <a:latin typeface="Calibri"/>
                <a:cs typeface="Calibri"/>
              </a:rPr>
              <a:t>investissements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09547" y="2962148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12"/>
                </a:lnTo>
                <a:lnTo>
                  <a:pt x="7238" y="7365"/>
                </a:lnTo>
                <a:lnTo>
                  <a:pt x="2412" y="12191"/>
                </a:lnTo>
                <a:lnTo>
                  <a:pt x="0" y="18161"/>
                </a:lnTo>
                <a:lnTo>
                  <a:pt x="0" y="32003"/>
                </a:lnTo>
                <a:lnTo>
                  <a:pt x="2412" y="37846"/>
                </a:lnTo>
                <a:lnTo>
                  <a:pt x="7238" y="42799"/>
                </a:lnTo>
                <a:lnTo>
                  <a:pt x="12064" y="47625"/>
                </a:lnTo>
                <a:lnTo>
                  <a:pt x="17906" y="50037"/>
                </a:lnTo>
                <a:lnTo>
                  <a:pt x="31622" y="50037"/>
                </a:lnTo>
                <a:lnTo>
                  <a:pt x="37464" y="47625"/>
                </a:lnTo>
                <a:lnTo>
                  <a:pt x="42290" y="42799"/>
                </a:lnTo>
                <a:lnTo>
                  <a:pt x="47116" y="37846"/>
                </a:lnTo>
                <a:lnTo>
                  <a:pt x="49529" y="32003"/>
                </a:lnTo>
                <a:lnTo>
                  <a:pt x="49529" y="18161"/>
                </a:lnTo>
                <a:lnTo>
                  <a:pt x="47116" y="12191"/>
                </a:lnTo>
                <a:lnTo>
                  <a:pt x="42290" y="7365"/>
                </a:lnTo>
                <a:lnTo>
                  <a:pt x="37464" y="2412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09547" y="3686047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12"/>
                </a:lnTo>
                <a:lnTo>
                  <a:pt x="7238" y="7365"/>
                </a:lnTo>
                <a:lnTo>
                  <a:pt x="2412" y="12191"/>
                </a:lnTo>
                <a:lnTo>
                  <a:pt x="0" y="18160"/>
                </a:lnTo>
                <a:lnTo>
                  <a:pt x="0" y="32003"/>
                </a:lnTo>
                <a:lnTo>
                  <a:pt x="2412" y="37845"/>
                </a:lnTo>
                <a:lnTo>
                  <a:pt x="7238" y="42799"/>
                </a:lnTo>
                <a:lnTo>
                  <a:pt x="12064" y="47625"/>
                </a:lnTo>
                <a:lnTo>
                  <a:pt x="17906" y="50037"/>
                </a:lnTo>
                <a:lnTo>
                  <a:pt x="31622" y="50037"/>
                </a:lnTo>
                <a:lnTo>
                  <a:pt x="37464" y="47625"/>
                </a:lnTo>
                <a:lnTo>
                  <a:pt x="42290" y="42799"/>
                </a:lnTo>
                <a:lnTo>
                  <a:pt x="47116" y="37845"/>
                </a:lnTo>
                <a:lnTo>
                  <a:pt x="49529" y="32003"/>
                </a:lnTo>
                <a:lnTo>
                  <a:pt x="49529" y="18160"/>
                </a:lnTo>
                <a:lnTo>
                  <a:pt x="47116" y="12191"/>
                </a:lnTo>
                <a:lnTo>
                  <a:pt x="42290" y="7365"/>
                </a:lnTo>
                <a:lnTo>
                  <a:pt x="37464" y="2412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09547" y="4230115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12"/>
                </a:lnTo>
                <a:lnTo>
                  <a:pt x="7238" y="7365"/>
                </a:lnTo>
                <a:lnTo>
                  <a:pt x="2412" y="12191"/>
                </a:lnTo>
                <a:lnTo>
                  <a:pt x="0" y="18160"/>
                </a:lnTo>
                <a:lnTo>
                  <a:pt x="0" y="32003"/>
                </a:lnTo>
                <a:lnTo>
                  <a:pt x="2412" y="37845"/>
                </a:lnTo>
                <a:lnTo>
                  <a:pt x="7238" y="42798"/>
                </a:lnTo>
                <a:lnTo>
                  <a:pt x="12064" y="47624"/>
                </a:lnTo>
                <a:lnTo>
                  <a:pt x="17906" y="50037"/>
                </a:lnTo>
                <a:lnTo>
                  <a:pt x="31622" y="50037"/>
                </a:lnTo>
                <a:lnTo>
                  <a:pt x="37464" y="47624"/>
                </a:lnTo>
                <a:lnTo>
                  <a:pt x="42290" y="42798"/>
                </a:lnTo>
                <a:lnTo>
                  <a:pt x="47116" y="37845"/>
                </a:lnTo>
                <a:lnTo>
                  <a:pt x="49529" y="32003"/>
                </a:lnTo>
                <a:lnTo>
                  <a:pt x="49529" y="18160"/>
                </a:lnTo>
                <a:lnTo>
                  <a:pt x="47116" y="12191"/>
                </a:lnTo>
                <a:lnTo>
                  <a:pt x="42290" y="7365"/>
                </a:lnTo>
                <a:lnTo>
                  <a:pt x="37464" y="2412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09547" y="4954015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12"/>
                </a:lnTo>
                <a:lnTo>
                  <a:pt x="7238" y="7365"/>
                </a:lnTo>
                <a:lnTo>
                  <a:pt x="2412" y="12191"/>
                </a:lnTo>
                <a:lnTo>
                  <a:pt x="0" y="18160"/>
                </a:lnTo>
                <a:lnTo>
                  <a:pt x="0" y="32003"/>
                </a:lnTo>
                <a:lnTo>
                  <a:pt x="2412" y="37845"/>
                </a:lnTo>
                <a:lnTo>
                  <a:pt x="7238" y="42798"/>
                </a:lnTo>
                <a:lnTo>
                  <a:pt x="12064" y="47624"/>
                </a:lnTo>
                <a:lnTo>
                  <a:pt x="17906" y="50037"/>
                </a:lnTo>
                <a:lnTo>
                  <a:pt x="31622" y="50037"/>
                </a:lnTo>
                <a:lnTo>
                  <a:pt x="37464" y="47624"/>
                </a:lnTo>
                <a:lnTo>
                  <a:pt x="42290" y="42798"/>
                </a:lnTo>
                <a:lnTo>
                  <a:pt x="47116" y="37845"/>
                </a:lnTo>
                <a:lnTo>
                  <a:pt x="49529" y="32003"/>
                </a:lnTo>
                <a:lnTo>
                  <a:pt x="49529" y="18160"/>
                </a:lnTo>
                <a:lnTo>
                  <a:pt x="47116" y="12191"/>
                </a:lnTo>
                <a:lnTo>
                  <a:pt x="42290" y="7365"/>
                </a:lnTo>
                <a:lnTo>
                  <a:pt x="37464" y="2412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09547" y="5319776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12"/>
                </a:lnTo>
                <a:lnTo>
                  <a:pt x="7238" y="7365"/>
                </a:lnTo>
                <a:lnTo>
                  <a:pt x="2412" y="12192"/>
                </a:lnTo>
                <a:lnTo>
                  <a:pt x="0" y="18161"/>
                </a:lnTo>
                <a:lnTo>
                  <a:pt x="0" y="32004"/>
                </a:lnTo>
                <a:lnTo>
                  <a:pt x="2412" y="37846"/>
                </a:lnTo>
                <a:lnTo>
                  <a:pt x="7238" y="42799"/>
                </a:lnTo>
                <a:lnTo>
                  <a:pt x="12064" y="47625"/>
                </a:lnTo>
                <a:lnTo>
                  <a:pt x="17906" y="50037"/>
                </a:lnTo>
                <a:lnTo>
                  <a:pt x="31622" y="50037"/>
                </a:lnTo>
                <a:lnTo>
                  <a:pt x="37464" y="47625"/>
                </a:lnTo>
                <a:lnTo>
                  <a:pt x="42290" y="42799"/>
                </a:lnTo>
                <a:lnTo>
                  <a:pt x="47116" y="37846"/>
                </a:lnTo>
                <a:lnTo>
                  <a:pt x="49529" y="32004"/>
                </a:lnTo>
                <a:lnTo>
                  <a:pt x="49529" y="18161"/>
                </a:lnTo>
                <a:lnTo>
                  <a:pt x="47116" y="12192"/>
                </a:lnTo>
                <a:lnTo>
                  <a:pt x="42290" y="7365"/>
                </a:lnTo>
                <a:lnTo>
                  <a:pt x="37464" y="2412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09547" y="5863869"/>
            <a:ext cx="49530" cy="50165"/>
          </a:xfrm>
          <a:custGeom>
            <a:avLst/>
            <a:gdLst/>
            <a:ahLst/>
            <a:cxnLst/>
            <a:rect l="l" t="t" r="r" b="b"/>
            <a:pathLst>
              <a:path w="49530" h="50164">
                <a:moveTo>
                  <a:pt x="31622" y="0"/>
                </a:moveTo>
                <a:lnTo>
                  <a:pt x="17906" y="0"/>
                </a:lnTo>
                <a:lnTo>
                  <a:pt x="12064" y="2438"/>
                </a:lnTo>
                <a:lnTo>
                  <a:pt x="2412" y="12204"/>
                </a:lnTo>
                <a:lnTo>
                  <a:pt x="0" y="18097"/>
                </a:lnTo>
                <a:lnTo>
                  <a:pt x="0" y="31927"/>
                </a:lnTo>
                <a:lnTo>
                  <a:pt x="2412" y="37833"/>
                </a:lnTo>
                <a:lnTo>
                  <a:pt x="12064" y="47599"/>
                </a:lnTo>
                <a:lnTo>
                  <a:pt x="17906" y="50050"/>
                </a:lnTo>
                <a:lnTo>
                  <a:pt x="31622" y="50050"/>
                </a:lnTo>
                <a:lnTo>
                  <a:pt x="37464" y="47599"/>
                </a:lnTo>
                <a:lnTo>
                  <a:pt x="47116" y="37833"/>
                </a:lnTo>
                <a:lnTo>
                  <a:pt x="49529" y="31927"/>
                </a:lnTo>
                <a:lnTo>
                  <a:pt x="49529" y="18097"/>
                </a:lnTo>
                <a:lnTo>
                  <a:pt x="47116" y="12204"/>
                </a:lnTo>
                <a:lnTo>
                  <a:pt x="37464" y="2438"/>
                </a:lnTo>
                <a:lnTo>
                  <a:pt x="31622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782826" y="2863812"/>
            <a:ext cx="1367790" cy="3285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7400"/>
              </a:lnSpc>
              <a:spcBef>
                <a:spcPts val="90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Échange d'informations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entre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agences </a:t>
            </a:r>
            <a:r>
              <a:rPr sz="1100" spc="-10" dirty="0">
                <a:solidFill>
                  <a:srgbClr val="1F3862"/>
                </a:solidFill>
                <a:latin typeface="Calibri"/>
                <a:cs typeface="Calibri"/>
              </a:rPr>
              <a:t>de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promotion des  investissements  Diffusion  d'informations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aux  investisseurs</a:t>
            </a:r>
            <a:endParaRPr sz="1100">
              <a:latin typeface="Calibri"/>
              <a:cs typeface="Calibri"/>
            </a:endParaRPr>
          </a:p>
          <a:p>
            <a:pPr marL="12700" marR="264795">
              <a:lnSpc>
                <a:spcPct val="107700"/>
              </a:lnSpc>
              <a:spcBef>
                <a:spcPts val="50"/>
              </a:spcBef>
            </a:pP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Principes ou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règles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partagés pour les  procédures  administratives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Mécanismes  d'examen</a:t>
            </a:r>
            <a:r>
              <a:rPr sz="1100" spc="-2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partagés</a:t>
            </a:r>
            <a:endParaRPr sz="1100">
              <a:latin typeface="Calibri"/>
              <a:cs typeface="Calibri"/>
            </a:endParaRPr>
          </a:p>
          <a:p>
            <a:pPr marL="12700" marR="14604">
              <a:lnSpc>
                <a:spcPct val="106900"/>
              </a:lnSpc>
              <a:spcBef>
                <a:spcPts val="6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Plateformes de partage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des meilleures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pratiques</a:t>
            </a:r>
            <a:endParaRPr sz="1100">
              <a:latin typeface="Calibri"/>
              <a:cs typeface="Calibri"/>
            </a:endParaRPr>
          </a:p>
          <a:p>
            <a:pPr marL="12700" marR="639445">
              <a:lnSpc>
                <a:spcPct val="106400"/>
              </a:lnSpc>
              <a:spcBef>
                <a:spcPts val="60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C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o</a:t>
            </a:r>
            <a:r>
              <a:rPr sz="1100" spc="5" dirty="0">
                <a:solidFill>
                  <a:srgbClr val="1F3862"/>
                </a:solidFill>
                <a:latin typeface="Calibri"/>
                <a:cs typeface="Calibri"/>
              </a:rPr>
              <a:t>o</a:t>
            </a:r>
            <a:r>
              <a:rPr sz="1100" spc="-20" dirty="0">
                <a:solidFill>
                  <a:srgbClr val="1F3862"/>
                </a:solidFill>
                <a:latin typeface="Calibri"/>
                <a:cs typeface="Calibri"/>
              </a:rPr>
              <a:t>p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érat</a:t>
            </a:r>
            <a:r>
              <a:rPr sz="1100" spc="-15" dirty="0">
                <a:solidFill>
                  <a:srgbClr val="1F3862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1F3862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n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technique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490595" y="1962404"/>
            <a:ext cx="1447800" cy="697230"/>
          </a:xfrm>
          <a:custGeom>
            <a:avLst/>
            <a:gdLst/>
            <a:ahLst/>
            <a:cxnLst/>
            <a:rect l="l" t="t" r="r" b="b"/>
            <a:pathLst>
              <a:path w="1447800" h="697230">
                <a:moveTo>
                  <a:pt x="1348739" y="0"/>
                </a:moveTo>
                <a:lnTo>
                  <a:pt x="99059" y="0"/>
                </a:lnTo>
                <a:lnTo>
                  <a:pt x="60959" y="8890"/>
                </a:lnTo>
                <a:lnTo>
                  <a:pt x="29209" y="34162"/>
                </a:lnTo>
                <a:lnTo>
                  <a:pt x="7619" y="70612"/>
                </a:lnTo>
                <a:lnTo>
                  <a:pt x="0" y="116078"/>
                </a:lnTo>
                <a:lnTo>
                  <a:pt x="0" y="581151"/>
                </a:lnTo>
                <a:lnTo>
                  <a:pt x="7619" y="626491"/>
                </a:lnTo>
                <a:lnTo>
                  <a:pt x="29209" y="663067"/>
                </a:lnTo>
                <a:lnTo>
                  <a:pt x="60959" y="688340"/>
                </a:lnTo>
                <a:lnTo>
                  <a:pt x="99059" y="697230"/>
                </a:lnTo>
                <a:lnTo>
                  <a:pt x="1348739" y="697230"/>
                </a:lnTo>
                <a:lnTo>
                  <a:pt x="1387475" y="688340"/>
                </a:lnTo>
                <a:lnTo>
                  <a:pt x="1418589" y="663067"/>
                </a:lnTo>
                <a:lnTo>
                  <a:pt x="1440179" y="626491"/>
                </a:lnTo>
                <a:lnTo>
                  <a:pt x="1447800" y="581151"/>
                </a:lnTo>
                <a:lnTo>
                  <a:pt x="1447800" y="116078"/>
                </a:lnTo>
                <a:lnTo>
                  <a:pt x="1440179" y="70612"/>
                </a:lnTo>
                <a:lnTo>
                  <a:pt x="1418589" y="34162"/>
                </a:lnTo>
                <a:lnTo>
                  <a:pt x="1387475" y="8890"/>
                </a:lnTo>
                <a:lnTo>
                  <a:pt x="1348739" y="0"/>
                </a:lnTo>
                <a:close/>
              </a:path>
            </a:pathLst>
          </a:custGeom>
          <a:solidFill>
            <a:srgbClr val="F9E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490595" y="1962404"/>
            <a:ext cx="1447800" cy="697230"/>
          </a:xfrm>
          <a:custGeom>
            <a:avLst/>
            <a:gdLst/>
            <a:ahLst/>
            <a:cxnLst/>
            <a:rect l="l" t="t" r="r" b="b"/>
            <a:pathLst>
              <a:path w="1447800" h="697230">
                <a:moveTo>
                  <a:pt x="0" y="116078"/>
                </a:moveTo>
                <a:lnTo>
                  <a:pt x="7619" y="70612"/>
                </a:lnTo>
                <a:lnTo>
                  <a:pt x="29209" y="34162"/>
                </a:lnTo>
                <a:lnTo>
                  <a:pt x="60959" y="8890"/>
                </a:lnTo>
                <a:lnTo>
                  <a:pt x="99059" y="0"/>
                </a:lnTo>
                <a:lnTo>
                  <a:pt x="1348739" y="0"/>
                </a:lnTo>
                <a:lnTo>
                  <a:pt x="1387475" y="8890"/>
                </a:lnTo>
                <a:lnTo>
                  <a:pt x="1418589" y="34162"/>
                </a:lnTo>
                <a:lnTo>
                  <a:pt x="1440179" y="70612"/>
                </a:lnTo>
                <a:lnTo>
                  <a:pt x="1447800" y="116078"/>
                </a:lnTo>
                <a:lnTo>
                  <a:pt x="1447800" y="581151"/>
                </a:lnTo>
                <a:lnTo>
                  <a:pt x="1440179" y="626491"/>
                </a:lnTo>
                <a:lnTo>
                  <a:pt x="1418589" y="663067"/>
                </a:lnTo>
                <a:lnTo>
                  <a:pt x="1387475" y="688340"/>
                </a:lnTo>
                <a:lnTo>
                  <a:pt x="1348739" y="697230"/>
                </a:lnTo>
                <a:lnTo>
                  <a:pt x="99059" y="697230"/>
                </a:lnTo>
                <a:lnTo>
                  <a:pt x="60959" y="688340"/>
                </a:lnTo>
                <a:lnTo>
                  <a:pt x="29209" y="663067"/>
                </a:lnTo>
                <a:lnTo>
                  <a:pt x="7619" y="626491"/>
                </a:lnTo>
                <a:lnTo>
                  <a:pt x="0" y="581151"/>
                </a:lnTo>
                <a:lnTo>
                  <a:pt x="0" y="116078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39870" y="2680461"/>
            <a:ext cx="374650" cy="281305"/>
          </a:xfrm>
          <a:custGeom>
            <a:avLst/>
            <a:gdLst/>
            <a:ahLst/>
            <a:cxnLst/>
            <a:rect l="l" t="t" r="r" b="b"/>
            <a:pathLst>
              <a:path w="374650" h="281305">
                <a:moveTo>
                  <a:pt x="187325" y="0"/>
                </a:moveTo>
                <a:lnTo>
                  <a:pt x="0" y="140715"/>
                </a:lnTo>
                <a:lnTo>
                  <a:pt x="0" y="281304"/>
                </a:lnTo>
                <a:lnTo>
                  <a:pt x="374650" y="281304"/>
                </a:lnTo>
                <a:lnTo>
                  <a:pt x="374650" y="140715"/>
                </a:lnTo>
                <a:lnTo>
                  <a:pt x="18732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39870" y="2680461"/>
            <a:ext cx="374650" cy="281305"/>
          </a:xfrm>
          <a:custGeom>
            <a:avLst/>
            <a:gdLst/>
            <a:ahLst/>
            <a:cxnLst/>
            <a:rect l="l" t="t" r="r" b="b"/>
            <a:pathLst>
              <a:path w="374650" h="281305">
                <a:moveTo>
                  <a:pt x="374650" y="140715"/>
                </a:moveTo>
                <a:lnTo>
                  <a:pt x="374650" y="281304"/>
                </a:lnTo>
                <a:lnTo>
                  <a:pt x="0" y="281304"/>
                </a:lnTo>
                <a:lnTo>
                  <a:pt x="0" y="140715"/>
                </a:lnTo>
                <a:lnTo>
                  <a:pt x="187325" y="0"/>
                </a:lnTo>
                <a:lnTo>
                  <a:pt x="374650" y="14071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457575" y="2995929"/>
            <a:ext cx="1555750" cy="2416810"/>
          </a:xfrm>
          <a:custGeom>
            <a:avLst/>
            <a:gdLst/>
            <a:ahLst/>
            <a:cxnLst/>
            <a:rect l="l" t="t" r="r" b="b"/>
            <a:pathLst>
              <a:path w="1555750" h="2416810">
                <a:moveTo>
                  <a:pt x="1296670" y="0"/>
                </a:moveTo>
                <a:lnTo>
                  <a:pt x="259079" y="0"/>
                </a:lnTo>
                <a:lnTo>
                  <a:pt x="212725" y="5334"/>
                </a:lnTo>
                <a:lnTo>
                  <a:pt x="168910" y="19431"/>
                </a:lnTo>
                <a:lnTo>
                  <a:pt x="128270" y="41783"/>
                </a:lnTo>
                <a:lnTo>
                  <a:pt x="92075" y="71500"/>
                </a:lnTo>
                <a:lnTo>
                  <a:pt x="60960" y="107950"/>
                </a:lnTo>
                <a:lnTo>
                  <a:pt x="34925" y="150368"/>
                </a:lnTo>
                <a:lnTo>
                  <a:pt x="15875" y="197993"/>
                </a:lnTo>
                <a:lnTo>
                  <a:pt x="3810" y="249300"/>
                </a:lnTo>
                <a:lnTo>
                  <a:pt x="0" y="304419"/>
                </a:lnTo>
                <a:lnTo>
                  <a:pt x="0" y="2112645"/>
                </a:lnTo>
                <a:lnTo>
                  <a:pt x="3810" y="2167001"/>
                </a:lnTo>
                <a:lnTo>
                  <a:pt x="15875" y="2218309"/>
                </a:lnTo>
                <a:lnTo>
                  <a:pt x="34925" y="2265934"/>
                </a:lnTo>
                <a:lnTo>
                  <a:pt x="60960" y="2308352"/>
                </a:lnTo>
                <a:lnTo>
                  <a:pt x="92075" y="2344801"/>
                </a:lnTo>
                <a:lnTo>
                  <a:pt x="128270" y="2375408"/>
                </a:lnTo>
                <a:lnTo>
                  <a:pt x="168910" y="2397633"/>
                </a:lnTo>
                <a:lnTo>
                  <a:pt x="212725" y="2411857"/>
                </a:lnTo>
                <a:lnTo>
                  <a:pt x="259079" y="2416302"/>
                </a:lnTo>
                <a:lnTo>
                  <a:pt x="1296670" y="2416302"/>
                </a:lnTo>
                <a:lnTo>
                  <a:pt x="1343025" y="2411857"/>
                </a:lnTo>
                <a:lnTo>
                  <a:pt x="1386839" y="2397633"/>
                </a:lnTo>
                <a:lnTo>
                  <a:pt x="1427479" y="2375408"/>
                </a:lnTo>
                <a:lnTo>
                  <a:pt x="1463675" y="2344801"/>
                </a:lnTo>
                <a:lnTo>
                  <a:pt x="1494789" y="2308352"/>
                </a:lnTo>
                <a:lnTo>
                  <a:pt x="1520189" y="2265934"/>
                </a:lnTo>
                <a:lnTo>
                  <a:pt x="1539239" y="2218309"/>
                </a:lnTo>
                <a:lnTo>
                  <a:pt x="1551304" y="2167001"/>
                </a:lnTo>
                <a:lnTo>
                  <a:pt x="1555750" y="2112645"/>
                </a:lnTo>
                <a:lnTo>
                  <a:pt x="1555750" y="304419"/>
                </a:lnTo>
                <a:lnTo>
                  <a:pt x="1551304" y="249300"/>
                </a:lnTo>
                <a:lnTo>
                  <a:pt x="1539239" y="197993"/>
                </a:lnTo>
                <a:lnTo>
                  <a:pt x="1520189" y="150368"/>
                </a:lnTo>
                <a:lnTo>
                  <a:pt x="1494789" y="107950"/>
                </a:lnTo>
                <a:lnTo>
                  <a:pt x="1463675" y="71500"/>
                </a:lnTo>
                <a:lnTo>
                  <a:pt x="1427479" y="41783"/>
                </a:lnTo>
                <a:lnTo>
                  <a:pt x="1386839" y="19431"/>
                </a:lnTo>
                <a:lnTo>
                  <a:pt x="1343025" y="5334"/>
                </a:lnTo>
                <a:lnTo>
                  <a:pt x="129667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57575" y="2995929"/>
            <a:ext cx="1555750" cy="2416810"/>
          </a:xfrm>
          <a:custGeom>
            <a:avLst/>
            <a:gdLst/>
            <a:ahLst/>
            <a:cxnLst/>
            <a:rect l="l" t="t" r="r" b="b"/>
            <a:pathLst>
              <a:path w="1555750" h="2416810">
                <a:moveTo>
                  <a:pt x="0" y="304419"/>
                </a:moveTo>
                <a:lnTo>
                  <a:pt x="3810" y="249300"/>
                </a:lnTo>
                <a:lnTo>
                  <a:pt x="15875" y="197993"/>
                </a:lnTo>
                <a:lnTo>
                  <a:pt x="34925" y="150368"/>
                </a:lnTo>
                <a:lnTo>
                  <a:pt x="60960" y="107950"/>
                </a:lnTo>
                <a:lnTo>
                  <a:pt x="92075" y="71500"/>
                </a:lnTo>
                <a:lnTo>
                  <a:pt x="128270" y="41783"/>
                </a:lnTo>
                <a:lnTo>
                  <a:pt x="168910" y="19431"/>
                </a:lnTo>
                <a:lnTo>
                  <a:pt x="212725" y="5334"/>
                </a:lnTo>
                <a:lnTo>
                  <a:pt x="259079" y="0"/>
                </a:lnTo>
                <a:lnTo>
                  <a:pt x="1296670" y="0"/>
                </a:lnTo>
                <a:lnTo>
                  <a:pt x="1343025" y="5334"/>
                </a:lnTo>
                <a:lnTo>
                  <a:pt x="1386839" y="19431"/>
                </a:lnTo>
                <a:lnTo>
                  <a:pt x="1427479" y="41783"/>
                </a:lnTo>
                <a:lnTo>
                  <a:pt x="1463675" y="71500"/>
                </a:lnTo>
                <a:lnTo>
                  <a:pt x="1494789" y="107950"/>
                </a:lnTo>
                <a:lnTo>
                  <a:pt x="1520189" y="150368"/>
                </a:lnTo>
                <a:lnTo>
                  <a:pt x="1539239" y="197993"/>
                </a:lnTo>
                <a:lnTo>
                  <a:pt x="1551304" y="249300"/>
                </a:lnTo>
                <a:lnTo>
                  <a:pt x="1555750" y="304419"/>
                </a:lnTo>
                <a:lnTo>
                  <a:pt x="1555750" y="2112645"/>
                </a:lnTo>
                <a:lnTo>
                  <a:pt x="1551304" y="2167001"/>
                </a:lnTo>
                <a:lnTo>
                  <a:pt x="1539239" y="2218309"/>
                </a:lnTo>
                <a:lnTo>
                  <a:pt x="1520189" y="2265934"/>
                </a:lnTo>
                <a:lnTo>
                  <a:pt x="1494789" y="2308352"/>
                </a:lnTo>
                <a:lnTo>
                  <a:pt x="1463675" y="2344801"/>
                </a:lnTo>
                <a:lnTo>
                  <a:pt x="1427479" y="2375408"/>
                </a:lnTo>
                <a:lnTo>
                  <a:pt x="1386839" y="2397633"/>
                </a:lnTo>
                <a:lnTo>
                  <a:pt x="1343025" y="2411857"/>
                </a:lnTo>
                <a:lnTo>
                  <a:pt x="1296670" y="2416302"/>
                </a:lnTo>
                <a:lnTo>
                  <a:pt x="259079" y="2416302"/>
                </a:lnTo>
                <a:lnTo>
                  <a:pt x="212725" y="2411857"/>
                </a:lnTo>
                <a:lnTo>
                  <a:pt x="168910" y="2397633"/>
                </a:lnTo>
                <a:lnTo>
                  <a:pt x="128270" y="2375408"/>
                </a:lnTo>
                <a:lnTo>
                  <a:pt x="92075" y="2344801"/>
                </a:lnTo>
                <a:lnTo>
                  <a:pt x="60960" y="2308352"/>
                </a:lnTo>
                <a:lnTo>
                  <a:pt x="34925" y="2265934"/>
                </a:lnTo>
                <a:lnTo>
                  <a:pt x="15875" y="2218309"/>
                </a:lnTo>
                <a:lnTo>
                  <a:pt x="3810" y="2167001"/>
                </a:lnTo>
                <a:lnTo>
                  <a:pt x="0" y="2112645"/>
                </a:lnTo>
                <a:lnTo>
                  <a:pt x="0" y="304419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13530" y="2017902"/>
            <a:ext cx="1210945" cy="4591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3180" marR="5080" indent="-30480">
              <a:lnSpc>
                <a:spcPct val="102899"/>
              </a:lnSpc>
              <a:spcBef>
                <a:spcPts val="55"/>
              </a:spcBef>
            </a:pP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Protection des  </a:t>
            </a:r>
            <a:r>
              <a:rPr sz="1400" dirty="0">
                <a:solidFill>
                  <a:srgbClr val="1F3862"/>
                </a:solidFill>
                <a:latin typeface="Calibri"/>
                <a:cs typeface="Calibri"/>
              </a:rPr>
              <a:t>inv</a:t>
            </a: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esti</a:t>
            </a:r>
            <a:r>
              <a:rPr sz="1400" dirty="0">
                <a:solidFill>
                  <a:srgbClr val="1F3862"/>
                </a:solidFill>
                <a:latin typeface="Calibri"/>
                <a:cs typeface="Calibri"/>
              </a:rPr>
              <a:t>s</a:t>
            </a: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se</a:t>
            </a:r>
            <a:r>
              <a:rPr sz="1400" spc="-10" dirty="0">
                <a:solidFill>
                  <a:srgbClr val="1F3862"/>
                </a:solidFill>
                <a:latin typeface="Calibri"/>
                <a:cs typeface="Calibri"/>
              </a:rPr>
              <a:t>m</a:t>
            </a:r>
            <a:r>
              <a:rPr sz="1400" dirty="0">
                <a:solidFill>
                  <a:srgbClr val="1F3862"/>
                </a:solidFill>
                <a:latin typeface="Calibri"/>
                <a:cs typeface="Calibri"/>
              </a:rPr>
              <a:t>e</a:t>
            </a:r>
            <a:r>
              <a:rPr sz="1400" spc="-10" dirty="0">
                <a:solidFill>
                  <a:srgbClr val="1F3862"/>
                </a:solidFill>
                <a:latin typeface="Calibri"/>
                <a:cs typeface="Calibri"/>
              </a:rPr>
              <a:t>n</a:t>
            </a:r>
            <a:r>
              <a:rPr sz="1400" dirty="0">
                <a:solidFill>
                  <a:srgbClr val="1F3862"/>
                </a:solidFill>
                <a:latin typeface="Calibri"/>
                <a:cs typeface="Calibri"/>
              </a:rPr>
              <a:t>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632072" y="3206242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4"/>
                </a:lnTo>
                <a:lnTo>
                  <a:pt x="2159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9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32072" y="3747261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8"/>
                </a:lnTo>
                <a:lnTo>
                  <a:pt x="6603" y="6604"/>
                </a:lnTo>
                <a:lnTo>
                  <a:pt x="2159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9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632072" y="3914902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4"/>
                </a:lnTo>
                <a:lnTo>
                  <a:pt x="2159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9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632072" y="4451350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8"/>
                </a:lnTo>
                <a:lnTo>
                  <a:pt x="6603" y="6604"/>
                </a:lnTo>
                <a:lnTo>
                  <a:pt x="2159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9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632072" y="4815585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8"/>
                </a:lnTo>
                <a:lnTo>
                  <a:pt x="6603" y="6603"/>
                </a:lnTo>
                <a:lnTo>
                  <a:pt x="2159" y="11049"/>
                </a:lnTo>
                <a:lnTo>
                  <a:pt x="0" y="16256"/>
                </a:lnTo>
                <a:lnTo>
                  <a:pt x="0" y="28828"/>
                </a:lnTo>
                <a:lnTo>
                  <a:pt x="2159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3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32072" y="4989321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2" y="2158"/>
                </a:lnTo>
                <a:lnTo>
                  <a:pt x="6603" y="6603"/>
                </a:lnTo>
                <a:lnTo>
                  <a:pt x="2159" y="11048"/>
                </a:lnTo>
                <a:lnTo>
                  <a:pt x="0" y="16255"/>
                </a:lnTo>
                <a:lnTo>
                  <a:pt x="0" y="28828"/>
                </a:lnTo>
                <a:lnTo>
                  <a:pt x="2159" y="34162"/>
                </a:lnTo>
                <a:lnTo>
                  <a:pt x="6603" y="38480"/>
                </a:lnTo>
                <a:lnTo>
                  <a:pt x="10922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0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5"/>
                </a:lnTo>
                <a:lnTo>
                  <a:pt x="42544" y="11048"/>
                </a:lnTo>
                <a:lnTo>
                  <a:pt x="38100" y="6603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686683" y="3102330"/>
            <a:ext cx="1157605" cy="1987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9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Traitement de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la  nation la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plus  favorisée  Traitement national  (Alternatives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au)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Traitement juste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et  équitable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Protection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et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sécurité complètes  Expropriation  Transfert </a:t>
            </a:r>
            <a:r>
              <a:rPr sz="1100" spc="-10" dirty="0">
                <a:solidFill>
                  <a:srgbClr val="1F3862"/>
                </a:solidFill>
                <a:latin typeface="Calibri"/>
                <a:cs typeface="Calibri"/>
              </a:rPr>
              <a:t>de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fonds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19725" y="1952879"/>
            <a:ext cx="1518920" cy="692785"/>
          </a:xfrm>
          <a:custGeom>
            <a:avLst/>
            <a:gdLst/>
            <a:ahLst/>
            <a:cxnLst/>
            <a:rect l="l" t="t" r="r" b="b"/>
            <a:pathLst>
              <a:path w="1518920" h="692785">
                <a:moveTo>
                  <a:pt x="1423543" y="0"/>
                </a:moveTo>
                <a:lnTo>
                  <a:pt x="94996" y="0"/>
                </a:lnTo>
                <a:lnTo>
                  <a:pt x="57658" y="8762"/>
                </a:lnTo>
                <a:lnTo>
                  <a:pt x="27559" y="33400"/>
                </a:lnTo>
                <a:lnTo>
                  <a:pt x="7238" y="70866"/>
                </a:lnTo>
                <a:lnTo>
                  <a:pt x="0" y="115316"/>
                </a:lnTo>
                <a:lnTo>
                  <a:pt x="0" y="576961"/>
                </a:lnTo>
                <a:lnTo>
                  <a:pt x="7238" y="621538"/>
                </a:lnTo>
                <a:lnTo>
                  <a:pt x="27559" y="658113"/>
                </a:lnTo>
                <a:lnTo>
                  <a:pt x="57658" y="683641"/>
                </a:lnTo>
                <a:lnTo>
                  <a:pt x="94996" y="692404"/>
                </a:lnTo>
                <a:lnTo>
                  <a:pt x="1423543" y="692404"/>
                </a:lnTo>
                <a:lnTo>
                  <a:pt x="1460246" y="683641"/>
                </a:lnTo>
                <a:lnTo>
                  <a:pt x="1491106" y="658113"/>
                </a:lnTo>
                <a:lnTo>
                  <a:pt x="1511427" y="621538"/>
                </a:lnTo>
                <a:lnTo>
                  <a:pt x="1518666" y="576961"/>
                </a:lnTo>
                <a:lnTo>
                  <a:pt x="1518666" y="115316"/>
                </a:lnTo>
                <a:lnTo>
                  <a:pt x="1511427" y="70866"/>
                </a:lnTo>
                <a:lnTo>
                  <a:pt x="1491106" y="33400"/>
                </a:lnTo>
                <a:lnTo>
                  <a:pt x="1460246" y="8762"/>
                </a:lnTo>
                <a:lnTo>
                  <a:pt x="1423543" y="0"/>
                </a:lnTo>
                <a:close/>
              </a:path>
            </a:pathLst>
          </a:custGeom>
          <a:solidFill>
            <a:srgbClr val="FFF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19725" y="1952879"/>
            <a:ext cx="1518920" cy="692785"/>
          </a:xfrm>
          <a:custGeom>
            <a:avLst/>
            <a:gdLst/>
            <a:ahLst/>
            <a:cxnLst/>
            <a:rect l="l" t="t" r="r" b="b"/>
            <a:pathLst>
              <a:path w="1518920" h="692785">
                <a:moveTo>
                  <a:pt x="0" y="115316"/>
                </a:moveTo>
                <a:lnTo>
                  <a:pt x="7238" y="70866"/>
                </a:lnTo>
                <a:lnTo>
                  <a:pt x="27559" y="33400"/>
                </a:lnTo>
                <a:lnTo>
                  <a:pt x="57658" y="8762"/>
                </a:lnTo>
                <a:lnTo>
                  <a:pt x="94996" y="0"/>
                </a:lnTo>
                <a:lnTo>
                  <a:pt x="1423543" y="0"/>
                </a:lnTo>
                <a:lnTo>
                  <a:pt x="1460246" y="8762"/>
                </a:lnTo>
                <a:lnTo>
                  <a:pt x="1491106" y="33400"/>
                </a:lnTo>
                <a:lnTo>
                  <a:pt x="1511427" y="70866"/>
                </a:lnTo>
                <a:lnTo>
                  <a:pt x="1518666" y="115316"/>
                </a:lnTo>
                <a:lnTo>
                  <a:pt x="1518666" y="576961"/>
                </a:lnTo>
                <a:lnTo>
                  <a:pt x="1511427" y="621538"/>
                </a:lnTo>
                <a:lnTo>
                  <a:pt x="1491106" y="658113"/>
                </a:lnTo>
                <a:lnTo>
                  <a:pt x="1460246" y="683641"/>
                </a:lnTo>
                <a:lnTo>
                  <a:pt x="1423543" y="692404"/>
                </a:lnTo>
                <a:lnTo>
                  <a:pt x="94996" y="692404"/>
                </a:lnTo>
                <a:lnTo>
                  <a:pt x="57658" y="683641"/>
                </a:lnTo>
                <a:lnTo>
                  <a:pt x="27559" y="658113"/>
                </a:lnTo>
                <a:lnTo>
                  <a:pt x="7238" y="621538"/>
                </a:lnTo>
                <a:lnTo>
                  <a:pt x="0" y="576961"/>
                </a:lnTo>
                <a:lnTo>
                  <a:pt x="0" y="115316"/>
                </a:lnTo>
                <a:close/>
              </a:path>
            </a:pathLst>
          </a:custGeom>
          <a:ln w="12954">
            <a:solidFill>
              <a:srgbClr val="416F9C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989954" y="2716910"/>
            <a:ext cx="386080" cy="300990"/>
          </a:xfrm>
          <a:custGeom>
            <a:avLst/>
            <a:gdLst/>
            <a:ahLst/>
            <a:cxnLst/>
            <a:rect l="l" t="t" r="r" b="b"/>
            <a:pathLst>
              <a:path w="386079" h="300989">
                <a:moveTo>
                  <a:pt x="192659" y="0"/>
                </a:moveTo>
                <a:lnTo>
                  <a:pt x="0" y="150367"/>
                </a:lnTo>
                <a:lnTo>
                  <a:pt x="0" y="300863"/>
                </a:lnTo>
                <a:lnTo>
                  <a:pt x="386080" y="300863"/>
                </a:lnTo>
                <a:lnTo>
                  <a:pt x="386080" y="150367"/>
                </a:lnTo>
                <a:lnTo>
                  <a:pt x="192659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989954" y="2716910"/>
            <a:ext cx="386080" cy="300990"/>
          </a:xfrm>
          <a:custGeom>
            <a:avLst/>
            <a:gdLst/>
            <a:ahLst/>
            <a:cxnLst/>
            <a:rect l="l" t="t" r="r" b="b"/>
            <a:pathLst>
              <a:path w="386079" h="300989">
                <a:moveTo>
                  <a:pt x="386080" y="150367"/>
                </a:moveTo>
                <a:lnTo>
                  <a:pt x="386080" y="300863"/>
                </a:lnTo>
                <a:lnTo>
                  <a:pt x="0" y="300863"/>
                </a:lnTo>
                <a:lnTo>
                  <a:pt x="0" y="150367"/>
                </a:lnTo>
                <a:lnTo>
                  <a:pt x="192659" y="0"/>
                </a:lnTo>
                <a:lnTo>
                  <a:pt x="386080" y="150367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19090" y="3065526"/>
            <a:ext cx="1574165" cy="3225165"/>
          </a:xfrm>
          <a:custGeom>
            <a:avLst/>
            <a:gdLst/>
            <a:ahLst/>
            <a:cxnLst/>
            <a:rect l="l" t="t" r="r" b="b"/>
            <a:pathLst>
              <a:path w="1574165" h="3225165">
                <a:moveTo>
                  <a:pt x="1311529" y="0"/>
                </a:moveTo>
                <a:lnTo>
                  <a:pt x="262127" y="0"/>
                </a:lnTo>
                <a:lnTo>
                  <a:pt x="215011" y="4699"/>
                </a:lnTo>
                <a:lnTo>
                  <a:pt x="170434" y="19812"/>
                </a:lnTo>
                <a:lnTo>
                  <a:pt x="129794" y="43687"/>
                </a:lnTo>
                <a:lnTo>
                  <a:pt x="93090" y="74802"/>
                </a:lnTo>
                <a:lnTo>
                  <a:pt x="61595" y="113029"/>
                </a:lnTo>
                <a:lnTo>
                  <a:pt x="35433" y="157607"/>
                </a:lnTo>
                <a:lnTo>
                  <a:pt x="16383" y="207645"/>
                </a:lnTo>
                <a:lnTo>
                  <a:pt x="3937" y="260985"/>
                </a:lnTo>
                <a:lnTo>
                  <a:pt x="0" y="318262"/>
                </a:lnTo>
                <a:lnTo>
                  <a:pt x="0" y="2906496"/>
                </a:lnTo>
                <a:lnTo>
                  <a:pt x="3937" y="2963799"/>
                </a:lnTo>
                <a:lnTo>
                  <a:pt x="16383" y="3017926"/>
                </a:lnTo>
                <a:lnTo>
                  <a:pt x="35433" y="3067265"/>
                </a:lnTo>
                <a:lnTo>
                  <a:pt x="61595" y="3111842"/>
                </a:lnTo>
                <a:lnTo>
                  <a:pt x="93090" y="3150044"/>
                </a:lnTo>
                <a:lnTo>
                  <a:pt x="129794" y="3181870"/>
                </a:lnTo>
                <a:lnTo>
                  <a:pt x="170434" y="3204959"/>
                </a:lnTo>
                <a:lnTo>
                  <a:pt x="215011" y="3220072"/>
                </a:lnTo>
                <a:lnTo>
                  <a:pt x="262127" y="3224847"/>
                </a:lnTo>
                <a:lnTo>
                  <a:pt x="1311529" y="3224847"/>
                </a:lnTo>
                <a:lnTo>
                  <a:pt x="1358645" y="3220072"/>
                </a:lnTo>
                <a:lnTo>
                  <a:pt x="1402588" y="3204959"/>
                </a:lnTo>
                <a:lnTo>
                  <a:pt x="1443863" y="3181870"/>
                </a:lnTo>
                <a:lnTo>
                  <a:pt x="1479931" y="3150044"/>
                </a:lnTo>
                <a:lnTo>
                  <a:pt x="1512062" y="3111842"/>
                </a:lnTo>
                <a:lnTo>
                  <a:pt x="1537589" y="3067265"/>
                </a:lnTo>
                <a:lnTo>
                  <a:pt x="1557274" y="3017926"/>
                </a:lnTo>
                <a:lnTo>
                  <a:pt x="1569085" y="2963799"/>
                </a:lnTo>
                <a:lnTo>
                  <a:pt x="1573657" y="2906496"/>
                </a:lnTo>
                <a:lnTo>
                  <a:pt x="1573657" y="318262"/>
                </a:lnTo>
                <a:lnTo>
                  <a:pt x="1569085" y="260985"/>
                </a:lnTo>
                <a:lnTo>
                  <a:pt x="1557274" y="207645"/>
                </a:lnTo>
                <a:lnTo>
                  <a:pt x="1537589" y="157607"/>
                </a:lnTo>
                <a:lnTo>
                  <a:pt x="1512062" y="113029"/>
                </a:lnTo>
                <a:lnTo>
                  <a:pt x="1479931" y="74802"/>
                </a:lnTo>
                <a:lnTo>
                  <a:pt x="1443863" y="43687"/>
                </a:lnTo>
                <a:lnTo>
                  <a:pt x="1402588" y="19812"/>
                </a:lnTo>
                <a:lnTo>
                  <a:pt x="1358645" y="4699"/>
                </a:lnTo>
                <a:lnTo>
                  <a:pt x="1311529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19090" y="3065526"/>
            <a:ext cx="1574165" cy="3225165"/>
          </a:xfrm>
          <a:custGeom>
            <a:avLst/>
            <a:gdLst/>
            <a:ahLst/>
            <a:cxnLst/>
            <a:rect l="l" t="t" r="r" b="b"/>
            <a:pathLst>
              <a:path w="1574165" h="3225165">
                <a:moveTo>
                  <a:pt x="0" y="318262"/>
                </a:moveTo>
                <a:lnTo>
                  <a:pt x="3937" y="260985"/>
                </a:lnTo>
                <a:lnTo>
                  <a:pt x="16383" y="207645"/>
                </a:lnTo>
                <a:lnTo>
                  <a:pt x="35433" y="157607"/>
                </a:lnTo>
                <a:lnTo>
                  <a:pt x="61595" y="113029"/>
                </a:lnTo>
                <a:lnTo>
                  <a:pt x="93090" y="74802"/>
                </a:lnTo>
                <a:lnTo>
                  <a:pt x="129794" y="43687"/>
                </a:lnTo>
                <a:lnTo>
                  <a:pt x="170434" y="19812"/>
                </a:lnTo>
                <a:lnTo>
                  <a:pt x="215011" y="4699"/>
                </a:lnTo>
                <a:lnTo>
                  <a:pt x="262127" y="0"/>
                </a:lnTo>
                <a:lnTo>
                  <a:pt x="1311529" y="0"/>
                </a:lnTo>
                <a:lnTo>
                  <a:pt x="1358645" y="4699"/>
                </a:lnTo>
                <a:lnTo>
                  <a:pt x="1402588" y="19812"/>
                </a:lnTo>
                <a:lnTo>
                  <a:pt x="1443863" y="43687"/>
                </a:lnTo>
                <a:lnTo>
                  <a:pt x="1479931" y="74802"/>
                </a:lnTo>
                <a:lnTo>
                  <a:pt x="1512062" y="113029"/>
                </a:lnTo>
                <a:lnTo>
                  <a:pt x="1537589" y="157607"/>
                </a:lnTo>
                <a:lnTo>
                  <a:pt x="1557274" y="207645"/>
                </a:lnTo>
                <a:lnTo>
                  <a:pt x="1569085" y="260985"/>
                </a:lnTo>
                <a:lnTo>
                  <a:pt x="1573657" y="318262"/>
                </a:lnTo>
                <a:lnTo>
                  <a:pt x="1573657" y="2906496"/>
                </a:lnTo>
                <a:lnTo>
                  <a:pt x="1569085" y="2963799"/>
                </a:lnTo>
                <a:lnTo>
                  <a:pt x="1557274" y="3017926"/>
                </a:lnTo>
                <a:lnTo>
                  <a:pt x="1537589" y="3067265"/>
                </a:lnTo>
                <a:lnTo>
                  <a:pt x="1512062" y="3111842"/>
                </a:lnTo>
                <a:lnTo>
                  <a:pt x="1479931" y="3150044"/>
                </a:lnTo>
                <a:lnTo>
                  <a:pt x="1443863" y="3181870"/>
                </a:lnTo>
                <a:lnTo>
                  <a:pt x="1402588" y="3204959"/>
                </a:lnTo>
                <a:lnTo>
                  <a:pt x="1358645" y="3220072"/>
                </a:lnTo>
                <a:lnTo>
                  <a:pt x="1311529" y="3224847"/>
                </a:lnTo>
                <a:lnTo>
                  <a:pt x="262127" y="3224847"/>
                </a:lnTo>
                <a:lnTo>
                  <a:pt x="215011" y="3220072"/>
                </a:lnTo>
                <a:lnTo>
                  <a:pt x="170434" y="3204959"/>
                </a:lnTo>
                <a:lnTo>
                  <a:pt x="129794" y="3181870"/>
                </a:lnTo>
                <a:lnTo>
                  <a:pt x="93090" y="3150044"/>
                </a:lnTo>
                <a:lnTo>
                  <a:pt x="61595" y="3111842"/>
                </a:lnTo>
                <a:lnTo>
                  <a:pt x="35433" y="3067265"/>
                </a:lnTo>
                <a:lnTo>
                  <a:pt x="16383" y="3017926"/>
                </a:lnTo>
                <a:lnTo>
                  <a:pt x="3937" y="2963799"/>
                </a:lnTo>
                <a:lnTo>
                  <a:pt x="0" y="2906496"/>
                </a:lnTo>
                <a:lnTo>
                  <a:pt x="0" y="318262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654421" y="1967611"/>
            <a:ext cx="1068070" cy="459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Obligations</a:t>
            </a:r>
            <a:r>
              <a:rPr sz="1400" spc="-3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1F3862"/>
                </a:solidFill>
                <a:latin typeface="Calibri"/>
                <a:cs typeface="Calibri"/>
              </a:rPr>
              <a:t>de</a:t>
            </a:r>
            <a:endParaRPr sz="1400">
              <a:latin typeface="Calibri"/>
              <a:cs typeface="Calibri"/>
            </a:endParaRPr>
          </a:p>
          <a:p>
            <a:pPr marL="60960">
              <a:lnSpc>
                <a:spcPct val="100000"/>
              </a:lnSpc>
              <a:spcBef>
                <a:spcPts val="45"/>
              </a:spcBef>
            </a:pP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l’investisseur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596509" y="3283965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2"/>
                </a:lnTo>
                <a:lnTo>
                  <a:pt x="6603" y="38481"/>
                </a:lnTo>
                <a:lnTo>
                  <a:pt x="10921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96509" y="3645153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3"/>
                </a:lnTo>
                <a:lnTo>
                  <a:pt x="6603" y="38481"/>
                </a:lnTo>
                <a:lnTo>
                  <a:pt x="10921" y="42926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6"/>
                </a:lnTo>
                <a:lnTo>
                  <a:pt x="38100" y="38481"/>
                </a:lnTo>
                <a:lnTo>
                  <a:pt x="42544" y="34163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96509" y="3812794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8"/>
                </a:lnTo>
                <a:lnTo>
                  <a:pt x="6603" y="6603"/>
                </a:lnTo>
                <a:lnTo>
                  <a:pt x="2158" y="11048"/>
                </a:lnTo>
                <a:lnTo>
                  <a:pt x="0" y="16255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0"/>
                </a:lnTo>
                <a:lnTo>
                  <a:pt x="10921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0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5"/>
                </a:lnTo>
                <a:lnTo>
                  <a:pt x="42544" y="11048"/>
                </a:lnTo>
                <a:lnTo>
                  <a:pt x="38100" y="6603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96509" y="3985005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3"/>
                </a:lnTo>
                <a:lnTo>
                  <a:pt x="6603" y="38481"/>
                </a:lnTo>
                <a:lnTo>
                  <a:pt x="10921" y="42926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6"/>
                </a:lnTo>
                <a:lnTo>
                  <a:pt x="38100" y="38481"/>
                </a:lnTo>
                <a:lnTo>
                  <a:pt x="42544" y="34163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96509" y="4343146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8"/>
                </a:lnTo>
                <a:lnTo>
                  <a:pt x="6603" y="6603"/>
                </a:lnTo>
                <a:lnTo>
                  <a:pt x="2158" y="11048"/>
                </a:lnTo>
                <a:lnTo>
                  <a:pt x="0" y="16255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0"/>
                </a:lnTo>
                <a:lnTo>
                  <a:pt x="10921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0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5"/>
                </a:lnTo>
                <a:lnTo>
                  <a:pt x="42544" y="11048"/>
                </a:lnTo>
                <a:lnTo>
                  <a:pt x="38100" y="6603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596509" y="4707382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3"/>
                </a:lnTo>
                <a:lnTo>
                  <a:pt x="6603" y="38481"/>
                </a:lnTo>
                <a:lnTo>
                  <a:pt x="10921" y="42926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6"/>
                </a:lnTo>
                <a:lnTo>
                  <a:pt x="38100" y="38481"/>
                </a:lnTo>
                <a:lnTo>
                  <a:pt x="42544" y="34163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96509" y="5044185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8"/>
                </a:lnTo>
                <a:lnTo>
                  <a:pt x="6603" y="6603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1"/>
                </a:lnTo>
                <a:lnTo>
                  <a:pt x="10921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3"/>
                </a:lnTo>
                <a:lnTo>
                  <a:pt x="33781" y="2158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96509" y="5385561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5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3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1"/>
                </a:lnTo>
                <a:lnTo>
                  <a:pt x="10921" y="42925"/>
                </a:lnTo>
                <a:lnTo>
                  <a:pt x="16128" y="45084"/>
                </a:lnTo>
                <a:lnTo>
                  <a:pt x="28575" y="45084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4" y="34162"/>
                </a:lnTo>
                <a:lnTo>
                  <a:pt x="44703" y="28828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3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96509" y="5556250"/>
            <a:ext cx="45085" cy="45720"/>
          </a:xfrm>
          <a:custGeom>
            <a:avLst/>
            <a:gdLst/>
            <a:ahLst/>
            <a:cxnLst/>
            <a:rect l="l" t="t" r="r" b="b"/>
            <a:pathLst>
              <a:path w="45085" h="45720">
                <a:moveTo>
                  <a:pt x="28575" y="0"/>
                </a:moveTo>
                <a:lnTo>
                  <a:pt x="16128" y="0"/>
                </a:lnTo>
                <a:lnTo>
                  <a:pt x="10921" y="2159"/>
                </a:lnTo>
                <a:lnTo>
                  <a:pt x="6603" y="6603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8"/>
                </a:lnTo>
                <a:lnTo>
                  <a:pt x="2158" y="34124"/>
                </a:lnTo>
                <a:lnTo>
                  <a:pt x="6603" y="38519"/>
                </a:lnTo>
                <a:lnTo>
                  <a:pt x="10921" y="42925"/>
                </a:lnTo>
                <a:lnTo>
                  <a:pt x="16128" y="45135"/>
                </a:lnTo>
                <a:lnTo>
                  <a:pt x="28575" y="45135"/>
                </a:lnTo>
                <a:lnTo>
                  <a:pt x="33781" y="42925"/>
                </a:lnTo>
                <a:lnTo>
                  <a:pt x="38100" y="38519"/>
                </a:lnTo>
                <a:lnTo>
                  <a:pt x="42544" y="34124"/>
                </a:lnTo>
                <a:lnTo>
                  <a:pt x="44703" y="28828"/>
                </a:lnTo>
                <a:lnTo>
                  <a:pt x="44703" y="16256"/>
                </a:lnTo>
                <a:lnTo>
                  <a:pt x="42544" y="11049"/>
                </a:lnTo>
                <a:lnTo>
                  <a:pt x="38100" y="6603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651372" y="3180054"/>
            <a:ext cx="1148715" cy="2835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2860">
              <a:lnSpc>
                <a:spcPct val="106400"/>
              </a:lnSpc>
              <a:spcBef>
                <a:spcPts val="9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Conformité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aux</a:t>
            </a:r>
            <a:r>
              <a:rPr sz="1100" spc="-6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lois  nationales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1400"/>
              </a:lnSpc>
              <a:spcBef>
                <a:spcPts val="10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Droits humains  Éthique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des</a:t>
            </a:r>
            <a:r>
              <a:rPr sz="1100" spc="-2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affaires  Protection</a:t>
            </a:r>
            <a:r>
              <a:rPr sz="1100" spc="-1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de</a:t>
            </a:r>
            <a:endParaRPr sz="1100">
              <a:latin typeface="Calibri"/>
              <a:cs typeface="Calibri"/>
            </a:endParaRPr>
          </a:p>
          <a:p>
            <a:pPr marL="12700" marR="77470">
              <a:lnSpc>
                <a:spcPct val="106900"/>
              </a:lnSpc>
              <a:spcBef>
                <a:spcPts val="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l’environnement  Droits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des</a:t>
            </a:r>
            <a:r>
              <a:rPr sz="1100" spc="-5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peuples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autochtones</a:t>
            </a:r>
            <a:endParaRPr sz="1100">
              <a:latin typeface="Calibri"/>
              <a:cs typeface="Calibri"/>
            </a:endParaRPr>
          </a:p>
          <a:p>
            <a:pPr marL="12700" marR="83820">
              <a:lnSpc>
                <a:spcPct val="101800"/>
              </a:lnSpc>
              <a:spcBef>
                <a:spcPts val="10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Renforcement</a:t>
            </a:r>
            <a:r>
              <a:rPr sz="1100" spc="-3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des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capacités</a:t>
            </a:r>
            <a:endParaRPr sz="1100">
              <a:latin typeface="Calibri"/>
              <a:cs typeface="Calibri"/>
            </a:endParaRPr>
          </a:p>
          <a:p>
            <a:pPr marL="12700" marR="297180">
              <a:lnSpc>
                <a:spcPts val="1340"/>
              </a:lnSpc>
              <a:spcBef>
                <a:spcPts val="20"/>
              </a:spcBef>
            </a:pP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Lutte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contre</a:t>
            </a:r>
            <a:r>
              <a:rPr sz="1100" spc="-7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la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corruption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Imposition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05"/>
              </a:lnSpc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Responsabilité</a:t>
            </a:r>
            <a:endParaRPr sz="1100">
              <a:latin typeface="Calibri"/>
              <a:cs typeface="Calibri"/>
            </a:endParaRPr>
          </a:p>
          <a:p>
            <a:pPr marL="12700" marR="484505">
              <a:lnSpc>
                <a:spcPts val="1420"/>
              </a:lnSpc>
              <a:spcBef>
                <a:spcPts val="45"/>
              </a:spcBef>
            </a:pP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sociale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des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entrepr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ises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019925" y="1952879"/>
            <a:ext cx="1818639" cy="622935"/>
          </a:xfrm>
          <a:custGeom>
            <a:avLst/>
            <a:gdLst/>
            <a:ahLst/>
            <a:cxnLst/>
            <a:rect l="l" t="t" r="r" b="b"/>
            <a:pathLst>
              <a:path w="1818640" h="622935">
                <a:moveTo>
                  <a:pt x="1719833" y="0"/>
                </a:moveTo>
                <a:lnTo>
                  <a:pt x="98678" y="0"/>
                </a:lnTo>
                <a:lnTo>
                  <a:pt x="60578" y="7874"/>
                </a:lnTo>
                <a:lnTo>
                  <a:pt x="28575" y="29972"/>
                </a:lnTo>
                <a:lnTo>
                  <a:pt x="7493" y="63626"/>
                </a:lnTo>
                <a:lnTo>
                  <a:pt x="0" y="103759"/>
                </a:lnTo>
                <a:lnTo>
                  <a:pt x="0" y="518668"/>
                </a:lnTo>
                <a:lnTo>
                  <a:pt x="7493" y="558673"/>
                </a:lnTo>
                <a:lnTo>
                  <a:pt x="28575" y="591693"/>
                </a:lnTo>
                <a:lnTo>
                  <a:pt x="60578" y="614553"/>
                </a:lnTo>
                <a:lnTo>
                  <a:pt x="98678" y="622426"/>
                </a:lnTo>
                <a:lnTo>
                  <a:pt x="1719833" y="622426"/>
                </a:lnTo>
                <a:lnTo>
                  <a:pt x="1758696" y="614553"/>
                </a:lnTo>
                <a:lnTo>
                  <a:pt x="1789938" y="591693"/>
                </a:lnTo>
                <a:lnTo>
                  <a:pt x="1811147" y="558673"/>
                </a:lnTo>
                <a:lnTo>
                  <a:pt x="1818640" y="518668"/>
                </a:lnTo>
                <a:lnTo>
                  <a:pt x="1818640" y="103759"/>
                </a:lnTo>
                <a:lnTo>
                  <a:pt x="1811147" y="63626"/>
                </a:lnTo>
                <a:lnTo>
                  <a:pt x="1789938" y="29972"/>
                </a:lnTo>
                <a:lnTo>
                  <a:pt x="1758696" y="7874"/>
                </a:lnTo>
                <a:lnTo>
                  <a:pt x="1719833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019925" y="1952879"/>
            <a:ext cx="1818639" cy="622935"/>
          </a:xfrm>
          <a:custGeom>
            <a:avLst/>
            <a:gdLst/>
            <a:ahLst/>
            <a:cxnLst/>
            <a:rect l="l" t="t" r="r" b="b"/>
            <a:pathLst>
              <a:path w="1818640" h="622935">
                <a:moveTo>
                  <a:pt x="0" y="103759"/>
                </a:moveTo>
                <a:lnTo>
                  <a:pt x="7493" y="63626"/>
                </a:lnTo>
                <a:lnTo>
                  <a:pt x="28575" y="29972"/>
                </a:lnTo>
                <a:lnTo>
                  <a:pt x="60578" y="7874"/>
                </a:lnTo>
                <a:lnTo>
                  <a:pt x="98678" y="0"/>
                </a:lnTo>
                <a:lnTo>
                  <a:pt x="1719833" y="0"/>
                </a:lnTo>
                <a:lnTo>
                  <a:pt x="1758696" y="7874"/>
                </a:lnTo>
                <a:lnTo>
                  <a:pt x="1789938" y="29972"/>
                </a:lnTo>
                <a:lnTo>
                  <a:pt x="1811147" y="63626"/>
                </a:lnTo>
                <a:lnTo>
                  <a:pt x="1818640" y="103759"/>
                </a:lnTo>
                <a:lnTo>
                  <a:pt x="1818640" y="518668"/>
                </a:lnTo>
                <a:lnTo>
                  <a:pt x="1811147" y="558673"/>
                </a:lnTo>
                <a:lnTo>
                  <a:pt x="1789938" y="591693"/>
                </a:lnTo>
                <a:lnTo>
                  <a:pt x="1758696" y="614553"/>
                </a:lnTo>
                <a:lnTo>
                  <a:pt x="1719833" y="622426"/>
                </a:lnTo>
                <a:lnTo>
                  <a:pt x="98678" y="622426"/>
                </a:lnTo>
                <a:lnTo>
                  <a:pt x="60578" y="614553"/>
                </a:lnTo>
                <a:lnTo>
                  <a:pt x="28575" y="591693"/>
                </a:lnTo>
                <a:lnTo>
                  <a:pt x="7493" y="558673"/>
                </a:lnTo>
                <a:lnTo>
                  <a:pt x="0" y="518668"/>
                </a:lnTo>
                <a:lnTo>
                  <a:pt x="0" y="103759"/>
                </a:lnTo>
                <a:close/>
              </a:path>
            </a:pathLst>
          </a:custGeom>
          <a:ln w="12953">
            <a:solidFill>
              <a:srgbClr val="416F9C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751191" y="2632455"/>
            <a:ext cx="401955" cy="270510"/>
          </a:xfrm>
          <a:custGeom>
            <a:avLst/>
            <a:gdLst/>
            <a:ahLst/>
            <a:cxnLst/>
            <a:rect l="l" t="t" r="r" b="b"/>
            <a:pathLst>
              <a:path w="401954" h="270510">
                <a:moveTo>
                  <a:pt x="200786" y="0"/>
                </a:moveTo>
                <a:lnTo>
                  <a:pt x="0" y="135255"/>
                </a:lnTo>
                <a:lnTo>
                  <a:pt x="0" y="270510"/>
                </a:lnTo>
                <a:lnTo>
                  <a:pt x="401700" y="270510"/>
                </a:lnTo>
                <a:lnTo>
                  <a:pt x="401700" y="135255"/>
                </a:lnTo>
                <a:lnTo>
                  <a:pt x="200786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751191" y="2632455"/>
            <a:ext cx="401955" cy="270510"/>
          </a:xfrm>
          <a:custGeom>
            <a:avLst/>
            <a:gdLst/>
            <a:ahLst/>
            <a:cxnLst/>
            <a:rect l="l" t="t" r="r" b="b"/>
            <a:pathLst>
              <a:path w="401954" h="270510">
                <a:moveTo>
                  <a:pt x="401700" y="135255"/>
                </a:moveTo>
                <a:lnTo>
                  <a:pt x="401700" y="270510"/>
                </a:lnTo>
                <a:lnTo>
                  <a:pt x="0" y="270510"/>
                </a:lnTo>
                <a:lnTo>
                  <a:pt x="0" y="135255"/>
                </a:lnTo>
                <a:lnTo>
                  <a:pt x="200786" y="0"/>
                </a:lnTo>
                <a:lnTo>
                  <a:pt x="401700" y="135255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13905" y="2938017"/>
            <a:ext cx="1609725" cy="1777364"/>
          </a:xfrm>
          <a:custGeom>
            <a:avLst/>
            <a:gdLst/>
            <a:ahLst/>
            <a:cxnLst/>
            <a:rect l="l" t="t" r="r" b="b"/>
            <a:pathLst>
              <a:path w="1609725" h="1777364">
                <a:moveTo>
                  <a:pt x="1341247" y="0"/>
                </a:moveTo>
                <a:lnTo>
                  <a:pt x="268224" y="0"/>
                </a:lnTo>
                <a:lnTo>
                  <a:pt x="219837" y="4953"/>
                </a:lnTo>
                <a:lnTo>
                  <a:pt x="175005" y="17907"/>
                </a:lnTo>
                <a:lnTo>
                  <a:pt x="132715" y="38608"/>
                </a:lnTo>
                <a:lnTo>
                  <a:pt x="95250" y="66548"/>
                </a:lnTo>
                <a:lnTo>
                  <a:pt x="63246" y="100837"/>
                </a:lnTo>
                <a:lnTo>
                  <a:pt x="36702" y="140208"/>
                </a:lnTo>
                <a:lnTo>
                  <a:pt x="17018" y="183896"/>
                </a:lnTo>
                <a:lnTo>
                  <a:pt x="4064" y="231775"/>
                </a:lnTo>
                <a:lnTo>
                  <a:pt x="0" y="281813"/>
                </a:lnTo>
                <a:lnTo>
                  <a:pt x="0" y="1495171"/>
                </a:lnTo>
                <a:lnTo>
                  <a:pt x="4064" y="1545971"/>
                </a:lnTo>
                <a:lnTo>
                  <a:pt x="17018" y="1593977"/>
                </a:lnTo>
                <a:lnTo>
                  <a:pt x="36702" y="1637538"/>
                </a:lnTo>
                <a:lnTo>
                  <a:pt x="63246" y="1676908"/>
                </a:lnTo>
                <a:lnTo>
                  <a:pt x="95250" y="1711325"/>
                </a:lnTo>
                <a:lnTo>
                  <a:pt x="132715" y="1739138"/>
                </a:lnTo>
                <a:lnTo>
                  <a:pt x="175005" y="1759966"/>
                </a:lnTo>
                <a:lnTo>
                  <a:pt x="219837" y="1772793"/>
                </a:lnTo>
                <a:lnTo>
                  <a:pt x="268224" y="1777111"/>
                </a:lnTo>
                <a:lnTo>
                  <a:pt x="1341247" y="1777111"/>
                </a:lnTo>
                <a:lnTo>
                  <a:pt x="1389634" y="1772793"/>
                </a:lnTo>
                <a:lnTo>
                  <a:pt x="1434592" y="1759966"/>
                </a:lnTo>
                <a:lnTo>
                  <a:pt x="1476755" y="1739138"/>
                </a:lnTo>
                <a:lnTo>
                  <a:pt x="1514221" y="1711325"/>
                </a:lnTo>
                <a:lnTo>
                  <a:pt x="1546225" y="1676908"/>
                </a:lnTo>
                <a:lnTo>
                  <a:pt x="1572768" y="1637538"/>
                </a:lnTo>
                <a:lnTo>
                  <a:pt x="1592579" y="1593977"/>
                </a:lnTo>
                <a:lnTo>
                  <a:pt x="1605406" y="1545971"/>
                </a:lnTo>
                <a:lnTo>
                  <a:pt x="1609598" y="1495171"/>
                </a:lnTo>
                <a:lnTo>
                  <a:pt x="1609598" y="281813"/>
                </a:lnTo>
                <a:lnTo>
                  <a:pt x="1605406" y="231775"/>
                </a:lnTo>
                <a:lnTo>
                  <a:pt x="1592579" y="183896"/>
                </a:lnTo>
                <a:lnTo>
                  <a:pt x="1572768" y="140208"/>
                </a:lnTo>
                <a:lnTo>
                  <a:pt x="1546225" y="100837"/>
                </a:lnTo>
                <a:lnTo>
                  <a:pt x="1514221" y="66548"/>
                </a:lnTo>
                <a:lnTo>
                  <a:pt x="1476755" y="38608"/>
                </a:lnTo>
                <a:lnTo>
                  <a:pt x="1434592" y="17907"/>
                </a:lnTo>
                <a:lnTo>
                  <a:pt x="1389634" y="4953"/>
                </a:lnTo>
                <a:lnTo>
                  <a:pt x="1341247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113905" y="2938017"/>
            <a:ext cx="1609725" cy="1777364"/>
          </a:xfrm>
          <a:custGeom>
            <a:avLst/>
            <a:gdLst/>
            <a:ahLst/>
            <a:cxnLst/>
            <a:rect l="l" t="t" r="r" b="b"/>
            <a:pathLst>
              <a:path w="1609725" h="1777364">
                <a:moveTo>
                  <a:pt x="0" y="281813"/>
                </a:moveTo>
                <a:lnTo>
                  <a:pt x="4064" y="231775"/>
                </a:lnTo>
                <a:lnTo>
                  <a:pt x="17018" y="183896"/>
                </a:lnTo>
                <a:lnTo>
                  <a:pt x="36702" y="140208"/>
                </a:lnTo>
                <a:lnTo>
                  <a:pt x="63246" y="100837"/>
                </a:lnTo>
                <a:lnTo>
                  <a:pt x="95250" y="66548"/>
                </a:lnTo>
                <a:lnTo>
                  <a:pt x="132715" y="38608"/>
                </a:lnTo>
                <a:lnTo>
                  <a:pt x="175005" y="17907"/>
                </a:lnTo>
                <a:lnTo>
                  <a:pt x="219837" y="4953"/>
                </a:lnTo>
                <a:lnTo>
                  <a:pt x="268224" y="0"/>
                </a:lnTo>
                <a:lnTo>
                  <a:pt x="1341247" y="0"/>
                </a:lnTo>
                <a:lnTo>
                  <a:pt x="1389634" y="4953"/>
                </a:lnTo>
                <a:lnTo>
                  <a:pt x="1434592" y="17907"/>
                </a:lnTo>
                <a:lnTo>
                  <a:pt x="1476755" y="38608"/>
                </a:lnTo>
                <a:lnTo>
                  <a:pt x="1514221" y="66548"/>
                </a:lnTo>
                <a:lnTo>
                  <a:pt x="1546225" y="100837"/>
                </a:lnTo>
                <a:lnTo>
                  <a:pt x="1572768" y="140208"/>
                </a:lnTo>
                <a:lnTo>
                  <a:pt x="1592579" y="183896"/>
                </a:lnTo>
                <a:lnTo>
                  <a:pt x="1605406" y="231775"/>
                </a:lnTo>
                <a:lnTo>
                  <a:pt x="1609598" y="281813"/>
                </a:lnTo>
                <a:lnTo>
                  <a:pt x="1609598" y="1495171"/>
                </a:lnTo>
                <a:lnTo>
                  <a:pt x="1605406" y="1545971"/>
                </a:lnTo>
                <a:lnTo>
                  <a:pt x="1592579" y="1593977"/>
                </a:lnTo>
                <a:lnTo>
                  <a:pt x="1572768" y="1637538"/>
                </a:lnTo>
                <a:lnTo>
                  <a:pt x="1546225" y="1676908"/>
                </a:lnTo>
                <a:lnTo>
                  <a:pt x="1514221" y="1711325"/>
                </a:lnTo>
                <a:lnTo>
                  <a:pt x="1476755" y="1739138"/>
                </a:lnTo>
                <a:lnTo>
                  <a:pt x="1434592" y="1759966"/>
                </a:lnTo>
                <a:lnTo>
                  <a:pt x="1389634" y="1772793"/>
                </a:lnTo>
                <a:lnTo>
                  <a:pt x="1341247" y="1777111"/>
                </a:lnTo>
                <a:lnTo>
                  <a:pt x="268224" y="1777111"/>
                </a:lnTo>
                <a:lnTo>
                  <a:pt x="219837" y="1772793"/>
                </a:lnTo>
                <a:lnTo>
                  <a:pt x="175005" y="1759966"/>
                </a:lnTo>
                <a:lnTo>
                  <a:pt x="132715" y="1739138"/>
                </a:lnTo>
                <a:lnTo>
                  <a:pt x="95250" y="1711325"/>
                </a:lnTo>
                <a:lnTo>
                  <a:pt x="63246" y="1676908"/>
                </a:lnTo>
                <a:lnTo>
                  <a:pt x="36702" y="1637538"/>
                </a:lnTo>
                <a:lnTo>
                  <a:pt x="17018" y="1593977"/>
                </a:lnTo>
                <a:lnTo>
                  <a:pt x="4064" y="1545971"/>
                </a:lnTo>
                <a:lnTo>
                  <a:pt x="0" y="1495171"/>
                </a:lnTo>
                <a:lnTo>
                  <a:pt x="0" y="281813"/>
                </a:lnTo>
                <a:close/>
              </a:path>
            </a:pathLst>
          </a:custGeom>
          <a:ln w="12954">
            <a:solidFill>
              <a:srgbClr val="416F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7064502" y="2030095"/>
            <a:ext cx="16389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1F3862"/>
                </a:solidFill>
                <a:latin typeface="Calibri"/>
                <a:cs typeface="Calibri"/>
              </a:rPr>
              <a:t>Engagements de</a:t>
            </a:r>
            <a:r>
              <a:rPr sz="1400" spc="-6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3862"/>
                </a:solidFill>
                <a:latin typeface="Calibri"/>
                <a:cs typeface="Calibri"/>
              </a:rPr>
              <a:t>l’État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295768" y="3139185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4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3"/>
                </a:lnTo>
                <a:lnTo>
                  <a:pt x="2158" y="11049"/>
                </a:lnTo>
                <a:lnTo>
                  <a:pt x="0" y="16255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0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0"/>
                </a:lnTo>
                <a:lnTo>
                  <a:pt x="42545" y="34162"/>
                </a:lnTo>
                <a:lnTo>
                  <a:pt x="44703" y="28828"/>
                </a:lnTo>
                <a:lnTo>
                  <a:pt x="44703" y="16255"/>
                </a:lnTo>
                <a:lnTo>
                  <a:pt x="42545" y="11049"/>
                </a:lnTo>
                <a:lnTo>
                  <a:pt x="38100" y="6603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295768" y="3501897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4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3"/>
                </a:lnTo>
                <a:lnTo>
                  <a:pt x="2158" y="11049"/>
                </a:lnTo>
                <a:lnTo>
                  <a:pt x="0" y="16255"/>
                </a:lnTo>
                <a:lnTo>
                  <a:pt x="0" y="28828"/>
                </a:lnTo>
                <a:lnTo>
                  <a:pt x="2158" y="34162"/>
                </a:lnTo>
                <a:lnTo>
                  <a:pt x="6603" y="38480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0"/>
                </a:lnTo>
                <a:lnTo>
                  <a:pt x="42545" y="34162"/>
                </a:lnTo>
                <a:lnTo>
                  <a:pt x="44703" y="28828"/>
                </a:lnTo>
                <a:lnTo>
                  <a:pt x="44703" y="16255"/>
                </a:lnTo>
                <a:lnTo>
                  <a:pt x="42545" y="11049"/>
                </a:lnTo>
                <a:lnTo>
                  <a:pt x="38100" y="6603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295768" y="3669538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4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2"/>
                </a:lnTo>
                <a:lnTo>
                  <a:pt x="6603" y="38481"/>
                </a:lnTo>
                <a:lnTo>
                  <a:pt x="10922" y="42925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5"/>
                </a:lnTo>
                <a:lnTo>
                  <a:pt x="38100" y="38481"/>
                </a:lnTo>
                <a:lnTo>
                  <a:pt x="42545" y="34162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5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295768" y="4027678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4" h="45085">
                <a:moveTo>
                  <a:pt x="28575" y="0"/>
                </a:moveTo>
                <a:lnTo>
                  <a:pt x="16128" y="0"/>
                </a:lnTo>
                <a:lnTo>
                  <a:pt x="10922" y="2159"/>
                </a:lnTo>
                <a:lnTo>
                  <a:pt x="6603" y="6604"/>
                </a:lnTo>
                <a:lnTo>
                  <a:pt x="2158" y="11049"/>
                </a:lnTo>
                <a:lnTo>
                  <a:pt x="0" y="16256"/>
                </a:lnTo>
                <a:lnTo>
                  <a:pt x="0" y="28829"/>
                </a:lnTo>
                <a:lnTo>
                  <a:pt x="2158" y="34163"/>
                </a:lnTo>
                <a:lnTo>
                  <a:pt x="6603" y="38481"/>
                </a:lnTo>
                <a:lnTo>
                  <a:pt x="10922" y="42926"/>
                </a:lnTo>
                <a:lnTo>
                  <a:pt x="16128" y="45085"/>
                </a:lnTo>
                <a:lnTo>
                  <a:pt x="28575" y="45085"/>
                </a:lnTo>
                <a:lnTo>
                  <a:pt x="33781" y="42926"/>
                </a:lnTo>
                <a:lnTo>
                  <a:pt x="38100" y="38481"/>
                </a:lnTo>
                <a:lnTo>
                  <a:pt x="42545" y="34163"/>
                </a:lnTo>
                <a:lnTo>
                  <a:pt x="44703" y="28829"/>
                </a:lnTo>
                <a:lnTo>
                  <a:pt x="44703" y="16256"/>
                </a:lnTo>
                <a:lnTo>
                  <a:pt x="42545" y="11049"/>
                </a:lnTo>
                <a:lnTo>
                  <a:pt x="38100" y="6604"/>
                </a:lnTo>
                <a:lnTo>
                  <a:pt x="33781" y="2159"/>
                </a:lnTo>
                <a:lnTo>
                  <a:pt x="2857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7351014" y="3033750"/>
            <a:ext cx="1286510" cy="1272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Protection</a:t>
            </a:r>
            <a:r>
              <a:rPr sz="1100" spc="-10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de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5800"/>
              </a:lnSpc>
              <a:spcBef>
                <a:spcPts val="20"/>
              </a:spcBef>
            </a:pP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l’environnement  Protection du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travail 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Protection des  consommateurs  </a:t>
            </a:r>
            <a:r>
              <a:rPr sz="1100" dirty="0">
                <a:solidFill>
                  <a:srgbClr val="1F3862"/>
                </a:solidFill>
                <a:latin typeface="Calibri"/>
                <a:cs typeface="Calibri"/>
              </a:rPr>
              <a:t>Normes</a:t>
            </a:r>
            <a:r>
              <a:rPr sz="1100" spc="-45" dirty="0">
                <a:solidFill>
                  <a:srgbClr val="1F38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1F3862"/>
                </a:solidFill>
                <a:latin typeface="Calibri"/>
                <a:cs typeface="Calibri"/>
              </a:rPr>
              <a:t>d'information  financière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430019" y="950722"/>
            <a:ext cx="0" cy="5328285"/>
          </a:xfrm>
          <a:custGeom>
            <a:avLst/>
            <a:gdLst/>
            <a:ahLst/>
            <a:cxnLst/>
            <a:rect l="l" t="t" r="r" b="b"/>
            <a:pathLst>
              <a:path h="5328285">
                <a:moveTo>
                  <a:pt x="0" y="0"/>
                </a:moveTo>
                <a:lnTo>
                  <a:pt x="0" y="5328246"/>
                </a:lnTo>
              </a:path>
            </a:pathLst>
          </a:custGeom>
          <a:ln w="6096">
            <a:solidFill>
              <a:srgbClr val="5B9B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368" y="5923279"/>
            <a:ext cx="59442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latin typeface="Calibri"/>
                <a:cs typeface="Calibri"/>
              </a:rPr>
              <a:t>Source</a:t>
            </a:r>
            <a:r>
              <a:rPr sz="800" i="1" spc="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: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CEA,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CUA,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BAD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et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CNUCED.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2019.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État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d’intégration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en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Afrique: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prochaines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étapes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pour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la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zone</a:t>
            </a:r>
            <a:r>
              <a:rPr sz="800" dirty="0">
                <a:latin typeface="Calibri"/>
                <a:cs typeface="Calibri"/>
              </a:rPr>
              <a:t> de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libre-échange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continentale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Africaine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567" y="260350"/>
            <a:ext cx="9000490" cy="544830"/>
          </a:xfrm>
          <a:custGeom>
            <a:avLst/>
            <a:gdLst/>
            <a:ahLst/>
            <a:cxnLst/>
            <a:rect l="l" t="t" r="r" b="b"/>
            <a:pathLst>
              <a:path w="9000490" h="544830">
                <a:moveTo>
                  <a:pt x="8909682" y="0"/>
                </a:moveTo>
                <a:lnTo>
                  <a:pt x="90802" y="0"/>
                </a:lnTo>
                <a:lnTo>
                  <a:pt x="55242" y="6984"/>
                </a:lnTo>
                <a:lnTo>
                  <a:pt x="26670" y="26670"/>
                </a:lnTo>
                <a:lnTo>
                  <a:pt x="6984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4" y="489585"/>
                </a:lnTo>
                <a:lnTo>
                  <a:pt x="26670" y="518160"/>
                </a:lnTo>
                <a:lnTo>
                  <a:pt x="55242" y="537845"/>
                </a:lnTo>
                <a:lnTo>
                  <a:pt x="90802" y="544829"/>
                </a:lnTo>
                <a:lnTo>
                  <a:pt x="8909682" y="544829"/>
                </a:lnTo>
                <a:lnTo>
                  <a:pt x="8945242" y="537845"/>
                </a:lnTo>
                <a:lnTo>
                  <a:pt x="8974452" y="518160"/>
                </a:lnTo>
                <a:lnTo>
                  <a:pt x="8993502" y="489585"/>
                </a:lnTo>
                <a:lnTo>
                  <a:pt x="9000487" y="454025"/>
                </a:lnTo>
                <a:lnTo>
                  <a:pt x="9000487" y="90804"/>
                </a:lnTo>
                <a:lnTo>
                  <a:pt x="8993502" y="55245"/>
                </a:lnTo>
                <a:lnTo>
                  <a:pt x="8974452" y="26670"/>
                </a:lnTo>
                <a:lnTo>
                  <a:pt x="8945242" y="6984"/>
                </a:lnTo>
                <a:lnTo>
                  <a:pt x="8909682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78482" y="363982"/>
            <a:ext cx="49961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Phase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II: Droits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propri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2000" b="1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intellectuelle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1975" y="2482595"/>
            <a:ext cx="7935595" cy="873125"/>
          </a:xfrm>
          <a:custGeom>
            <a:avLst/>
            <a:gdLst/>
            <a:ahLst/>
            <a:cxnLst/>
            <a:rect l="l" t="t" r="r" b="b"/>
            <a:pathLst>
              <a:path w="7935595" h="873125">
                <a:moveTo>
                  <a:pt x="7790180" y="0"/>
                </a:moveTo>
                <a:lnTo>
                  <a:pt x="145415" y="0"/>
                </a:lnTo>
                <a:lnTo>
                  <a:pt x="99695" y="7619"/>
                </a:lnTo>
                <a:lnTo>
                  <a:pt x="59690" y="27939"/>
                </a:lnTo>
                <a:lnTo>
                  <a:pt x="27940" y="59689"/>
                </a:lnTo>
                <a:lnTo>
                  <a:pt x="7620" y="99694"/>
                </a:lnTo>
                <a:lnTo>
                  <a:pt x="0" y="145414"/>
                </a:lnTo>
                <a:lnTo>
                  <a:pt x="0" y="727709"/>
                </a:lnTo>
                <a:lnTo>
                  <a:pt x="7620" y="773429"/>
                </a:lnTo>
                <a:lnTo>
                  <a:pt x="27940" y="813434"/>
                </a:lnTo>
                <a:lnTo>
                  <a:pt x="59690" y="845184"/>
                </a:lnTo>
                <a:lnTo>
                  <a:pt x="99695" y="866139"/>
                </a:lnTo>
                <a:lnTo>
                  <a:pt x="145415" y="873125"/>
                </a:lnTo>
                <a:lnTo>
                  <a:pt x="7790180" y="873125"/>
                </a:lnTo>
                <a:lnTo>
                  <a:pt x="7835900" y="866139"/>
                </a:lnTo>
                <a:lnTo>
                  <a:pt x="7875905" y="845184"/>
                </a:lnTo>
                <a:lnTo>
                  <a:pt x="7907655" y="813434"/>
                </a:lnTo>
                <a:lnTo>
                  <a:pt x="7927975" y="773429"/>
                </a:lnTo>
                <a:lnTo>
                  <a:pt x="7935595" y="727709"/>
                </a:lnTo>
                <a:lnTo>
                  <a:pt x="7935595" y="145414"/>
                </a:lnTo>
                <a:lnTo>
                  <a:pt x="7927975" y="99694"/>
                </a:lnTo>
                <a:lnTo>
                  <a:pt x="7907655" y="59689"/>
                </a:lnTo>
                <a:lnTo>
                  <a:pt x="7875905" y="27939"/>
                </a:lnTo>
                <a:lnTo>
                  <a:pt x="7835900" y="7619"/>
                </a:lnTo>
                <a:lnTo>
                  <a:pt x="7790180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1975" y="3404615"/>
            <a:ext cx="7964170" cy="1193165"/>
          </a:xfrm>
          <a:custGeom>
            <a:avLst/>
            <a:gdLst/>
            <a:ahLst/>
            <a:cxnLst/>
            <a:rect l="l" t="t" r="r" b="b"/>
            <a:pathLst>
              <a:path w="7964170" h="1193164">
                <a:moveTo>
                  <a:pt x="7794625" y="0"/>
                </a:moveTo>
                <a:lnTo>
                  <a:pt x="169519" y="0"/>
                </a:lnTo>
                <a:lnTo>
                  <a:pt x="124269" y="7493"/>
                </a:lnTo>
                <a:lnTo>
                  <a:pt x="84124" y="26924"/>
                </a:lnTo>
                <a:lnTo>
                  <a:pt x="49707" y="58293"/>
                </a:lnTo>
                <a:lnTo>
                  <a:pt x="22936" y="98679"/>
                </a:lnTo>
                <a:lnTo>
                  <a:pt x="6375" y="145669"/>
                </a:lnTo>
                <a:lnTo>
                  <a:pt x="0" y="198755"/>
                </a:lnTo>
                <a:lnTo>
                  <a:pt x="0" y="994410"/>
                </a:lnTo>
                <a:lnTo>
                  <a:pt x="6375" y="1047369"/>
                </a:lnTo>
                <a:lnTo>
                  <a:pt x="22936" y="1094486"/>
                </a:lnTo>
                <a:lnTo>
                  <a:pt x="49707" y="1134745"/>
                </a:lnTo>
                <a:lnTo>
                  <a:pt x="84124" y="1166241"/>
                </a:lnTo>
                <a:lnTo>
                  <a:pt x="124269" y="1186307"/>
                </a:lnTo>
                <a:lnTo>
                  <a:pt x="169519" y="1193038"/>
                </a:lnTo>
                <a:lnTo>
                  <a:pt x="7794625" y="1193038"/>
                </a:lnTo>
                <a:lnTo>
                  <a:pt x="7839202" y="1186307"/>
                </a:lnTo>
                <a:lnTo>
                  <a:pt x="7880096" y="1166241"/>
                </a:lnTo>
                <a:lnTo>
                  <a:pt x="7914513" y="1134745"/>
                </a:lnTo>
                <a:lnTo>
                  <a:pt x="7940548" y="1094486"/>
                </a:lnTo>
                <a:lnTo>
                  <a:pt x="7957820" y="1047369"/>
                </a:lnTo>
                <a:lnTo>
                  <a:pt x="7964170" y="994410"/>
                </a:lnTo>
                <a:lnTo>
                  <a:pt x="7964170" y="198755"/>
                </a:lnTo>
                <a:lnTo>
                  <a:pt x="7957820" y="145669"/>
                </a:lnTo>
                <a:lnTo>
                  <a:pt x="7940548" y="98679"/>
                </a:lnTo>
                <a:lnTo>
                  <a:pt x="7914513" y="58293"/>
                </a:lnTo>
                <a:lnTo>
                  <a:pt x="7880096" y="26924"/>
                </a:lnTo>
                <a:lnTo>
                  <a:pt x="7839202" y="7493"/>
                </a:lnTo>
                <a:lnTo>
                  <a:pt x="7794625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1975" y="4647310"/>
            <a:ext cx="8105140" cy="1028065"/>
          </a:xfrm>
          <a:custGeom>
            <a:avLst/>
            <a:gdLst/>
            <a:ahLst/>
            <a:cxnLst/>
            <a:rect l="l" t="t" r="r" b="b"/>
            <a:pathLst>
              <a:path w="8105140" h="1028064">
                <a:moveTo>
                  <a:pt x="7956042" y="0"/>
                </a:moveTo>
                <a:lnTo>
                  <a:pt x="148526" y="0"/>
                </a:lnTo>
                <a:lnTo>
                  <a:pt x="101828" y="9016"/>
                </a:lnTo>
                <a:lnTo>
                  <a:pt x="60959" y="32893"/>
                </a:lnTo>
                <a:lnTo>
                  <a:pt x="28536" y="70231"/>
                </a:lnTo>
                <a:lnTo>
                  <a:pt x="7785" y="117347"/>
                </a:lnTo>
                <a:lnTo>
                  <a:pt x="0" y="171069"/>
                </a:lnTo>
                <a:lnTo>
                  <a:pt x="0" y="856869"/>
                </a:lnTo>
                <a:lnTo>
                  <a:pt x="7785" y="910716"/>
                </a:lnTo>
                <a:lnTo>
                  <a:pt x="28536" y="957770"/>
                </a:lnTo>
                <a:lnTo>
                  <a:pt x="60959" y="995133"/>
                </a:lnTo>
                <a:lnTo>
                  <a:pt x="101828" y="1019784"/>
                </a:lnTo>
                <a:lnTo>
                  <a:pt x="148526" y="1028001"/>
                </a:lnTo>
                <a:lnTo>
                  <a:pt x="7956042" y="1028001"/>
                </a:lnTo>
                <a:lnTo>
                  <a:pt x="8003285" y="1019784"/>
                </a:lnTo>
                <a:lnTo>
                  <a:pt x="8044180" y="995133"/>
                </a:lnTo>
                <a:lnTo>
                  <a:pt x="8076565" y="957770"/>
                </a:lnTo>
                <a:lnTo>
                  <a:pt x="8097393" y="910716"/>
                </a:lnTo>
                <a:lnTo>
                  <a:pt x="8105140" y="856869"/>
                </a:lnTo>
                <a:lnTo>
                  <a:pt x="8105140" y="171069"/>
                </a:lnTo>
                <a:lnTo>
                  <a:pt x="8097393" y="117347"/>
                </a:lnTo>
                <a:lnTo>
                  <a:pt x="8076565" y="70231"/>
                </a:lnTo>
                <a:lnTo>
                  <a:pt x="8044180" y="32893"/>
                </a:lnTo>
                <a:lnTo>
                  <a:pt x="8003285" y="9016"/>
                </a:lnTo>
                <a:lnTo>
                  <a:pt x="7956042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74623" y="2552522"/>
            <a:ext cx="7465059" cy="302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25"/>
              </a:lnSpc>
              <a:spcBef>
                <a:spcPts val="95"/>
              </a:spcBef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Prévoir la non-discrimination entre les États parties en</a:t>
            </a:r>
            <a:r>
              <a:rPr sz="22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matière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25"/>
              </a:lnSpc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de droits de propriété</a:t>
            </a:r>
            <a:r>
              <a:rPr sz="22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intellectuelle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Calibri"/>
              <a:cs typeface="Calibri"/>
            </a:endParaRPr>
          </a:p>
          <a:p>
            <a:pPr marL="20320" marR="201930">
              <a:lnSpc>
                <a:spcPct val="91600"/>
              </a:lnSpc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Établir des règles de propriété intellectuelle à l'échelle de la 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région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afin d’éviter la fragmentation du marché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la ZLECA et 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encourager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développement de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chaîne de valeur</a:t>
            </a:r>
            <a:r>
              <a:rPr sz="2200" b="1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régionale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Élaborer des directives et procédures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visant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à faire respecter</a:t>
            </a:r>
            <a:r>
              <a:rPr sz="22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endParaRPr sz="2200">
              <a:latin typeface="Calibri"/>
              <a:cs typeface="Calibri"/>
            </a:endParaRPr>
          </a:p>
          <a:p>
            <a:pPr marL="41275">
              <a:lnSpc>
                <a:spcPct val="100000"/>
              </a:lnSpc>
              <a:spcBef>
                <a:spcPts val="50"/>
              </a:spcBef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droits de propriété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intellectuelle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1975" y="1546605"/>
            <a:ext cx="7935595" cy="873760"/>
          </a:xfrm>
          <a:custGeom>
            <a:avLst/>
            <a:gdLst/>
            <a:ahLst/>
            <a:cxnLst/>
            <a:rect l="l" t="t" r="r" b="b"/>
            <a:pathLst>
              <a:path w="7935595" h="873760">
                <a:moveTo>
                  <a:pt x="7789545" y="0"/>
                </a:moveTo>
                <a:lnTo>
                  <a:pt x="145415" y="0"/>
                </a:lnTo>
                <a:lnTo>
                  <a:pt x="99695" y="7620"/>
                </a:lnTo>
                <a:lnTo>
                  <a:pt x="59690" y="27940"/>
                </a:lnTo>
                <a:lnTo>
                  <a:pt x="27940" y="59690"/>
                </a:lnTo>
                <a:lnTo>
                  <a:pt x="7620" y="99695"/>
                </a:lnTo>
                <a:lnTo>
                  <a:pt x="0" y="145415"/>
                </a:lnTo>
                <a:lnTo>
                  <a:pt x="0" y="728345"/>
                </a:lnTo>
                <a:lnTo>
                  <a:pt x="7620" y="774700"/>
                </a:lnTo>
                <a:lnTo>
                  <a:pt x="27940" y="814705"/>
                </a:lnTo>
                <a:lnTo>
                  <a:pt x="59690" y="845820"/>
                </a:lnTo>
                <a:lnTo>
                  <a:pt x="99695" y="866775"/>
                </a:lnTo>
                <a:lnTo>
                  <a:pt x="145415" y="873760"/>
                </a:lnTo>
                <a:lnTo>
                  <a:pt x="7789545" y="873760"/>
                </a:lnTo>
                <a:lnTo>
                  <a:pt x="7835900" y="866775"/>
                </a:lnTo>
                <a:lnTo>
                  <a:pt x="7875905" y="845820"/>
                </a:lnTo>
                <a:lnTo>
                  <a:pt x="7907655" y="814705"/>
                </a:lnTo>
                <a:lnTo>
                  <a:pt x="7927975" y="774700"/>
                </a:lnTo>
                <a:lnTo>
                  <a:pt x="7935595" y="728345"/>
                </a:lnTo>
                <a:lnTo>
                  <a:pt x="7935595" y="145415"/>
                </a:lnTo>
                <a:lnTo>
                  <a:pt x="7927975" y="99695"/>
                </a:lnTo>
                <a:lnTo>
                  <a:pt x="7907655" y="59690"/>
                </a:lnTo>
                <a:lnTo>
                  <a:pt x="7875905" y="27940"/>
                </a:lnTo>
                <a:lnTo>
                  <a:pt x="7835900" y="7620"/>
                </a:lnTo>
                <a:lnTo>
                  <a:pt x="7789545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74623" y="1771014"/>
            <a:ext cx="64954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Fixer des normes pour sauvegarder les intérêts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africains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51425" y="4501260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819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51425" y="3871340"/>
            <a:ext cx="0" cy="407034"/>
          </a:xfrm>
          <a:custGeom>
            <a:avLst/>
            <a:gdLst/>
            <a:ahLst/>
            <a:cxnLst/>
            <a:rect l="l" t="t" r="r" b="b"/>
            <a:pathLst>
              <a:path h="407035">
                <a:moveTo>
                  <a:pt x="0" y="0"/>
                </a:moveTo>
                <a:lnTo>
                  <a:pt x="0" y="40678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51425" y="324205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51425" y="261213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51425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51425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51425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11800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11800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71540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71540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30645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30645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91019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91019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50759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50759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11134" y="135229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11134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70240" y="1352296"/>
            <a:ext cx="0" cy="3352165"/>
          </a:xfrm>
          <a:custGeom>
            <a:avLst/>
            <a:gdLst/>
            <a:ahLst/>
            <a:cxnLst/>
            <a:rect l="l" t="t" r="r" b="b"/>
            <a:pathLst>
              <a:path h="3352165">
                <a:moveTo>
                  <a:pt x="0" y="0"/>
                </a:moveTo>
                <a:lnTo>
                  <a:pt x="0" y="3351783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70240" y="926464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91684" y="1129830"/>
            <a:ext cx="3908425" cy="223520"/>
          </a:xfrm>
          <a:custGeom>
            <a:avLst/>
            <a:gdLst/>
            <a:ahLst/>
            <a:cxnLst/>
            <a:rect l="l" t="t" r="r" b="b"/>
            <a:pathLst>
              <a:path w="3908425" h="223519">
                <a:moveTo>
                  <a:pt x="0" y="223100"/>
                </a:moveTo>
                <a:lnTo>
                  <a:pt x="3908424" y="223100"/>
                </a:lnTo>
                <a:lnTo>
                  <a:pt x="3908424" y="0"/>
                </a:lnTo>
                <a:lnTo>
                  <a:pt x="0" y="0"/>
                </a:lnTo>
                <a:lnTo>
                  <a:pt x="0" y="22310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11800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71540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30645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91019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50759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11134" y="1982216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91684" y="1759102"/>
            <a:ext cx="3678554" cy="224154"/>
          </a:xfrm>
          <a:custGeom>
            <a:avLst/>
            <a:gdLst/>
            <a:ahLst/>
            <a:cxnLst/>
            <a:rect l="l" t="t" r="r" b="b"/>
            <a:pathLst>
              <a:path w="3678554" h="224155">
                <a:moveTo>
                  <a:pt x="0" y="223748"/>
                </a:moveTo>
                <a:lnTo>
                  <a:pt x="3678555" y="223748"/>
                </a:lnTo>
                <a:lnTo>
                  <a:pt x="3678555" y="0"/>
                </a:lnTo>
                <a:lnTo>
                  <a:pt x="0" y="0"/>
                </a:lnTo>
                <a:lnTo>
                  <a:pt x="0" y="223748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11800" y="261213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71540" y="261213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430645" y="261213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91019" y="261213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50759" y="2612135"/>
            <a:ext cx="0" cy="2092325"/>
          </a:xfrm>
          <a:custGeom>
            <a:avLst/>
            <a:gdLst/>
            <a:ahLst/>
            <a:cxnLst/>
            <a:rect l="l" t="t" r="r" b="b"/>
            <a:pathLst>
              <a:path h="2092325">
                <a:moveTo>
                  <a:pt x="0" y="0"/>
                </a:moveTo>
                <a:lnTo>
                  <a:pt x="0" y="2091944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811134" y="2612135"/>
            <a:ext cx="0" cy="2092325"/>
          </a:xfrm>
          <a:custGeom>
            <a:avLst/>
            <a:gdLst/>
            <a:ahLst/>
            <a:cxnLst/>
            <a:rect l="l" t="t" r="r" b="b"/>
            <a:pathLst>
              <a:path h="2092325">
                <a:moveTo>
                  <a:pt x="0" y="0"/>
                </a:moveTo>
                <a:lnTo>
                  <a:pt x="0" y="2091944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91684" y="2389022"/>
            <a:ext cx="3448050" cy="224154"/>
          </a:xfrm>
          <a:custGeom>
            <a:avLst/>
            <a:gdLst/>
            <a:ahLst/>
            <a:cxnLst/>
            <a:rect l="l" t="t" r="r" b="b"/>
            <a:pathLst>
              <a:path w="3448050" h="224155">
                <a:moveTo>
                  <a:pt x="0" y="223748"/>
                </a:moveTo>
                <a:lnTo>
                  <a:pt x="3448049" y="223748"/>
                </a:lnTo>
                <a:lnTo>
                  <a:pt x="3448049" y="0"/>
                </a:lnTo>
                <a:lnTo>
                  <a:pt x="0" y="0"/>
                </a:lnTo>
                <a:lnTo>
                  <a:pt x="0" y="223748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11800" y="3242055"/>
            <a:ext cx="0" cy="406400"/>
          </a:xfrm>
          <a:custGeom>
            <a:avLst/>
            <a:gdLst/>
            <a:ahLst/>
            <a:cxnLst/>
            <a:rect l="l" t="t" r="r" b="b"/>
            <a:pathLst>
              <a:path h="406400">
                <a:moveTo>
                  <a:pt x="0" y="0"/>
                </a:moveTo>
                <a:lnTo>
                  <a:pt x="0" y="406146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971540" y="3242055"/>
            <a:ext cx="0" cy="1462405"/>
          </a:xfrm>
          <a:custGeom>
            <a:avLst/>
            <a:gdLst/>
            <a:ahLst/>
            <a:cxnLst/>
            <a:rect l="l" t="t" r="r" b="b"/>
            <a:pathLst>
              <a:path h="1462404">
                <a:moveTo>
                  <a:pt x="0" y="0"/>
                </a:moveTo>
                <a:lnTo>
                  <a:pt x="0" y="1462024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30645" y="3242055"/>
            <a:ext cx="0" cy="1462405"/>
          </a:xfrm>
          <a:custGeom>
            <a:avLst/>
            <a:gdLst/>
            <a:ahLst/>
            <a:cxnLst/>
            <a:rect l="l" t="t" r="r" b="b"/>
            <a:pathLst>
              <a:path h="1462404">
                <a:moveTo>
                  <a:pt x="0" y="0"/>
                </a:moveTo>
                <a:lnTo>
                  <a:pt x="0" y="1462024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891019" y="3242055"/>
            <a:ext cx="0" cy="1462405"/>
          </a:xfrm>
          <a:custGeom>
            <a:avLst/>
            <a:gdLst/>
            <a:ahLst/>
            <a:cxnLst/>
            <a:rect l="l" t="t" r="r" b="b"/>
            <a:pathLst>
              <a:path h="1462404">
                <a:moveTo>
                  <a:pt x="0" y="0"/>
                </a:moveTo>
                <a:lnTo>
                  <a:pt x="0" y="1462024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91684" y="3018942"/>
            <a:ext cx="2758440" cy="224154"/>
          </a:xfrm>
          <a:custGeom>
            <a:avLst/>
            <a:gdLst/>
            <a:ahLst/>
            <a:cxnLst/>
            <a:rect l="l" t="t" r="r" b="b"/>
            <a:pathLst>
              <a:path w="2758440" h="224155">
                <a:moveTo>
                  <a:pt x="0" y="223748"/>
                </a:moveTo>
                <a:lnTo>
                  <a:pt x="2758440" y="223748"/>
                </a:lnTo>
                <a:lnTo>
                  <a:pt x="2758440" y="0"/>
                </a:lnTo>
                <a:lnTo>
                  <a:pt x="0" y="0"/>
                </a:lnTo>
                <a:lnTo>
                  <a:pt x="0" y="223748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11800" y="3871976"/>
            <a:ext cx="0" cy="833119"/>
          </a:xfrm>
          <a:custGeom>
            <a:avLst/>
            <a:gdLst/>
            <a:ahLst/>
            <a:cxnLst/>
            <a:rect l="l" t="t" r="r" b="b"/>
            <a:pathLst>
              <a:path h="833120">
                <a:moveTo>
                  <a:pt x="0" y="0"/>
                </a:moveTo>
                <a:lnTo>
                  <a:pt x="0" y="832738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91684" y="4278884"/>
            <a:ext cx="919480" cy="223520"/>
          </a:xfrm>
          <a:custGeom>
            <a:avLst/>
            <a:gdLst/>
            <a:ahLst/>
            <a:cxnLst/>
            <a:rect l="l" t="t" r="r" b="b"/>
            <a:pathLst>
              <a:path w="919479" h="223520">
                <a:moveTo>
                  <a:pt x="919479" y="0"/>
                </a:moveTo>
                <a:lnTo>
                  <a:pt x="0" y="0"/>
                </a:lnTo>
                <a:lnTo>
                  <a:pt x="0" y="223012"/>
                </a:lnTo>
                <a:lnTo>
                  <a:pt x="919479" y="223012"/>
                </a:lnTo>
                <a:lnTo>
                  <a:pt x="919479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91684" y="3648964"/>
            <a:ext cx="1379220" cy="223520"/>
          </a:xfrm>
          <a:custGeom>
            <a:avLst/>
            <a:gdLst/>
            <a:ahLst/>
            <a:cxnLst/>
            <a:rect l="l" t="t" r="r" b="b"/>
            <a:pathLst>
              <a:path w="1379220" h="223520">
                <a:moveTo>
                  <a:pt x="1379219" y="0"/>
                </a:moveTo>
                <a:lnTo>
                  <a:pt x="0" y="0"/>
                </a:lnTo>
                <a:lnTo>
                  <a:pt x="0" y="223012"/>
                </a:lnTo>
                <a:lnTo>
                  <a:pt x="1379219" y="223012"/>
                </a:lnTo>
                <a:lnTo>
                  <a:pt x="1379219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91684" y="4278884"/>
            <a:ext cx="919480" cy="223520"/>
          </a:xfrm>
          <a:custGeom>
            <a:avLst/>
            <a:gdLst/>
            <a:ahLst/>
            <a:cxnLst/>
            <a:rect l="l" t="t" r="r" b="b"/>
            <a:pathLst>
              <a:path w="919479" h="223520">
                <a:moveTo>
                  <a:pt x="919479" y="223012"/>
                </a:moveTo>
                <a:lnTo>
                  <a:pt x="0" y="223012"/>
                </a:lnTo>
                <a:lnTo>
                  <a:pt x="0" y="0"/>
                </a:lnTo>
                <a:lnTo>
                  <a:pt x="919479" y="0"/>
                </a:lnTo>
                <a:lnTo>
                  <a:pt x="919479" y="223012"/>
                </a:lnTo>
                <a:close/>
              </a:path>
            </a:pathLst>
          </a:custGeom>
          <a:ln w="9906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91684" y="3648964"/>
            <a:ext cx="1379220" cy="223520"/>
          </a:xfrm>
          <a:custGeom>
            <a:avLst/>
            <a:gdLst/>
            <a:ahLst/>
            <a:cxnLst/>
            <a:rect l="l" t="t" r="r" b="b"/>
            <a:pathLst>
              <a:path w="1379220" h="223520">
                <a:moveTo>
                  <a:pt x="1379219" y="223012"/>
                </a:moveTo>
                <a:lnTo>
                  <a:pt x="0" y="223012"/>
                </a:lnTo>
                <a:lnTo>
                  <a:pt x="0" y="0"/>
                </a:lnTo>
                <a:lnTo>
                  <a:pt x="1379219" y="0"/>
                </a:lnTo>
                <a:lnTo>
                  <a:pt x="1379219" y="223012"/>
                </a:lnTo>
                <a:close/>
              </a:path>
            </a:pathLst>
          </a:custGeom>
          <a:ln w="9906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91684" y="3019044"/>
            <a:ext cx="2758440" cy="224154"/>
          </a:xfrm>
          <a:custGeom>
            <a:avLst/>
            <a:gdLst/>
            <a:ahLst/>
            <a:cxnLst/>
            <a:rect l="l" t="t" r="r" b="b"/>
            <a:pathLst>
              <a:path w="2758440" h="224155">
                <a:moveTo>
                  <a:pt x="2758440" y="223646"/>
                </a:moveTo>
                <a:lnTo>
                  <a:pt x="0" y="223646"/>
                </a:lnTo>
                <a:lnTo>
                  <a:pt x="0" y="0"/>
                </a:lnTo>
                <a:lnTo>
                  <a:pt x="2758440" y="0"/>
                </a:lnTo>
                <a:lnTo>
                  <a:pt x="2758440" y="223646"/>
                </a:lnTo>
                <a:close/>
              </a:path>
            </a:pathLst>
          </a:custGeom>
          <a:ln w="9906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91684" y="2388997"/>
            <a:ext cx="3448050" cy="224154"/>
          </a:xfrm>
          <a:custGeom>
            <a:avLst/>
            <a:gdLst/>
            <a:ahLst/>
            <a:cxnLst/>
            <a:rect l="l" t="t" r="r" b="b"/>
            <a:pathLst>
              <a:path w="3448050" h="224155">
                <a:moveTo>
                  <a:pt x="3448049" y="223774"/>
                </a:moveTo>
                <a:lnTo>
                  <a:pt x="0" y="223774"/>
                </a:lnTo>
                <a:lnTo>
                  <a:pt x="0" y="0"/>
                </a:lnTo>
                <a:lnTo>
                  <a:pt x="3448049" y="0"/>
                </a:lnTo>
                <a:lnTo>
                  <a:pt x="3448049" y="223774"/>
                </a:lnTo>
                <a:close/>
              </a:path>
            </a:pathLst>
          </a:custGeom>
          <a:ln w="9906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91684" y="1759076"/>
            <a:ext cx="3677920" cy="224154"/>
          </a:xfrm>
          <a:custGeom>
            <a:avLst/>
            <a:gdLst/>
            <a:ahLst/>
            <a:cxnLst/>
            <a:rect l="l" t="t" r="r" b="b"/>
            <a:pathLst>
              <a:path w="3677920" h="224155">
                <a:moveTo>
                  <a:pt x="3677919" y="223774"/>
                </a:moveTo>
                <a:lnTo>
                  <a:pt x="0" y="223774"/>
                </a:lnTo>
                <a:lnTo>
                  <a:pt x="0" y="0"/>
                </a:lnTo>
                <a:lnTo>
                  <a:pt x="3677919" y="0"/>
                </a:lnTo>
                <a:lnTo>
                  <a:pt x="3677919" y="223774"/>
                </a:lnTo>
                <a:close/>
              </a:path>
            </a:pathLst>
          </a:custGeom>
          <a:ln w="9906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91684" y="1129919"/>
            <a:ext cx="3908425" cy="223520"/>
          </a:xfrm>
          <a:custGeom>
            <a:avLst/>
            <a:gdLst/>
            <a:ahLst/>
            <a:cxnLst/>
            <a:rect l="l" t="t" r="r" b="b"/>
            <a:pathLst>
              <a:path w="3908425" h="223519">
                <a:moveTo>
                  <a:pt x="3908424" y="223011"/>
                </a:moveTo>
                <a:lnTo>
                  <a:pt x="0" y="223011"/>
                </a:lnTo>
                <a:lnTo>
                  <a:pt x="0" y="0"/>
                </a:lnTo>
                <a:lnTo>
                  <a:pt x="3908424" y="0"/>
                </a:lnTo>
                <a:lnTo>
                  <a:pt x="3908424" y="223011"/>
                </a:lnTo>
                <a:close/>
              </a:path>
            </a:pathLst>
          </a:custGeom>
          <a:ln w="9905">
            <a:solidFill>
              <a:srgbClr val="2C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8335518" y="1787778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105393" y="2418715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415021" y="3048380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35421" y="3677792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75172" y="4307585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564118" y="1095502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550790" y="4731257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011292" y="4731257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470016" y="4731257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930265" y="4731257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280909" y="4731257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741157" y="4731257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201406" y="4731257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660130" y="4731257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8739" y="4953761"/>
            <a:ext cx="4820920" cy="2717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90"/>
              </a:spcBef>
            </a:pPr>
            <a:r>
              <a:rPr sz="800" i="1" spc="-5" dirty="0">
                <a:latin typeface="Calibri"/>
                <a:cs typeface="Calibri"/>
              </a:rPr>
              <a:t>Source </a:t>
            </a:r>
            <a:r>
              <a:rPr sz="800" dirty="0">
                <a:latin typeface="Calibri"/>
                <a:cs typeface="Calibri"/>
              </a:rPr>
              <a:t>: CEA. À </a:t>
            </a:r>
            <a:r>
              <a:rPr sz="800" spc="-5" dirty="0">
                <a:latin typeface="Calibri"/>
                <a:cs typeface="Calibri"/>
              </a:rPr>
              <a:t>publier Le commerce électronique dans les accords commerciaux préférentiels: Implications </a:t>
            </a:r>
            <a:r>
              <a:rPr sz="800" dirty="0">
                <a:latin typeface="Calibri"/>
                <a:cs typeface="Calibri"/>
              </a:rPr>
              <a:t>pour </a:t>
            </a:r>
            <a:r>
              <a:rPr sz="800" spc="-5" dirty="0">
                <a:latin typeface="Calibri"/>
                <a:cs typeface="Calibri"/>
              </a:rPr>
              <a:t>les  entreprises africaines et la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ZLECA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46089" y="4694075"/>
            <a:ext cx="1229995" cy="3930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1115" algn="ctr">
              <a:lnSpc>
                <a:spcPct val="100000"/>
              </a:lnSpc>
              <a:spcBef>
                <a:spcPts val="390"/>
              </a:spcBef>
              <a:tabLst>
                <a:tab pos="462280" algn="l"/>
              </a:tabLst>
            </a:pPr>
            <a:r>
              <a:rPr sz="900" dirty="0">
                <a:solidFill>
                  <a:srgbClr val="575757"/>
                </a:solidFill>
                <a:latin typeface="Calibri"/>
                <a:cs typeface="Calibri"/>
              </a:rPr>
              <a:t>8	</a:t>
            </a: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00" spc="-5" dirty="0">
                <a:solidFill>
                  <a:srgbClr val="575757"/>
                </a:solidFill>
                <a:latin typeface="Calibri"/>
                <a:cs typeface="Calibri"/>
              </a:rPr>
              <a:t>Nombre </a:t>
            </a:r>
            <a:r>
              <a:rPr sz="1000" dirty="0">
                <a:solidFill>
                  <a:srgbClr val="575757"/>
                </a:solidFill>
                <a:latin typeface="Calibri"/>
                <a:cs typeface="Calibri"/>
              </a:rPr>
              <a:t>de</a:t>
            </a:r>
            <a:r>
              <a:rPr sz="1000" spc="-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7"/>
                </a:solidFill>
                <a:latin typeface="Calibri"/>
                <a:cs typeface="Calibri"/>
              </a:rPr>
              <a:t>répondants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1121" y="254000"/>
            <a:ext cx="9000490" cy="544830"/>
          </a:xfrm>
          <a:custGeom>
            <a:avLst/>
            <a:gdLst/>
            <a:ahLst/>
            <a:cxnLst/>
            <a:rect l="l" t="t" r="r" b="b"/>
            <a:pathLst>
              <a:path w="9000490" h="544830">
                <a:moveTo>
                  <a:pt x="8909683" y="0"/>
                </a:moveTo>
                <a:lnTo>
                  <a:pt x="90803" y="0"/>
                </a:lnTo>
                <a:lnTo>
                  <a:pt x="55244" y="6984"/>
                </a:lnTo>
                <a:lnTo>
                  <a:pt x="26669" y="26670"/>
                </a:lnTo>
                <a:lnTo>
                  <a:pt x="6984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4" y="489585"/>
                </a:lnTo>
                <a:lnTo>
                  <a:pt x="26669" y="518160"/>
                </a:lnTo>
                <a:lnTo>
                  <a:pt x="55244" y="537845"/>
                </a:lnTo>
                <a:lnTo>
                  <a:pt x="90803" y="544829"/>
                </a:lnTo>
                <a:lnTo>
                  <a:pt x="8909683" y="544829"/>
                </a:lnTo>
                <a:lnTo>
                  <a:pt x="8945243" y="537845"/>
                </a:lnTo>
                <a:lnTo>
                  <a:pt x="8974453" y="518160"/>
                </a:lnTo>
                <a:lnTo>
                  <a:pt x="8993503" y="489585"/>
                </a:lnTo>
                <a:lnTo>
                  <a:pt x="9000488" y="454025"/>
                </a:lnTo>
                <a:lnTo>
                  <a:pt x="9000488" y="90804"/>
                </a:lnTo>
                <a:lnTo>
                  <a:pt x="8993503" y="55245"/>
                </a:lnTo>
                <a:lnTo>
                  <a:pt x="8974453" y="26670"/>
                </a:lnTo>
                <a:lnTo>
                  <a:pt x="8945243" y="6984"/>
                </a:lnTo>
                <a:lnTo>
                  <a:pt x="8909683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Phase </a:t>
            </a:r>
            <a:r>
              <a:rPr spc="-5" dirty="0"/>
              <a:t>III: </a:t>
            </a:r>
            <a:r>
              <a:rPr dirty="0"/>
              <a:t>le</a:t>
            </a:r>
            <a:r>
              <a:rPr spc="-75" dirty="0"/>
              <a:t> </a:t>
            </a:r>
            <a:r>
              <a:rPr dirty="0"/>
              <a:t>e-commerce</a:t>
            </a:r>
          </a:p>
        </p:txBody>
      </p:sp>
      <p:sp>
        <p:nvSpPr>
          <p:cNvPr id="70" name="object 70"/>
          <p:cNvSpPr/>
          <p:nvPr/>
        </p:nvSpPr>
        <p:spPr>
          <a:xfrm>
            <a:off x="144" y="6373952"/>
            <a:ext cx="8837930" cy="301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1236" y="5277103"/>
            <a:ext cx="8898255" cy="1137920"/>
          </a:xfrm>
          <a:custGeom>
            <a:avLst/>
            <a:gdLst/>
            <a:ahLst/>
            <a:cxnLst/>
            <a:rect l="l" t="t" r="r" b="b"/>
            <a:pathLst>
              <a:path w="8898255" h="1137920">
                <a:moveTo>
                  <a:pt x="8784069" y="0"/>
                </a:moveTo>
                <a:lnTo>
                  <a:pt x="113880" y="0"/>
                </a:lnTo>
                <a:lnTo>
                  <a:pt x="69595" y="7366"/>
                </a:lnTo>
                <a:lnTo>
                  <a:pt x="33527" y="27813"/>
                </a:lnTo>
                <a:lnTo>
                  <a:pt x="8851" y="57658"/>
                </a:lnTo>
                <a:lnTo>
                  <a:pt x="0" y="94361"/>
                </a:lnTo>
                <a:lnTo>
                  <a:pt x="0" y="1043419"/>
                </a:lnTo>
                <a:lnTo>
                  <a:pt x="8851" y="1080084"/>
                </a:lnTo>
                <a:lnTo>
                  <a:pt x="33527" y="1109941"/>
                </a:lnTo>
                <a:lnTo>
                  <a:pt x="69595" y="1130363"/>
                </a:lnTo>
                <a:lnTo>
                  <a:pt x="113880" y="1137704"/>
                </a:lnTo>
                <a:lnTo>
                  <a:pt x="8784069" y="1137704"/>
                </a:lnTo>
                <a:lnTo>
                  <a:pt x="8828392" y="1130363"/>
                </a:lnTo>
                <a:lnTo>
                  <a:pt x="8864460" y="1109941"/>
                </a:lnTo>
                <a:lnTo>
                  <a:pt x="8889098" y="1080084"/>
                </a:lnTo>
                <a:lnTo>
                  <a:pt x="8897988" y="1043419"/>
                </a:lnTo>
                <a:lnTo>
                  <a:pt x="8897988" y="94361"/>
                </a:lnTo>
                <a:lnTo>
                  <a:pt x="8889098" y="57658"/>
                </a:lnTo>
                <a:lnTo>
                  <a:pt x="8864460" y="27813"/>
                </a:lnTo>
                <a:lnTo>
                  <a:pt x="8828392" y="7366"/>
                </a:lnTo>
                <a:lnTo>
                  <a:pt x="8784069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1236" y="5277103"/>
            <a:ext cx="8898255" cy="1137920"/>
          </a:xfrm>
          <a:custGeom>
            <a:avLst/>
            <a:gdLst/>
            <a:ahLst/>
            <a:cxnLst/>
            <a:rect l="l" t="t" r="r" b="b"/>
            <a:pathLst>
              <a:path w="8898255" h="1137920">
                <a:moveTo>
                  <a:pt x="0" y="94361"/>
                </a:moveTo>
                <a:lnTo>
                  <a:pt x="8851" y="57658"/>
                </a:lnTo>
                <a:lnTo>
                  <a:pt x="33527" y="27813"/>
                </a:lnTo>
                <a:lnTo>
                  <a:pt x="69595" y="7366"/>
                </a:lnTo>
                <a:lnTo>
                  <a:pt x="113880" y="0"/>
                </a:lnTo>
                <a:lnTo>
                  <a:pt x="8784069" y="0"/>
                </a:lnTo>
                <a:lnTo>
                  <a:pt x="8828392" y="7366"/>
                </a:lnTo>
                <a:lnTo>
                  <a:pt x="8864460" y="27813"/>
                </a:lnTo>
                <a:lnTo>
                  <a:pt x="8889098" y="57658"/>
                </a:lnTo>
                <a:lnTo>
                  <a:pt x="8897988" y="94361"/>
                </a:lnTo>
                <a:lnTo>
                  <a:pt x="8897988" y="1043419"/>
                </a:lnTo>
                <a:lnTo>
                  <a:pt x="8889098" y="1080084"/>
                </a:lnTo>
                <a:lnTo>
                  <a:pt x="8864460" y="1109941"/>
                </a:lnTo>
                <a:lnTo>
                  <a:pt x="8828392" y="1130363"/>
                </a:lnTo>
                <a:lnTo>
                  <a:pt x="8784069" y="1137704"/>
                </a:lnTo>
                <a:lnTo>
                  <a:pt x="113880" y="1137704"/>
                </a:lnTo>
                <a:lnTo>
                  <a:pt x="69595" y="1130363"/>
                </a:lnTo>
                <a:lnTo>
                  <a:pt x="33527" y="1109941"/>
                </a:lnTo>
                <a:lnTo>
                  <a:pt x="8851" y="1080084"/>
                </a:lnTo>
                <a:lnTo>
                  <a:pt x="0" y="1043419"/>
                </a:lnTo>
                <a:lnTo>
                  <a:pt x="0" y="94361"/>
                </a:lnTo>
                <a:close/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6547" y="5264658"/>
            <a:ext cx="8923655" cy="109855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99085" marR="429259" indent="-287020">
              <a:lnSpc>
                <a:spcPct val="101699"/>
              </a:lnSpc>
              <a:spcBef>
                <a:spcPts val="70"/>
              </a:spcBef>
              <a:buSzPct val="13846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Calibri"/>
                <a:cs typeface="Calibri"/>
              </a:rPr>
              <a:t>La portée du protocole de commerce électronique n'est pas encore clairement définie, mais d'après des </a:t>
            </a:r>
            <a:r>
              <a:rPr sz="1300" dirty="0">
                <a:latin typeface="Calibri"/>
                <a:cs typeface="Calibri"/>
              </a:rPr>
              <a:t>entretiens </a:t>
            </a:r>
            <a:r>
              <a:rPr sz="1300" spc="-5" dirty="0">
                <a:latin typeface="Calibri"/>
                <a:cs typeface="Calibri"/>
              </a:rPr>
              <a:t>avec le  </a:t>
            </a:r>
            <a:r>
              <a:rPr sz="1300" spc="-10" dirty="0">
                <a:latin typeface="Calibri"/>
                <a:cs typeface="Calibri"/>
              </a:rPr>
              <a:t>secteur </a:t>
            </a:r>
            <a:r>
              <a:rPr sz="1300" spc="-5" dirty="0">
                <a:latin typeface="Calibri"/>
                <a:cs typeface="Calibri"/>
              </a:rPr>
              <a:t>privé:</a:t>
            </a:r>
            <a:endParaRPr sz="13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40"/>
              </a:spcBef>
              <a:buSzPct val="13846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Calibri"/>
                <a:cs typeface="Calibri"/>
              </a:rPr>
              <a:t>il convient d’avoir des indications </a:t>
            </a:r>
            <a:r>
              <a:rPr sz="1300" spc="-10" dirty="0">
                <a:latin typeface="Calibri"/>
                <a:cs typeface="Calibri"/>
              </a:rPr>
              <a:t>selon </a:t>
            </a:r>
            <a:r>
              <a:rPr sz="1300" spc="-5" dirty="0">
                <a:latin typeface="Calibri"/>
                <a:cs typeface="Calibri"/>
              </a:rPr>
              <a:t>lesquelles des </a:t>
            </a:r>
            <a:r>
              <a:rPr sz="1300" dirty="0">
                <a:latin typeface="Calibri"/>
                <a:cs typeface="Calibri"/>
              </a:rPr>
              <a:t>règles et </a:t>
            </a:r>
            <a:r>
              <a:rPr sz="1300" spc="-5" dirty="0">
                <a:latin typeface="Calibri"/>
                <a:cs typeface="Calibri"/>
              </a:rPr>
              <a:t>réglementations </a:t>
            </a:r>
            <a:r>
              <a:rPr sz="1300" spc="-10" dirty="0">
                <a:latin typeface="Calibri"/>
                <a:cs typeface="Calibri"/>
              </a:rPr>
              <a:t>seront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harmonisées</a:t>
            </a:r>
            <a:endParaRPr sz="13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45"/>
              </a:spcBef>
              <a:buSzPct val="13846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Calibri"/>
                <a:cs typeface="Calibri"/>
              </a:rPr>
              <a:t>La « confiance » est </a:t>
            </a:r>
            <a:r>
              <a:rPr sz="1300" dirty="0">
                <a:latin typeface="Calibri"/>
                <a:cs typeface="Calibri"/>
              </a:rPr>
              <a:t>une </a:t>
            </a:r>
            <a:r>
              <a:rPr sz="1300" spc="-5" dirty="0">
                <a:latin typeface="Calibri"/>
                <a:cs typeface="Calibri"/>
              </a:rPr>
              <a:t>question clé: les réglementations relatives à la protection des consommateurs pourraient s’avérer</a:t>
            </a:r>
            <a:r>
              <a:rPr sz="1300" spc="2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utiles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729980" y="927227"/>
            <a:ext cx="0" cy="3655695"/>
          </a:xfrm>
          <a:custGeom>
            <a:avLst/>
            <a:gdLst/>
            <a:ahLst/>
            <a:cxnLst/>
            <a:rect l="l" t="t" r="r" b="b"/>
            <a:pathLst>
              <a:path h="3655695">
                <a:moveTo>
                  <a:pt x="0" y="0"/>
                </a:moveTo>
                <a:lnTo>
                  <a:pt x="0" y="3655695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2605785" y="1144270"/>
            <a:ext cx="1835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Lois fiscales</a:t>
            </a:r>
            <a:r>
              <a:rPr sz="1400" spc="-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harmonisées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4835" y="1681099"/>
            <a:ext cx="4358005" cy="4559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8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Règlementation relative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à la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protection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des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consommateurs  pour renforcer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la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confiance</a:t>
            </a:r>
            <a:r>
              <a:rPr sz="1400" spc="-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numérique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8448" y="2360802"/>
            <a:ext cx="453898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Lois harmonisées sur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le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commerce électronique,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les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signatures  numériques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et les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transactions</a:t>
            </a:r>
            <a:r>
              <a:rPr sz="1400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électroniques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4835" y="2979801"/>
            <a:ext cx="44399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Normes de données harmonisées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et lois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sur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la</a:t>
            </a:r>
            <a:r>
              <a:rPr sz="1400" spc="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confidentialité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08279" y="3601592"/>
            <a:ext cx="43434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Aucune exigence de présence locale dans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les autres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pays de 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la</a:t>
            </a: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CAE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57452" y="4287773"/>
            <a:ext cx="32810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Aucune exigence de localisation des</a:t>
            </a:r>
            <a:r>
              <a:rPr sz="1400" spc="-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données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84034"/>
            <a:ext cx="8934450" cy="36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340" y="571500"/>
            <a:ext cx="3916679" cy="5928360"/>
          </a:xfrm>
          <a:custGeom>
            <a:avLst/>
            <a:gdLst/>
            <a:ahLst/>
            <a:cxnLst/>
            <a:rect l="l" t="t" r="r" b="b"/>
            <a:pathLst>
              <a:path w="3916679" h="5928360">
                <a:moveTo>
                  <a:pt x="0" y="336169"/>
                </a:moveTo>
                <a:lnTo>
                  <a:pt x="3200" y="286258"/>
                </a:lnTo>
                <a:lnTo>
                  <a:pt x="14071" y="238887"/>
                </a:lnTo>
                <a:lnTo>
                  <a:pt x="30695" y="194690"/>
                </a:lnTo>
                <a:lnTo>
                  <a:pt x="53721" y="153035"/>
                </a:lnTo>
                <a:lnTo>
                  <a:pt x="81864" y="115315"/>
                </a:lnTo>
                <a:lnTo>
                  <a:pt x="115125" y="82676"/>
                </a:lnTo>
                <a:lnTo>
                  <a:pt x="152857" y="54483"/>
                </a:lnTo>
                <a:lnTo>
                  <a:pt x="193789" y="31369"/>
                </a:lnTo>
                <a:lnTo>
                  <a:pt x="238569" y="14097"/>
                </a:lnTo>
                <a:lnTo>
                  <a:pt x="285889" y="3810"/>
                </a:lnTo>
                <a:lnTo>
                  <a:pt x="335140" y="0"/>
                </a:lnTo>
                <a:lnTo>
                  <a:pt x="3580396" y="0"/>
                </a:lnTo>
                <a:lnTo>
                  <a:pt x="3630307" y="3810"/>
                </a:lnTo>
                <a:lnTo>
                  <a:pt x="3677678" y="14097"/>
                </a:lnTo>
                <a:lnTo>
                  <a:pt x="3722382" y="31369"/>
                </a:lnTo>
                <a:lnTo>
                  <a:pt x="3763403" y="54483"/>
                </a:lnTo>
                <a:lnTo>
                  <a:pt x="3801122" y="82676"/>
                </a:lnTo>
                <a:lnTo>
                  <a:pt x="3833761" y="115315"/>
                </a:lnTo>
                <a:lnTo>
                  <a:pt x="3862463" y="153035"/>
                </a:lnTo>
                <a:lnTo>
                  <a:pt x="3884815" y="194690"/>
                </a:lnTo>
                <a:lnTo>
                  <a:pt x="3902087" y="238887"/>
                </a:lnTo>
                <a:lnTo>
                  <a:pt x="3913009" y="286258"/>
                </a:lnTo>
                <a:lnTo>
                  <a:pt x="3916184" y="336169"/>
                </a:lnTo>
                <a:lnTo>
                  <a:pt x="3916184" y="5591670"/>
                </a:lnTo>
                <a:lnTo>
                  <a:pt x="3913009" y="5640984"/>
                </a:lnTo>
                <a:lnTo>
                  <a:pt x="3902087" y="5688380"/>
                </a:lnTo>
                <a:lnTo>
                  <a:pt x="3884815" y="5733211"/>
                </a:lnTo>
                <a:lnTo>
                  <a:pt x="3862463" y="5774842"/>
                </a:lnTo>
                <a:lnTo>
                  <a:pt x="3833761" y="5811977"/>
                </a:lnTo>
                <a:lnTo>
                  <a:pt x="3801122" y="5845289"/>
                </a:lnTo>
                <a:lnTo>
                  <a:pt x="3763403" y="5873470"/>
                </a:lnTo>
                <a:lnTo>
                  <a:pt x="3722382" y="5896521"/>
                </a:lnTo>
                <a:lnTo>
                  <a:pt x="3677678" y="5913170"/>
                </a:lnTo>
                <a:lnTo>
                  <a:pt x="3630307" y="5924054"/>
                </a:lnTo>
                <a:lnTo>
                  <a:pt x="3580396" y="5927902"/>
                </a:lnTo>
                <a:lnTo>
                  <a:pt x="335140" y="5927902"/>
                </a:lnTo>
                <a:lnTo>
                  <a:pt x="285889" y="5924054"/>
                </a:lnTo>
                <a:lnTo>
                  <a:pt x="238569" y="5913170"/>
                </a:lnTo>
                <a:lnTo>
                  <a:pt x="193789" y="5896521"/>
                </a:lnTo>
                <a:lnTo>
                  <a:pt x="152857" y="5873470"/>
                </a:lnTo>
                <a:lnTo>
                  <a:pt x="115125" y="5845289"/>
                </a:lnTo>
                <a:lnTo>
                  <a:pt x="81864" y="5811977"/>
                </a:lnTo>
                <a:lnTo>
                  <a:pt x="53721" y="5774842"/>
                </a:lnTo>
                <a:lnTo>
                  <a:pt x="30695" y="5733211"/>
                </a:lnTo>
                <a:lnTo>
                  <a:pt x="14071" y="5688380"/>
                </a:lnTo>
                <a:lnTo>
                  <a:pt x="3200" y="5640984"/>
                </a:lnTo>
                <a:lnTo>
                  <a:pt x="0" y="5591670"/>
                </a:lnTo>
                <a:lnTo>
                  <a:pt x="0" y="33616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38190" y="931417"/>
            <a:ext cx="0" cy="5317490"/>
          </a:xfrm>
          <a:custGeom>
            <a:avLst/>
            <a:gdLst/>
            <a:ahLst/>
            <a:cxnLst/>
            <a:rect l="l" t="t" r="r" b="b"/>
            <a:pathLst>
              <a:path h="5317490">
                <a:moveTo>
                  <a:pt x="0" y="0"/>
                </a:moveTo>
                <a:lnTo>
                  <a:pt x="0" y="5316931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85334" y="5607913"/>
            <a:ext cx="809625" cy="0"/>
          </a:xfrm>
          <a:custGeom>
            <a:avLst/>
            <a:gdLst/>
            <a:ahLst/>
            <a:cxnLst/>
            <a:rect l="l" t="t" r="r" b="b"/>
            <a:pathLst>
              <a:path w="809625">
                <a:moveTo>
                  <a:pt x="0" y="0"/>
                </a:moveTo>
                <a:lnTo>
                  <a:pt x="809116" y="0"/>
                </a:lnTo>
              </a:path>
            </a:pathLst>
          </a:custGeom>
          <a:ln w="30734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85334" y="5804846"/>
            <a:ext cx="892810" cy="0"/>
          </a:xfrm>
          <a:custGeom>
            <a:avLst/>
            <a:gdLst/>
            <a:ahLst/>
            <a:cxnLst/>
            <a:rect l="l" t="t" r="r" b="b"/>
            <a:pathLst>
              <a:path w="892810">
                <a:moveTo>
                  <a:pt x="0" y="0"/>
                </a:moveTo>
                <a:lnTo>
                  <a:pt x="892301" y="0"/>
                </a:lnTo>
              </a:path>
            </a:pathLst>
          </a:custGeom>
          <a:ln w="3138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85334" y="5706541"/>
            <a:ext cx="899160" cy="0"/>
          </a:xfrm>
          <a:custGeom>
            <a:avLst/>
            <a:gdLst/>
            <a:ahLst/>
            <a:cxnLst/>
            <a:rect l="l" t="t" r="r" b="b"/>
            <a:pathLst>
              <a:path w="899160">
                <a:moveTo>
                  <a:pt x="0" y="0"/>
                </a:moveTo>
                <a:lnTo>
                  <a:pt x="898651" y="0"/>
                </a:lnTo>
              </a:path>
            </a:pathLst>
          </a:custGeom>
          <a:ln w="32029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85334" y="5903791"/>
            <a:ext cx="1347470" cy="0"/>
          </a:xfrm>
          <a:custGeom>
            <a:avLst/>
            <a:gdLst/>
            <a:ahLst/>
            <a:cxnLst/>
            <a:rect l="l" t="t" r="r" b="b"/>
            <a:pathLst>
              <a:path w="1347470">
                <a:moveTo>
                  <a:pt x="0" y="0"/>
                </a:moveTo>
                <a:lnTo>
                  <a:pt x="1347089" y="0"/>
                </a:lnTo>
              </a:path>
            </a:pathLst>
          </a:custGeom>
          <a:ln w="3074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90283" y="931417"/>
            <a:ext cx="635" cy="5317490"/>
          </a:xfrm>
          <a:custGeom>
            <a:avLst/>
            <a:gdLst/>
            <a:ahLst/>
            <a:cxnLst/>
            <a:rect l="l" t="t" r="r" b="b"/>
            <a:pathLst>
              <a:path w="634" h="5317490">
                <a:moveTo>
                  <a:pt x="0" y="0"/>
                </a:moveTo>
                <a:lnTo>
                  <a:pt x="126" y="5316931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85334" y="6002420"/>
            <a:ext cx="1539875" cy="0"/>
          </a:xfrm>
          <a:custGeom>
            <a:avLst/>
            <a:gdLst/>
            <a:ahLst/>
            <a:cxnLst/>
            <a:rect l="l" t="t" r="r" b="b"/>
            <a:pathLst>
              <a:path w="1539875">
                <a:moveTo>
                  <a:pt x="0" y="0"/>
                </a:moveTo>
                <a:lnTo>
                  <a:pt x="1539493" y="0"/>
                </a:lnTo>
              </a:path>
            </a:pathLst>
          </a:custGeom>
          <a:ln w="3074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85334" y="6101048"/>
            <a:ext cx="1729105" cy="0"/>
          </a:xfrm>
          <a:custGeom>
            <a:avLst/>
            <a:gdLst/>
            <a:ahLst/>
            <a:cxnLst/>
            <a:rect l="l" t="t" r="r" b="b"/>
            <a:pathLst>
              <a:path w="1729104">
                <a:moveTo>
                  <a:pt x="0" y="0"/>
                </a:moveTo>
                <a:lnTo>
                  <a:pt x="1728850" y="0"/>
                </a:lnTo>
              </a:path>
            </a:pathLst>
          </a:custGeom>
          <a:ln w="3074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41869" y="930783"/>
            <a:ext cx="0" cy="5317490"/>
          </a:xfrm>
          <a:custGeom>
            <a:avLst/>
            <a:gdLst/>
            <a:ahLst/>
            <a:cxnLst/>
            <a:rect l="l" t="t" r="r" b="b"/>
            <a:pathLst>
              <a:path h="5317490">
                <a:moveTo>
                  <a:pt x="0" y="0"/>
                </a:moveTo>
                <a:lnTo>
                  <a:pt x="0" y="5316931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93329" y="930783"/>
            <a:ext cx="0" cy="5317490"/>
          </a:xfrm>
          <a:custGeom>
            <a:avLst/>
            <a:gdLst/>
            <a:ahLst/>
            <a:cxnLst/>
            <a:rect l="l" t="t" r="r" b="b"/>
            <a:pathLst>
              <a:path h="5317490">
                <a:moveTo>
                  <a:pt x="0" y="0"/>
                </a:moveTo>
                <a:lnTo>
                  <a:pt x="0" y="5316931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85334" y="6199031"/>
            <a:ext cx="3100705" cy="0"/>
          </a:xfrm>
          <a:custGeom>
            <a:avLst/>
            <a:gdLst/>
            <a:ahLst/>
            <a:cxnLst/>
            <a:rect l="l" t="t" r="r" b="b"/>
            <a:pathLst>
              <a:path w="3100704">
                <a:moveTo>
                  <a:pt x="0" y="0"/>
                </a:moveTo>
                <a:lnTo>
                  <a:pt x="3100705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85334" y="6183668"/>
            <a:ext cx="3101340" cy="31115"/>
          </a:xfrm>
          <a:custGeom>
            <a:avLst/>
            <a:gdLst/>
            <a:ahLst/>
            <a:cxnLst/>
            <a:rect l="l" t="t" r="r" b="b"/>
            <a:pathLst>
              <a:path w="3101340" h="31114">
                <a:moveTo>
                  <a:pt x="3100832" y="30733"/>
                </a:moveTo>
                <a:lnTo>
                  <a:pt x="0" y="30733"/>
                </a:lnTo>
                <a:lnTo>
                  <a:pt x="0" y="0"/>
                </a:lnTo>
                <a:lnTo>
                  <a:pt x="3100832" y="0"/>
                </a:lnTo>
                <a:lnTo>
                  <a:pt x="3100832" y="30733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85334" y="6085039"/>
            <a:ext cx="1729105" cy="31115"/>
          </a:xfrm>
          <a:custGeom>
            <a:avLst/>
            <a:gdLst/>
            <a:ahLst/>
            <a:cxnLst/>
            <a:rect l="l" t="t" r="r" b="b"/>
            <a:pathLst>
              <a:path w="1729104" h="31114">
                <a:moveTo>
                  <a:pt x="1728850" y="30734"/>
                </a:moveTo>
                <a:lnTo>
                  <a:pt x="0" y="30734"/>
                </a:lnTo>
                <a:lnTo>
                  <a:pt x="0" y="0"/>
                </a:lnTo>
                <a:lnTo>
                  <a:pt x="1728850" y="0"/>
                </a:lnTo>
                <a:lnTo>
                  <a:pt x="1728850" y="30734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85334" y="5986411"/>
            <a:ext cx="1539875" cy="31115"/>
          </a:xfrm>
          <a:custGeom>
            <a:avLst/>
            <a:gdLst/>
            <a:ahLst/>
            <a:cxnLst/>
            <a:rect l="l" t="t" r="r" b="b"/>
            <a:pathLst>
              <a:path w="1539875" h="31114">
                <a:moveTo>
                  <a:pt x="1539493" y="30746"/>
                </a:moveTo>
                <a:lnTo>
                  <a:pt x="0" y="30746"/>
                </a:lnTo>
                <a:lnTo>
                  <a:pt x="0" y="0"/>
                </a:lnTo>
                <a:lnTo>
                  <a:pt x="1539493" y="0"/>
                </a:lnTo>
                <a:lnTo>
                  <a:pt x="1539493" y="30746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85334" y="5888418"/>
            <a:ext cx="1347470" cy="31115"/>
          </a:xfrm>
          <a:custGeom>
            <a:avLst/>
            <a:gdLst/>
            <a:ahLst/>
            <a:cxnLst/>
            <a:rect l="l" t="t" r="r" b="b"/>
            <a:pathLst>
              <a:path w="1347470" h="31114">
                <a:moveTo>
                  <a:pt x="1347089" y="30746"/>
                </a:moveTo>
                <a:lnTo>
                  <a:pt x="0" y="30746"/>
                </a:lnTo>
                <a:lnTo>
                  <a:pt x="0" y="0"/>
                </a:lnTo>
                <a:lnTo>
                  <a:pt x="1347089" y="0"/>
                </a:lnTo>
                <a:lnTo>
                  <a:pt x="1347089" y="30746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85334" y="5789155"/>
            <a:ext cx="892810" cy="31750"/>
          </a:xfrm>
          <a:custGeom>
            <a:avLst/>
            <a:gdLst/>
            <a:ahLst/>
            <a:cxnLst/>
            <a:rect l="l" t="t" r="r" b="b"/>
            <a:pathLst>
              <a:path w="892810" h="31750">
                <a:moveTo>
                  <a:pt x="892301" y="31381"/>
                </a:moveTo>
                <a:lnTo>
                  <a:pt x="0" y="31381"/>
                </a:lnTo>
                <a:lnTo>
                  <a:pt x="0" y="0"/>
                </a:lnTo>
                <a:lnTo>
                  <a:pt x="892301" y="0"/>
                </a:lnTo>
                <a:lnTo>
                  <a:pt x="892301" y="3138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85334" y="5690527"/>
            <a:ext cx="899160" cy="32384"/>
          </a:xfrm>
          <a:custGeom>
            <a:avLst/>
            <a:gdLst/>
            <a:ahLst/>
            <a:cxnLst/>
            <a:rect l="l" t="t" r="r" b="b"/>
            <a:pathLst>
              <a:path w="899160" h="32385">
                <a:moveTo>
                  <a:pt x="898651" y="32029"/>
                </a:moveTo>
                <a:lnTo>
                  <a:pt x="0" y="32029"/>
                </a:lnTo>
                <a:lnTo>
                  <a:pt x="0" y="0"/>
                </a:lnTo>
                <a:lnTo>
                  <a:pt x="898651" y="0"/>
                </a:lnTo>
                <a:lnTo>
                  <a:pt x="898651" y="32029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85334" y="5592546"/>
            <a:ext cx="809625" cy="31115"/>
          </a:xfrm>
          <a:custGeom>
            <a:avLst/>
            <a:gdLst/>
            <a:ahLst/>
            <a:cxnLst/>
            <a:rect l="l" t="t" r="r" b="b"/>
            <a:pathLst>
              <a:path w="809625" h="31114">
                <a:moveTo>
                  <a:pt x="809116" y="30734"/>
                </a:moveTo>
                <a:lnTo>
                  <a:pt x="0" y="30734"/>
                </a:lnTo>
                <a:lnTo>
                  <a:pt x="0" y="0"/>
                </a:lnTo>
                <a:lnTo>
                  <a:pt x="809116" y="0"/>
                </a:lnTo>
                <a:lnTo>
                  <a:pt x="809116" y="30734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85334" y="5509891"/>
            <a:ext cx="688975" cy="0"/>
          </a:xfrm>
          <a:custGeom>
            <a:avLst/>
            <a:gdLst/>
            <a:ahLst/>
            <a:cxnLst/>
            <a:rect l="l" t="t" r="r" b="b"/>
            <a:pathLst>
              <a:path w="688975">
                <a:moveTo>
                  <a:pt x="0" y="0"/>
                </a:moveTo>
                <a:lnTo>
                  <a:pt x="688835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85334" y="5494520"/>
            <a:ext cx="688975" cy="31115"/>
          </a:xfrm>
          <a:custGeom>
            <a:avLst/>
            <a:gdLst/>
            <a:ahLst/>
            <a:cxnLst/>
            <a:rect l="l" t="t" r="r" b="b"/>
            <a:pathLst>
              <a:path w="688975" h="31114">
                <a:moveTo>
                  <a:pt x="0" y="30741"/>
                </a:moveTo>
                <a:lnTo>
                  <a:pt x="688835" y="30741"/>
                </a:lnTo>
                <a:lnTo>
                  <a:pt x="688835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85334" y="5411339"/>
            <a:ext cx="660400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60057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85334" y="5395968"/>
            <a:ext cx="660400" cy="31115"/>
          </a:xfrm>
          <a:custGeom>
            <a:avLst/>
            <a:gdLst/>
            <a:ahLst/>
            <a:cxnLst/>
            <a:rect l="l" t="t" r="r" b="b"/>
            <a:pathLst>
              <a:path w="660400" h="31114">
                <a:moveTo>
                  <a:pt x="0" y="30741"/>
                </a:moveTo>
                <a:lnTo>
                  <a:pt x="660057" y="30741"/>
                </a:lnTo>
                <a:lnTo>
                  <a:pt x="660057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85334" y="5313295"/>
            <a:ext cx="660400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60057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85334" y="5297924"/>
            <a:ext cx="660400" cy="31115"/>
          </a:xfrm>
          <a:custGeom>
            <a:avLst/>
            <a:gdLst/>
            <a:ahLst/>
            <a:cxnLst/>
            <a:rect l="l" t="t" r="r" b="b"/>
            <a:pathLst>
              <a:path w="660400" h="31114">
                <a:moveTo>
                  <a:pt x="0" y="30741"/>
                </a:moveTo>
                <a:lnTo>
                  <a:pt x="660057" y="30741"/>
                </a:lnTo>
                <a:lnTo>
                  <a:pt x="660057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85334" y="5214743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>
                <a:moveTo>
                  <a:pt x="0" y="0"/>
                </a:moveTo>
                <a:lnTo>
                  <a:pt x="555802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85334" y="5199372"/>
            <a:ext cx="556260" cy="31115"/>
          </a:xfrm>
          <a:custGeom>
            <a:avLst/>
            <a:gdLst/>
            <a:ahLst/>
            <a:cxnLst/>
            <a:rect l="l" t="t" r="r" b="b"/>
            <a:pathLst>
              <a:path w="556260" h="31114">
                <a:moveTo>
                  <a:pt x="0" y="30741"/>
                </a:moveTo>
                <a:lnTo>
                  <a:pt x="555802" y="30741"/>
                </a:lnTo>
                <a:lnTo>
                  <a:pt x="555802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85334" y="5116064"/>
            <a:ext cx="494665" cy="0"/>
          </a:xfrm>
          <a:custGeom>
            <a:avLst/>
            <a:gdLst/>
            <a:ahLst/>
            <a:cxnLst/>
            <a:rect l="l" t="t" r="r" b="b"/>
            <a:pathLst>
              <a:path w="494664">
                <a:moveTo>
                  <a:pt x="0" y="0"/>
                </a:moveTo>
                <a:lnTo>
                  <a:pt x="494398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85334" y="5100693"/>
            <a:ext cx="494665" cy="31115"/>
          </a:xfrm>
          <a:custGeom>
            <a:avLst/>
            <a:gdLst/>
            <a:ahLst/>
            <a:cxnLst/>
            <a:rect l="l" t="t" r="r" b="b"/>
            <a:pathLst>
              <a:path w="494664" h="31114">
                <a:moveTo>
                  <a:pt x="0" y="30741"/>
                </a:moveTo>
                <a:lnTo>
                  <a:pt x="494398" y="30741"/>
                </a:lnTo>
                <a:lnTo>
                  <a:pt x="494398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85334" y="5018015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>
                <a:moveTo>
                  <a:pt x="0" y="0"/>
                </a:moveTo>
                <a:lnTo>
                  <a:pt x="467537" y="0"/>
                </a:lnTo>
              </a:path>
            </a:pathLst>
          </a:custGeom>
          <a:ln w="3202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85334" y="5002004"/>
            <a:ext cx="467995" cy="32384"/>
          </a:xfrm>
          <a:custGeom>
            <a:avLst/>
            <a:gdLst/>
            <a:ahLst/>
            <a:cxnLst/>
            <a:rect l="l" t="t" r="r" b="b"/>
            <a:pathLst>
              <a:path w="467995" h="32385">
                <a:moveTo>
                  <a:pt x="0" y="32021"/>
                </a:moveTo>
                <a:lnTo>
                  <a:pt x="467537" y="32021"/>
                </a:lnTo>
                <a:lnTo>
                  <a:pt x="467537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85334" y="4918833"/>
            <a:ext cx="471170" cy="0"/>
          </a:xfrm>
          <a:custGeom>
            <a:avLst/>
            <a:gdLst/>
            <a:ahLst/>
            <a:cxnLst/>
            <a:rect l="l" t="t" r="r" b="b"/>
            <a:pathLst>
              <a:path w="471170">
                <a:moveTo>
                  <a:pt x="0" y="0"/>
                </a:moveTo>
                <a:lnTo>
                  <a:pt x="470738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85334" y="4903462"/>
            <a:ext cx="471170" cy="31115"/>
          </a:xfrm>
          <a:custGeom>
            <a:avLst/>
            <a:gdLst/>
            <a:ahLst/>
            <a:cxnLst/>
            <a:rect l="l" t="t" r="r" b="b"/>
            <a:pathLst>
              <a:path w="471170" h="31114">
                <a:moveTo>
                  <a:pt x="0" y="30741"/>
                </a:moveTo>
                <a:lnTo>
                  <a:pt x="470738" y="30741"/>
                </a:lnTo>
                <a:lnTo>
                  <a:pt x="470738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85334" y="4820154"/>
            <a:ext cx="417195" cy="0"/>
          </a:xfrm>
          <a:custGeom>
            <a:avLst/>
            <a:gdLst/>
            <a:ahLst/>
            <a:cxnLst/>
            <a:rect l="l" t="t" r="r" b="b"/>
            <a:pathLst>
              <a:path w="417195">
                <a:moveTo>
                  <a:pt x="0" y="0"/>
                </a:moveTo>
                <a:lnTo>
                  <a:pt x="417017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85334" y="4804783"/>
            <a:ext cx="417195" cy="31115"/>
          </a:xfrm>
          <a:custGeom>
            <a:avLst/>
            <a:gdLst/>
            <a:ahLst/>
            <a:cxnLst/>
            <a:rect l="l" t="t" r="r" b="b"/>
            <a:pathLst>
              <a:path w="417195" h="31114">
                <a:moveTo>
                  <a:pt x="0" y="30741"/>
                </a:moveTo>
                <a:lnTo>
                  <a:pt x="417017" y="30741"/>
                </a:lnTo>
                <a:lnTo>
                  <a:pt x="417017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85334" y="4722237"/>
            <a:ext cx="400685" cy="0"/>
          </a:xfrm>
          <a:custGeom>
            <a:avLst/>
            <a:gdLst/>
            <a:ahLst/>
            <a:cxnLst/>
            <a:rect l="l" t="t" r="r" b="b"/>
            <a:pathLst>
              <a:path w="400685">
                <a:moveTo>
                  <a:pt x="0" y="0"/>
                </a:moveTo>
                <a:lnTo>
                  <a:pt x="400380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85334" y="4706866"/>
            <a:ext cx="400685" cy="31115"/>
          </a:xfrm>
          <a:custGeom>
            <a:avLst/>
            <a:gdLst/>
            <a:ahLst/>
            <a:cxnLst/>
            <a:rect l="l" t="t" r="r" b="b"/>
            <a:pathLst>
              <a:path w="400685" h="31114">
                <a:moveTo>
                  <a:pt x="0" y="30741"/>
                </a:moveTo>
                <a:lnTo>
                  <a:pt x="400380" y="30741"/>
                </a:lnTo>
                <a:lnTo>
                  <a:pt x="400380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85334" y="4623558"/>
            <a:ext cx="397510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7179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85334" y="4608187"/>
            <a:ext cx="397510" cy="31115"/>
          </a:xfrm>
          <a:custGeom>
            <a:avLst/>
            <a:gdLst/>
            <a:ahLst/>
            <a:cxnLst/>
            <a:rect l="l" t="t" r="r" b="b"/>
            <a:pathLst>
              <a:path w="397510" h="31114">
                <a:moveTo>
                  <a:pt x="0" y="30741"/>
                </a:moveTo>
                <a:lnTo>
                  <a:pt x="397179" y="30741"/>
                </a:lnTo>
                <a:lnTo>
                  <a:pt x="397179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85334" y="4525514"/>
            <a:ext cx="365125" cy="0"/>
          </a:xfrm>
          <a:custGeom>
            <a:avLst/>
            <a:gdLst/>
            <a:ahLst/>
            <a:cxnLst/>
            <a:rect l="l" t="t" r="r" b="b"/>
            <a:pathLst>
              <a:path w="365125">
                <a:moveTo>
                  <a:pt x="0" y="0"/>
                </a:moveTo>
                <a:lnTo>
                  <a:pt x="364566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5334" y="4510143"/>
            <a:ext cx="365125" cy="31115"/>
          </a:xfrm>
          <a:custGeom>
            <a:avLst/>
            <a:gdLst/>
            <a:ahLst/>
            <a:cxnLst/>
            <a:rect l="l" t="t" r="r" b="b"/>
            <a:pathLst>
              <a:path w="365125" h="31114">
                <a:moveTo>
                  <a:pt x="0" y="30741"/>
                </a:moveTo>
                <a:lnTo>
                  <a:pt x="364566" y="30741"/>
                </a:lnTo>
                <a:lnTo>
                  <a:pt x="364566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85334" y="4426962"/>
            <a:ext cx="314960" cy="0"/>
          </a:xfrm>
          <a:custGeom>
            <a:avLst/>
            <a:gdLst/>
            <a:ahLst/>
            <a:cxnLst/>
            <a:rect l="l" t="t" r="r" b="b"/>
            <a:pathLst>
              <a:path w="314960">
                <a:moveTo>
                  <a:pt x="0" y="0"/>
                </a:moveTo>
                <a:lnTo>
                  <a:pt x="314680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85334" y="4411591"/>
            <a:ext cx="314960" cy="31115"/>
          </a:xfrm>
          <a:custGeom>
            <a:avLst/>
            <a:gdLst/>
            <a:ahLst/>
            <a:cxnLst/>
            <a:rect l="l" t="t" r="r" b="b"/>
            <a:pathLst>
              <a:path w="314960" h="31114">
                <a:moveTo>
                  <a:pt x="0" y="30741"/>
                </a:moveTo>
                <a:lnTo>
                  <a:pt x="314680" y="30741"/>
                </a:lnTo>
                <a:lnTo>
                  <a:pt x="314680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85334" y="4328278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5">
                <a:moveTo>
                  <a:pt x="0" y="0"/>
                </a:moveTo>
                <a:lnTo>
                  <a:pt x="305079" y="0"/>
                </a:lnTo>
              </a:path>
            </a:pathLst>
          </a:custGeom>
          <a:ln w="3202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85334" y="4312267"/>
            <a:ext cx="305435" cy="32384"/>
          </a:xfrm>
          <a:custGeom>
            <a:avLst/>
            <a:gdLst/>
            <a:ahLst/>
            <a:cxnLst/>
            <a:rect l="l" t="t" r="r" b="b"/>
            <a:pathLst>
              <a:path w="305435" h="32385">
                <a:moveTo>
                  <a:pt x="0" y="32021"/>
                </a:moveTo>
                <a:lnTo>
                  <a:pt x="305079" y="32021"/>
                </a:lnTo>
                <a:lnTo>
                  <a:pt x="305079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85334" y="4229731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>
                <a:moveTo>
                  <a:pt x="0" y="0"/>
                </a:moveTo>
                <a:lnTo>
                  <a:pt x="287820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85334" y="4214360"/>
            <a:ext cx="288290" cy="31115"/>
          </a:xfrm>
          <a:custGeom>
            <a:avLst/>
            <a:gdLst/>
            <a:ahLst/>
            <a:cxnLst/>
            <a:rect l="l" t="t" r="r" b="b"/>
            <a:pathLst>
              <a:path w="288289" h="31114">
                <a:moveTo>
                  <a:pt x="0" y="30741"/>
                </a:moveTo>
                <a:lnTo>
                  <a:pt x="287820" y="30741"/>
                </a:lnTo>
                <a:lnTo>
                  <a:pt x="287820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085334" y="4131052"/>
            <a:ext cx="278130" cy="0"/>
          </a:xfrm>
          <a:custGeom>
            <a:avLst/>
            <a:gdLst/>
            <a:ahLst/>
            <a:cxnLst/>
            <a:rect l="l" t="t" r="r" b="b"/>
            <a:pathLst>
              <a:path w="278129">
                <a:moveTo>
                  <a:pt x="0" y="0"/>
                </a:moveTo>
                <a:lnTo>
                  <a:pt x="277583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85334" y="4115681"/>
            <a:ext cx="278130" cy="31115"/>
          </a:xfrm>
          <a:custGeom>
            <a:avLst/>
            <a:gdLst/>
            <a:ahLst/>
            <a:cxnLst/>
            <a:rect l="l" t="t" r="r" b="b"/>
            <a:pathLst>
              <a:path w="278129" h="31114">
                <a:moveTo>
                  <a:pt x="0" y="30741"/>
                </a:moveTo>
                <a:lnTo>
                  <a:pt x="277583" y="30741"/>
                </a:lnTo>
                <a:lnTo>
                  <a:pt x="277583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085334" y="4032373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641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85334" y="4017002"/>
            <a:ext cx="252729" cy="31115"/>
          </a:xfrm>
          <a:custGeom>
            <a:avLst/>
            <a:gdLst/>
            <a:ahLst/>
            <a:cxnLst/>
            <a:rect l="l" t="t" r="r" b="b"/>
            <a:pathLst>
              <a:path w="252729" h="31114">
                <a:moveTo>
                  <a:pt x="0" y="30741"/>
                </a:moveTo>
                <a:lnTo>
                  <a:pt x="252641" y="30741"/>
                </a:lnTo>
                <a:lnTo>
                  <a:pt x="252641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85334" y="3934456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>
                <a:moveTo>
                  <a:pt x="0" y="0"/>
                </a:moveTo>
                <a:lnTo>
                  <a:pt x="247523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85334" y="3919085"/>
            <a:ext cx="247650" cy="31115"/>
          </a:xfrm>
          <a:custGeom>
            <a:avLst/>
            <a:gdLst/>
            <a:ahLst/>
            <a:cxnLst/>
            <a:rect l="l" t="t" r="r" b="b"/>
            <a:pathLst>
              <a:path w="247650" h="31114">
                <a:moveTo>
                  <a:pt x="0" y="30741"/>
                </a:moveTo>
                <a:lnTo>
                  <a:pt x="247523" y="30741"/>
                </a:lnTo>
                <a:lnTo>
                  <a:pt x="247523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085334" y="3835777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39852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085334" y="3820406"/>
            <a:ext cx="240029" cy="31115"/>
          </a:xfrm>
          <a:custGeom>
            <a:avLst/>
            <a:gdLst/>
            <a:ahLst/>
            <a:cxnLst/>
            <a:rect l="l" t="t" r="r" b="b"/>
            <a:pathLst>
              <a:path w="240029" h="31114">
                <a:moveTo>
                  <a:pt x="0" y="30741"/>
                </a:moveTo>
                <a:lnTo>
                  <a:pt x="239852" y="30741"/>
                </a:lnTo>
                <a:lnTo>
                  <a:pt x="239852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85334" y="3737860"/>
            <a:ext cx="224790" cy="0"/>
          </a:xfrm>
          <a:custGeom>
            <a:avLst/>
            <a:gdLst/>
            <a:ahLst/>
            <a:cxnLst/>
            <a:rect l="l" t="t" r="r" b="b"/>
            <a:pathLst>
              <a:path w="224789">
                <a:moveTo>
                  <a:pt x="0" y="0"/>
                </a:moveTo>
                <a:lnTo>
                  <a:pt x="224497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085334" y="3722489"/>
            <a:ext cx="224790" cy="31115"/>
          </a:xfrm>
          <a:custGeom>
            <a:avLst/>
            <a:gdLst/>
            <a:ahLst/>
            <a:cxnLst/>
            <a:rect l="l" t="t" r="r" b="b"/>
            <a:pathLst>
              <a:path w="224789" h="31114">
                <a:moveTo>
                  <a:pt x="0" y="30741"/>
                </a:moveTo>
                <a:lnTo>
                  <a:pt x="224497" y="30741"/>
                </a:lnTo>
                <a:lnTo>
                  <a:pt x="224497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85334" y="363917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272" y="0"/>
                </a:lnTo>
              </a:path>
            </a:pathLst>
          </a:custGeom>
          <a:ln w="3202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85334" y="3623165"/>
            <a:ext cx="198755" cy="32384"/>
          </a:xfrm>
          <a:custGeom>
            <a:avLst/>
            <a:gdLst/>
            <a:ahLst/>
            <a:cxnLst/>
            <a:rect l="l" t="t" r="r" b="b"/>
            <a:pathLst>
              <a:path w="198754" h="32385">
                <a:moveTo>
                  <a:pt x="0" y="32021"/>
                </a:moveTo>
                <a:lnTo>
                  <a:pt x="198272" y="32021"/>
                </a:lnTo>
                <a:lnTo>
                  <a:pt x="198272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085334" y="3539994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085334" y="3524623"/>
            <a:ext cx="195580" cy="31115"/>
          </a:xfrm>
          <a:custGeom>
            <a:avLst/>
            <a:gdLst/>
            <a:ahLst/>
            <a:cxnLst/>
            <a:rect l="l" t="t" r="r" b="b"/>
            <a:pathLst>
              <a:path w="195579" h="31114">
                <a:moveTo>
                  <a:pt x="0" y="30741"/>
                </a:moveTo>
                <a:lnTo>
                  <a:pt x="195072" y="30741"/>
                </a:lnTo>
                <a:lnTo>
                  <a:pt x="195072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085334" y="3441950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2918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085334" y="3426579"/>
            <a:ext cx="183515" cy="31115"/>
          </a:xfrm>
          <a:custGeom>
            <a:avLst/>
            <a:gdLst/>
            <a:ahLst/>
            <a:cxnLst/>
            <a:rect l="l" t="t" r="r" b="b"/>
            <a:pathLst>
              <a:path w="183514" h="31114">
                <a:moveTo>
                  <a:pt x="0" y="30741"/>
                </a:moveTo>
                <a:lnTo>
                  <a:pt x="182918" y="30741"/>
                </a:lnTo>
                <a:lnTo>
                  <a:pt x="182918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085334" y="3343271"/>
            <a:ext cx="17907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8447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085334" y="3327900"/>
            <a:ext cx="179070" cy="31115"/>
          </a:xfrm>
          <a:custGeom>
            <a:avLst/>
            <a:gdLst/>
            <a:ahLst/>
            <a:cxnLst/>
            <a:rect l="l" t="t" r="r" b="b"/>
            <a:pathLst>
              <a:path w="179070" h="31114">
                <a:moveTo>
                  <a:pt x="0" y="30741"/>
                </a:moveTo>
                <a:lnTo>
                  <a:pt x="178447" y="30741"/>
                </a:lnTo>
                <a:lnTo>
                  <a:pt x="178447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085334" y="3244719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082" y="0"/>
                </a:lnTo>
              </a:path>
            </a:pathLst>
          </a:custGeom>
          <a:ln w="3074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085334" y="3229348"/>
            <a:ext cx="179705" cy="31115"/>
          </a:xfrm>
          <a:custGeom>
            <a:avLst/>
            <a:gdLst/>
            <a:ahLst/>
            <a:cxnLst/>
            <a:rect l="l" t="t" r="r" b="b"/>
            <a:pathLst>
              <a:path w="179704" h="31114">
                <a:moveTo>
                  <a:pt x="0" y="30741"/>
                </a:moveTo>
                <a:lnTo>
                  <a:pt x="179082" y="30741"/>
                </a:lnTo>
                <a:lnTo>
                  <a:pt x="179082" y="0"/>
                </a:lnTo>
                <a:lnTo>
                  <a:pt x="0" y="0"/>
                </a:lnTo>
                <a:lnTo>
                  <a:pt x="0" y="3074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85334" y="3146675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>
                <a:moveTo>
                  <a:pt x="0" y="0"/>
                </a:moveTo>
                <a:lnTo>
                  <a:pt x="168846" y="0"/>
                </a:lnTo>
              </a:path>
            </a:pathLst>
          </a:custGeom>
          <a:ln w="30740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085334" y="3131305"/>
            <a:ext cx="168910" cy="31115"/>
          </a:xfrm>
          <a:custGeom>
            <a:avLst/>
            <a:gdLst/>
            <a:ahLst/>
            <a:cxnLst/>
            <a:rect l="l" t="t" r="r" b="b"/>
            <a:pathLst>
              <a:path w="168910" h="31114">
                <a:moveTo>
                  <a:pt x="0" y="30740"/>
                </a:moveTo>
                <a:lnTo>
                  <a:pt x="168846" y="30740"/>
                </a:lnTo>
                <a:lnTo>
                  <a:pt x="16884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85334" y="3048123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360" y="0"/>
                </a:lnTo>
              </a:path>
            </a:pathLst>
          </a:custGeom>
          <a:ln w="30740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85334" y="3032753"/>
            <a:ext cx="125730" cy="31115"/>
          </a:xfrm>
          <a:custGeom>
            <a:avLst/>
            <a:gdLst/>
            <a:ahLst/>
            <a:cxnLst/>
            <a:rect l="l" t="t" r="r" b="b"/>
            <a:pathLst>
              <a:path w="125729" h="31114">
                <a:moveTo>
                  <a:pt x="0" y="30740"/>
                </a:moveTo>
                <a:lnTo>
                  <a:pt x="125360" y="30740"/>
                </a:lnTo>
                <a:lnTo>
                  <a:pt x="125360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085334" y="2949439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82" y="0"/>
                </a:lnTo>
              </a:path>
            </a:pathLst>
          </a:custGeom>
          <a:ln w="32021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85334" y="2933428"/>
            <a:ext cx="121285" cy="32384"/>
          </a:xfrm>
          <a:custGeom>
            <a:avLst/>
            <a:gdLst/>
            <a:ahLst/>
            <a:cxnLst/>
            <a:rect l="l" t="t" r="r" b="b"/>
            <a:pathLst>
              <a:path w="121285" h="32385">
                <a:moveTo>
                  <a:pt x="0" y="32021"/>
                </a:moveTo>
                <a:lnTo>
                  <a:pt x="120882" y="32021"/>
                </a:lnTo>
                <a:lnTo>
                  <a:pt x="120882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085334" y="285076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14" y="0"/>
                </a:lnTo>
              </a:path>
            </a:pathLst>
          </a:custGeom>
          <a:ln w="30740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85334" y="2835395"/>
            <a:ext cx="104139" cy="31115"/>
          </a:xfrm>
          <a:custGeom>
            <a:avLst/>
            <a:gdLst/>
            <a:ahLst/>
            <a:cxnLst/>
            <a:rect l="l" t="t" r="r" b="b"/>
            <a:pathLst>
              <a:path w="104139" h="31114">
                <a:moveTo>
                  <a:pt x="0" y="30740"/>
                </a:moveTo>
                <a:lnTo>
                  <a:pt x="103614" y="30740"/>
                </a:lnTo>
                <a:lnTo>
                  <a:pt x="103614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085334" y="2736843"/>
            <a:ext cx="83820" cy="31115"/>
          </a:xfrm>
          <a:custGeom>
            <a:avLst/>
            <a:gdLst/>
            <a:ahLst/>
            <a:cxnLst/>
            <a:rect l="l" t="t" r="r" b="b"/>
            <a:pathLst>
              <a:path w="83820" h="31114">
                <a:moveTo>
                  <a:pt x="0" y="30740"/>
                </a:moveTo>
                <a:lnTo>
                  <a:pt x="83785" y="30740"/>
                </a:lnTo>
                <a:lnTo>
                  <a:pt x="83785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085334" y="2736843"/>
            <a:ext cx="83820" cy="31115"/>
          </a:xfrm>
          <a:custGeom>
            <a:avLst/>
            <a:gdLst/>
            <a:ahLst/>
            <a:cxnLst/>
            <a:rect l="l" t="t" r="r" b="b"/>
            <a:pathLst>
              <a:path w="83820" h="31114">
                <a:moveTo>
                  <a:pt x="0" y="30740"/>
                </a:moveTo>
                <a:lnTo>
                  <a:pt x="83785" y="30740"/>
                </a:lnTo>
                <a:lnTo>
                  <a:pt x="83785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85334" y="2638799"/>
            <a:ext cx="76835" cy="31115"/>
          </a:xfrm>
          <a:custGeom>
            <a:avLst/>
            <a:gdLst/>
            <a:ahLst/>
            <a:cxnLst/>
            <a:rect l="l" t="t" r="r" b="b"/>
            <a:pathLst>
              <a:path w="76835" h="31114">
                <a:moveTo>
                  <a:pt x="0" y="30740"/>
                </a:moveTo>
                <a:lnTo>
                  <a:pt x="76751" y="30740"/>
                </a:lnTo>
                <a:lnTo>
                  <a:pt x="76751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085334" y="2638799"/>
            <a:ext cx="76835" cy="31115"/>
          </a:xfrm>
          <a:custGeom>
            <a:avLst/>
            <a:gdLst/>
            <a:ahLst/>
            <a:cxnLst/>
            <a:rect l="l" t="t" r="r" b="b"/>
            <a:pathLst>
              <a:path w="76835" h="31114">
                <a:moveTo>
                  <a:pt x="0" y="30740"/>
                </a:moveTo>
                <a:lnTo>
                  <a:pt x="76751" y="30740"/>
                </a:lnTo>
                <a:lnTo>
                  <a:pt x="76751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85334" y="2540247"/>
            <a:ext cx="73025" cy="31115"/>
          </a:xfrm>
          <a:custGeom>
            <a:avLst/>
            <a:gdLst/>
            <a:ahLst/>
            <a:cxnLst/>
            <a:rect l="l" t="t" r="r" b="b"/>
            <a:pathLst>
              <a:path w="73025" h="31114">
                <a:moveTo>
                  <a:pt x="0" y="30740"/>
                </a:moveTo>
                <a:lnTo>
                  <a:pt x="72913" y="30740"/>
                </a:lnTo>
                <a:lnTo>
                  <a:pt x="72913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085334" y="2540247"/>
            <a:ext cx="73025" cy="31115"/>
          </a:xfrm>
          <a:custGeom>
            <a:avLst/>
            <a:gdLst/>
            <a:ahLst/>
            <a:cxnLst/>
            <a:rect l="l" t="t" r="r" b="b"/>
            <a:pathLst>
              <a:path w="73025" h="31114">
                <a:moveTo>
                  <a:pt x="0" y="30740"/>
                </a:moveTo>
                <a:lnTo>
                  <a:pt x="72913" y="30740"/>
                </a:lnTo>
                <a:lnTo>
                  <a:pt x="72913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085334" y="2441568"/>
            <a:ext cx="71120" cy="31115"/>
          </a:xfrm>
          <a:custGeom>
            <a:avLst/>
            <a:gdLst/>
            <a:ahLst/>
            <a:cxnLst/>
            <a:rect l="l" t="t" r="r" b="b"/>
            <a:pathLst>
              <a:path w="71120" h="31114">
                <a:moveTo>
                  <a:pt x="0" y="30740"/>
                </a:moveTo>
                <a:lnTo>
                  <a:pt x="70994" y="30740"/>
                </a:lnTo>
                <a:lnTo>
                  <a:pt x="70994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085334" y="2441568"/>
            <a:ext cx="71120" cy="31115"/>
          </a:xfrm>
          <a:custGeom>
            <a:avLst/>
            <a:gdLst/>
            <a:ahLst/>
            <a:cxnLst/>
            <a:rect l="l" t="t" r="r" b="b"/>
            <a:pathLst>
              <a:path w="71120" h="31114">
                <a:moveTo>
                  <a:pt x="0" y="30740"/>
                </a:moveTo>
                <a:lnTo>
                  <a:pt x="70994" y="30740"/>
                </a:lnTo>
                <a:lnTo>
                  <a:pt x="70994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085334" y="2343651"/>
            <a:ext cx="53975" cy="31115"/>
          </a:xfrm>
          <a:custGeom>
            <a:avLst/>
            <a:gdLst/>
            <a:ahLst/>
            <a:cxnLst/>
            <a:rect l="l" t="t" r="r" b="b"/>
            <a:pathLst>
              <a:path w="53975" h="31114">
                <a:moveTo>
                  <a:pt x="0" y="30740"/>
                </a:moveTo>
                <a:lnTo>
                  <a:pt x="53726" y="30740"/>
                </a:lnTo>
                <a:lnTo>
                  <a:pt x="5372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85334" y="2343651"/>
            <a:ext cx="53975" cy="31115"/>
          </a:xfrm>
          <a:custGeom>
            <a:avLst/>
            <a:gdLst/>
            <a:ahLst/>
            <a:cxnLst/>
            <a:rect l="l" t="t" r="r" b="b"/>
            <a:pathLst>
              <a:path w="53975" h="31114">
                <a:moveTo>
                  <a:pt x="0" y="30740"/>
                </a:moveTo>
                <a:lnTo>
                  <a:pt x="53726" y="30740"/>
                </a:lnTo>
                <a:lnTo>
                  <a:pt x="5372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085334" y="2244326"/>
            <a:ext cx="38735" cy="32384"/>
          </a:xfrm>
          <a:custGeom>
            <a:avLst/>
            <a:gdLst/>
            <a:ahLst/>
            <a:cxnLst/>
            <a:rect l="l" t="t" r="r" b="b"/>
            <a:pathLst>
              <a:path w="38735" h="32385">
                <a:moveTo>
                  <a:pt x="0" y="32021"/>
                </a:moveTo>
                <a:lnTo>
                  <a:pt x="38375" y="32021"/>
                </a:lnTo>
                <a:lnTo>
                  <a:pt x="38375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85334" y="2244326"/>
            <a:ext cx="38735" cy="32384"/>
          </a:xfrm>
          <a:custGeom>
            <a:avLst/>
            <a:gdLst/>
            <a:ahLst/>
            <a:cxnLst/>
            <a:rect l="l" t="t" r="r" b="b"/>
            <a:pathLst>
              <a:path w="38735" h="32385">
                <a:moveTo>
                  <a:pt x="0" y="32021"/>
                </a:moveTo>
                <a:lnTo>
                  <a:pt x="38375" y="32021"/>
                </a:lnTo>
                <a:lnTo>
                  <a:pt x="38375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085334" y="2145658"/>
            <a:ext cx="37465" cy="31115"/>
          </a:xfrm>
          <a:custGeom>
            <a:avLst/>
            <a:gdLst/>
            <a:ahLst/>
            <a:cxnLst/>
            <a:rect l="l" t="t" r="r" b="b"/>
            <a:pathLst>
              <a:path w="37464" h="31114">
                <a:moveTo>
                  <a:pt x="0" y="30740"/>
                </a:moveTo>
                <a:lnTo>
                  <a:pt x="37096" y="30740"/>
                </a:lnTo>
                <a:lnTo>
                  <a:pt x="3709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085334" y="2145658"/>
            <a:ext cx="37465" cy="31115"/>
          </a:xfrm>
          <a:custGeom>
            <a:avLst/>
            <a:gdLst/>
            <a:ahLst/>
            <a:cxnLst/>
            <a:rect l="l" t="t" r="r" b="b"/>
            <a:pathLst>
              <a:path w="37464" h="31114">
                <a:moveTo>
                  <a:pt x="0" y="30740"/>
                </a:moveTo>
                <a:lnTo>
                  <a:pt x="37096" y="30740"/>
                </a:lnTo>
                <a:lnTo>
                  <a:pt x="3709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085334" y="2047741"/>
            <a:ext cx="36830" cy="31115"/>
          </a:xfrm>
          <a:custGeom>
            <a:avLst/>
            <a:gdLst/>
            <a:ahLst/>
            <a:cxnLst/>
            <a:rect l="l" t="t" r="r" b="b"/>
            <a:pathLst>
              <a:path w="36829" h="31114">
                <a:moveTo>
                  <a:pt x="0" y="30740"/>
                </a:moveTo>
                <a:lnTo>
                  <a:pt x="36456" y="30740"/>
                </a:lnTo>
                <a:lnTo>
                  <a:pt x="3645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085334" y="2047741"/>
            <a:ext cx="36830" cy="31115"/>
          </a:xfrm>
          <a:custGeom>
            <a:avLst/>
            <a:gdLst/>
            <a:ahLst/>
            <a:cxnLst/>
            <a:rect l="l" t="t" r="r" b="b"/>
            <a:pathLst>
              <a:path w="36829" h="31114">
                <a:moveTo>
                  <a:pt x="0" y="30740"/>
                </a:moveTo>
                <a:lnTo>
                  <a:pt x="36456" y="30740"/>
                </a:lnTo>
                <a:lnTo>
                  <a:pt x="3645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85334" y="1949062"/>
            <a:ext cx="34290" cy="31115"/>
          </a:xfrm>
          <a:custGeom>
            <a:avLst/>
            <a:gdLst/>
            <a:ahLst/>
            <a:cxnLst/>
            <a:rect l="l" t="t" r="r" b="b"/>
            <a:pathLst>
              <a:path w="34289" h="31114">
                <a:moveTo>
                  <a:pt x="0" y="30740"/>
                </a:moveTo>
                <a:lnTo>
                  <a:pt x="33897" y="30740"/>
                </a:lnTo>
                <a:lnTo>
                  <a:pt x="33897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85334" y="1949062"/>
            <a:ext cx="34290" cy="31115"/>
          </a:xfrm>
          <a:custGeom>
            <a:avLst/>
            <a:gdLst/>
            <a:ahLst/>
            <a:cxnLst/>
            <a:rect l="l" t="t" r="r" b="b"/>
            <a:pathLst>
              <a:path w="34289" h="31114">
                <a:moveTo>
                  <a:pt x="0" y="30740"/>
                </a:moveTo>
                <a:lnTo>
                  <a:pt x="33897" y="30740"/>
                </a:lnTo>
                <a:lnTo>
                  <a:pt x="33897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085334" y="1851145"/>
            <a:ext cx="33020" cy="31115"/>
          </a:xfrm>
          <a:custGeom>
            <a:avLst/>
            <a:gdLst/>
            <a:ahLst/>
            <a:cxnLst/>
            <a:rect l="l" t="t" r="r" b="b"/>
            <a:pathLst>
              <a:path w="33020" h="31114">
                <a:moveTo>
                  <a:pt x="0" y="30740"/>
                </a:moveTo>
                <a:lnTo>
                  <a:pt x="32618" y="30740"/>
                </a:lnTo>
                <a:lnTo>
                  <a:pt x="3261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85334" y="1851145"/>
            <a:ext cx="33020" cy="31115"/>
          </a:xfrm>
          <a:custGeom>
            <a:avLst/>
            <a:gdLst/>
            <a:ahLst/>
            <a:cxnLst/>
            <a:rect l="l" t="t" r="r" b="b"/>
            <a:pathLst>
              <a:path w="33020" h="31114">
                <a:moveTo>
                  <a:pt x="0" y="30740"/>
                </a:moveTo>
                <a:lnTo>
                  <a:pt x="32618" y="30740"/>
                </a:lnTo>
                <a:lnTo>
                  <a:pt x="3261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85334" y="1752466"/>
            <a:ext cx="30480" cy="31115"/>
          </a:xfrm>
          <a:custGeom>
            <a:avLst/>
            <a:gdLst/>
            <a:ahLst/>
            <a:cxnLst/>
            <a:rect l="l" t="t" r="r" b="b"/>
            <a:pathLst>
              <a:path w="30479" h="31114">
                <a:moveTo>
                  <a:pt x="0" y="30740"/>
                </a:moveTo>
                <a:lnTo>
                  <a:pt x="30060" y="30740"/>
                </a:lnTo>
                <a:lnTo>
                  <a:pt x="30060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85334" y="1752466"/>
            <a:ext cx="30480" cy="31115"/>
          </a:xfrm>
          <a:custGeom>
            <a:avLst/>
            <a:gdLst/>
            <a:ahLst/>
            <a:cxnLst/>
            <a:rect l="l" t="t" r="r" b="b"/>
            <a:pathLst>
              <a:path w="30479" h="31114">
                <a:moveTo>
                  <a:pt x="0" y="30740"/>
                </a:moveTo>
                <a:lnTo>
                  <a:pt x="30060" y="30740"/>
                </a:lnTo>
                <a:lnTo>
                  <a:pt x="30060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085334" y="1653787"/>
            <a:ext cx="22225" cy="31115"/>
          </a:xfrm>
          <a:custGeom>
            <a:avLst/>
            <a:gdLst/>
            <a:ahLst/>
            <a:cxnLst/>
            <a:rect l="l" t="t" r="r" b="b"/>
            <a:pathLst>
              <a:path w="22225" h="31114">
                <a:moveTo>
                  <a:pt x="0" y="30740"/>
                </a:moveTo>
                <a:lnTo>
                  <a:pt x="21746" y="30740"/>
                </a:lnTo>
                <a:lnTo>
                  <a:pt x="2174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085334" y="1653787"/>
            <a:ext cx="22225" cy="31115"/>
          </a:xfrm>
          <a:custGeom>
            <a:avLst/>
            <a:gdLst/>
            <a:ahLst/>
            <a:cxnLst/>
            <a:rect l="l" t="t" r="r" b="b"/>
            <a:pathLst>
              <a:path w="22225" h="31114">
                <a:moveTo>
                  <a:pt x="0" y="30740"/>
                </a:moveTo>
                <a:lnTo>
                  <a:pt x="21746" y="30740"/>
                </a:lnTo>
                <a:lnTo>
                  <a:pt x="21746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85334" y="1555224"/>
            <a:ext cx="19685" cy="32384"/>
          </a:xfrm>
          <a:custGeom>
            <a:avLst/>
            <a:gdLst/>
            <a:ahLst/>
            <a:cxnLst/>
            <a:rect l="l" t="t" r="r" b="b"/>
            <a:pathLst>
              <a:path w="19685" h="32384">
                <a:moveTo>
                  <a:pt x="0" y="32021"/>
                </a:moveTo>
                <a:lnTo>
                  <a:pt x="19188" y="32021"/>
                </a:lnTo>
                <a:lnTo>
                  <a:pt x="19188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85334" y="1555224"/>
            <a:ext cx="19685" cy="32384"/>
          </a:xfrm>
          <a:custGeom>
            <a:avLst/>
            <a:gdLst/>
            <a:ahLst/>
            <a:cxnLst/>
            <a:rect l="l" t="t" r="r" b="b"/>
            <a:pathLst>
              <a:path w="19685" h="32384">
                <a:moveTo>
                  <a:pt x="0" y="32021"/>
                </a:moveTo>
                <a:lnTo>
                  <a:pt x="19188" y="32021"/>
                </a:lnTo>
                <a:lnTo>
                  <a:pt x="19188" y="0"/>
                </a:lnTo>
                <a:lnTo>
                  <a:pt x="0" y="0"/>
                </a:lnTo>
                <a:lnTo>
                  <a:pt x="0" y="32021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085334" y="1456556"/>
            <a:ext cx="18415" cy="31115"/>
          </a:xfrm>
          <a:custGeom>
            <a:avLst/>
            <a:gdLst/>
            <a:ahLst/>
            <a:cxnLst/>
            <a:rect l="l" t="t" r="r" b="b"/>
            <a:pathLst>
              <a:path w="18414" h="31115">
                <a:moveTo>
                  <a:pt x="0" y="30740"/>
                </a:moveTo>
                <a:lnTo>
                  <a:pt x="17909" y="30740"/>
                </a:lnTo>
                <a:lnTo>
                  <a:pt x="17909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85334" y="1456556"/>
            <a:ext cx="18415" cy="31115"/>
          </a:xfrm>
          <a:custGeom>
            <a:avLst/>
            <a:gdLst/>
            <a:ahLst/>
            <a:cxnLst/>
            <a:rect l="l" t="t" r="r" b="b"/>
            <a:pathLst>
              <a:path w="18414" h="31115">
                <a:moveTo>
                  <a:pt x="0" y="30740"/>
                </a:moveTo>
                <a:lnTo>
                  <a:pt x="17909" y="30740"/>
                </a:lnTo>
                <a:lnTo>
                  <a:pt x="17909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85334" y="1358004"/>
            <a:ext cx="15875" cy="31115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0" y="30740"/>
                </a:moveTo>
                <a:lnTo>
                  <a:pt x="15349" y="30740"/>
                </a:lnTo>
                <a:lnTo>
                  <a:pt x="15349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085334" y="1358004"/>
            <a:ext cx="15875" cy="31115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0" y="30740"/>
                </a:moveTo>
                <a:lnTo>
                  <a:pt x="15349" y="30740"/>
                </a:lnTo>
                <a:lnTo>
                  <a:pt x="15349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085334" y="1259960"/>
            <a:ext cx="14604" cy="31115"/>
          </a:xfrm>
          <a:custGeom>
            <a:avLst/>
            <a:gdLst/>
            <a:ahLst/>
            <a:cxnLst/>
            <a:rect l="l" t="t" r="r" b="b"/>
            <a:pathLst>
              <a:path w="14604" h="31115">
                <a:moveTo>
                  <a:pt x="0" y="30740"/>
                </a:moveTo>
                <a:lnTo>
                  <a:pt x="14070" y="30740"/>
                </a:lnTo>
                <a:lnTo>
                  <a:pt x="14070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085334" y="1259960"/>
            <a:ext cx="14604" cy="31115"/>
          </a:xfrm>
          <a:custGeom>
            <a:avLst/>
            <a:gdLst/>
            <a:ahLst/>
            <a:cxnLst/>
            <a:rect l="l" t="t" r="r" b="b"/>
            <a:pathLst>
              <a:path w="14604" h="31115">
                <a:moveTo>
                  <a:pt x="0" y="30740"/>
                </a:moveTo>
                <a:lnTo>
                  <a:pt x="14070" y="30740"/>
                </a:lnTo>
                <a:lnTo>
                  <a:pt x="14070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085334" y="1161281"/>
            <a:ext cx="9525" cy="31115"/>
          </a:xfrm>
          <a:custGeom>
            <a:avLst/>
            <a:gdLst/>
            <a:ahLst/>
            <a:cxnLst/>
            <a:rect l="l" t="t" r="r" b="b"/>
            <a:pathLst>
              <a:path w="9525" h="31115">
                <a:moveTo>
                  <a:pt x="0" y="30740"/>
                </a:moveTo>
                <a:lnTo>
                  <a:pt x="8954" y="30740"/>
                </a:lnTo>
                <a:lnTo>
                  <a:pt x="8954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085334" y="1161281"/>
            <a:ext cx="9525" cy="31115"/>
          </a:xfrm>
          <a:custGeom>
            <a:avLst/>
            <a:gdLst/>
            <a:ahLst/>
            <a:cxnLst/>
            <a:rect l="l" t="t" r="r" b="b"/>
            <a:pathLst>
              <a:path w="9525" h="31115">
                <a:moveTo>
                  <a:pt x="0" y="30740"/>
                </a:moveTo>
                <a:lnTo>
                  <a:pt x="8954" y="30740"/>
                </a:lnTo>
                <a:lnTo>
                  <a:pt x="8954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085334" y="1063364"/>
            <a:ext cx="4445" cy="31115"/>
          </a:xfrm>
          <a:custGeom>
            <a:avLst/>
            <a:gdLst/>
            <a:ahLst/>
            <a:cxnLst/>
            <a:rect l="l" t="t" r="r" b="b"/>
            <a:pathLst>
              <a:path w="4445" h="31115">
                <a:moveTo>
                  <a:pt x="0" y="30740"/>
                </a:moveTo>
                <a:lnTo>
                  <a:pt x="3838" y="30740"/>
                </a:lnTo>
                <a:lnTo>
                  <a:pt x="383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085334" y="1063364"/>
            <a:ext cx="4445" cy="31115"/>
          </a:xfrm>
          <a:custGeom>
            <a:avLst/>
            <a:gdLst/>
            <a:ahLst/>
            <a:cxnLst/>
            <a:rect l="l" t="t" r="r" b="b"/>
            <a:pathLst>
              <a:path w="4445" h="31115">
                <a:moveTo>
                  <a:pt x="0" y="30740"/>
                </a:moveTo>
                <a:lnTo>
                  <a:pt x="3838" y="30740"/>
                </a:lnTo>
                <a:lnTo>
                  <a:pt x="383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6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085334" y="964685"/>
            <a:ext cx="2540" cy="31115"/>
          </a:xfrm>
          <a:custGeom>
            <a:avLst/>
            <a:gdLst/>
            <a:ahLst/>
            <a:cxnLst/>
            <a:rect l="l" t="t" r="r" b="b"/>
            <a:pathLst>
              <a:path w="2539" h="31115">
                <a:moveTo>
                  <a:pt x="0" y="30740"/>
                </a:moveTo>
                <a:lnTo>
                  <a:pt x="1918" y="30740"/>
                </a:lnTo>
                <a:lnTo>
                  <a:pt x="191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085334" y="964685"/>
            <a:ext cx="2540" cy="31115"/>
          </a:xfrm>
          <a:custGeom>
            <a:avLst/>
            <a:gdLst/>
            <a:ahLst/>
            <a:cxnLst/>
            <a:rect l="l" t="t" r="r" b="b"/>
            <a:pathLst>
              <a:path w="2539" h="31115">
                <a:moveTo>
                  <a:pt x="0" y="30740"/>
                </a:moveTo>
                <a:lnTo>
                  <a:pt x="1918" y="30740"/>
                </a:lnTo>
                <a:lnTo>
                  <a:pt x="1918" y="0"/>
                </a:lnTo>
                <a:lnTo>
                  <a:pt x="0" y="0"/>
                </a:lnTo>
                <a:lnTo>
                  <a:pt x="0" y="30740"/>
                </a:lnTo>
                <a:close/>
              </a:path>
            </a:pathLst>
          </a:custGeom>
          <a:ln w="9905">
            <a:solidFill>
              <a:srgbClr val="1F38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801105" y="3050667"/>
            <a:ext cx="337185" cy="2192655"/>
          </a:xfrm>
          <a:custGeom>
            <a:avLst/>
            <a:gdLst/>
            <a:ahLst/>
            <a:cxnLst/>
            <a:rect l="l" t="t" r="r" b="b"/>
            <a:pathLst>
              <a:path w="337185" h="2192654">
                <a:moveTo>
                  <a:pt x="0" y="0"/>
                </a:moveTo>
                <a:lnTo>
                  <a:pt x="65278" y="1270"/>
                </a:lnTo>
                <a:lnTo>
                  <a:pt x="118999" y="5715"/>
                </a:lnTo>
                <a:lnTo>
                  <a:pt x="155448" y="12827"/>
                </a:lnTo>
                <a:lnTo>
                  <a:pt x="168148" y="20447"/>
                </a:lnTo>
                <a:lnTo>
                  <a:pt x="168148" y="1075309"/>
                </a:lnTo>
                <a:lnTo>
                  <a:pt x="181610" y="1083564"/>
                </a:lnTo>
                <a:lnTo>
                  <a:pt x="217424" y="1090041"/>
                </a:lnTo>
                <a:lnTo>
                  <a:pt x="271145" y="1094486"/>
                </a:lnTo>
                <a:lnTo>
                  <a:pt x="337058" y="1096391"/>
                </a:lnTo>
                <a:lnTo>
                  <a:pt x="271145" y="1097661"/>
                </a:lnTo>
                <a:lnTo>
                  <a:pt x="217424" y="1102106"/>
                </a:lnTo>
                <a:lnTo>
                  <a:pt x="181610" y="1108583"/>
                </a:lnTo>
                <a:lnTo>
                  <a:pt x="168148" y="1116838"/>
                </a:lnTo>
                <a:lnTo>
                  <a:pt x="168148" y="2171700"/>
                </a:lnTo>
                <a:lnTo>
                  <a:pt x="155448" y="2180082"/>
                </a:lnTo>
                <a:lnTo>
                  <a:pt x="118999" y="2186432"/>
                </a:lnTo>
                <a:lnTo>
                  <a:pt x="65278" y="2190877"/>
                </a:lnTo>
                <a:lnTo>
                  <a:pt x="0" y="2192147"/>
                </a:lnTo>
              </a:path>
            </a:pathLst>
          </a:custGeom>
          <a:ln w="6096">
            <a:solidFill>
              <a:srgbClr val="843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5463921" y="1801495"/>
            <a:ext cx="2063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040" algn="l"/>
              </a:tabLst>
            </a:pPr>
            <a:r>
              <a:rPr sz="600" u="heavy" dirty="0">
                <a:solidFill>
                  <a:srgbClr val="575757"/>
                </a:solidFill>
                <a:uFill>
                  <a:solidFill>
                    <a:srgbClr val="843A0A"/>
                  </a:solidFill>
                </a:uFill>
                <a:latin typeface="Calibri"/>
                <a:cs typeface="Calibri"/>
              </a:rPr>
              <a:t> 	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838825" y="1880742"/>
            <a:ext cx="1755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43A0A"/>
                </a:solidFill>
                <a:latin typeface="Calibri"/>
                <a:cs typeface="Calibri"/>
              </a:rPr>
              <a:t>Populations </a:t>
            </a:r>
            <a:r>
              <a:rPr sz="1800" dirty="0">
                <a:solidFill>
                  <a:srgbClr val="843A0A"/>
                </a:solidFill>
                <a:latin typeface="Calibri"/>
                <a:cs typeface="Calibri"/>
              </a:rPr>
              <a:t>&lt;</a:t>
            </a:r>
            <a:r>
              <a:rPr sz="1800" spc="-35" dirty="0">
                <a:solidFill>
                  <a:srgbClr val="84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43A0A"/>
                </a:solidFill>
                <a:latin typeface="Calibri"/>
                <a:cs typeface="Calibri"/>
              </a:rPr>
              <a:t>10m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291453" y="4000880"/>
            <a:ext cx="1755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43A0A"/>
                </a:solidFill>
                <a:latin typeface="Calibri"/>
                <a:cs typeface="Calibri"/>
              </a:rPr>
              <a:t>Populations </a:t>
            </a:r>
            <a:r>
              <a:rPr sz="1800" dirty="0">
                <a:solidFill>
                  <a:srgbClr val="843A0A"/>
                </a:solidFill>
                <a:latin typeface="Calibri"/>
                <a:cs typeface="Calibri"/>
              </a:rPr>
              <a:t>&lt;</a:t>
            </a:r>
            <a:r>
              <a:rPr sz="1800" spc="-35" dirty="0">
                <a:solidFill>
                  <a:srgbClr val="843A0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43A0A"/>
                </a:solidFill>
                <a:latin typeface="Calibri"/>
                <a:cs typeface="Calibri"/>
              </a:rPr>
              <a:t>30m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229227" y="933957"/>
            <a:ext cx="769620" cy="5314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marR="12065" indent="321310" algn="just">
              <a:lnSpc>
                <a:spcPct val="106700"/>
              </a:lnSpc>
              <a:spcBef>
                <a:spcPts val="10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ey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ch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es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Sao Tome 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&amp;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Principe</a:t>
            </a:r>
            <a:endParaRPr sz="600">
              <a:latin typeface="Calibri"/>
              <a:cs typeface="Calibri"/>
            </a:endParaRPr>
          </a:p>
          <a:p>
            <a:pPr marL="452755" marR="6350" indent="-62865" algn="just">
              <a:lnSpc>
                <a:spcPct val="106700"/>
              </a:lnSpc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Cabo </a:t>
            </a:r>
            <a:r>
              <a:rPr sz="600" spc="-25" dirty="0">
                <a:solidFill>
                  <a:srgbClr val="575757"/>
                </a:solidFill>
                <a:latin typeface="Calibri"/>
                <a:cs typeface="Calibri"/>
              </a:rPr>
              <a:t>Verde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Comoros</a:t>
            </a:r>
            <a:endParaRPr sz="600">
              <a:latin typeface="Calibri"/>
              <a:cs typeface="Calibri"/>
            </a:endParaRPr>
          </a:p>
          <a:p>
            <a:pPr marL="452755" marR="11430" algn="just">
              <a:lnSpc>
                <a:spcPct val="106700"/>
              </a:lnSpc>
              <a:spcBef>
                <a:spcPts val="1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Djibouti  Eswatini  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Ma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endParaRPr sz="600">
              <a:latin typeface="Calibri"/>
              <a:cs typeface="Calibri"/>
            </a:endParaRPr>
          </a:p>
          <a:p>
            <a:pPr marR="9525" algn="r">
              <a:lnSpc>
                <a:spcPts val="630"/>
              </a:lnSpc>
              <a:spcBef>
                <a:spcPts val="6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Equatorial</a:t>
            </a:r>
            <a:r>
              <a:rPr sz="600" spc="-8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Guinea</a:t>
            </a:r>
            <a:endParaRPr sz="600">
              <a:latin typeface="Calibri"/>
              <a:cs typeface="Calibri"/>
            </a:endParaRPr>
          </a:p>
          <a:p>
            <a:pPr marR="6985" algn="r">
              <a:lnSpc>
                <a:spcPts val="630"/>
              </a:lnSpc>
            </a:pP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-B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endParaRPr sz="600">
              <a:latin typeface="Calibri"/>
              <a:cs typeface="Calibri"/>
            </a:endParaRPr>
          </a:p>
          <a:p>
            <a:pPr marL="417830" marR="6350" indent="92710" algn="r">
              <a:lnSpc>
                <a:spcPct val="106700"/>
              </a:lnSpc>
              <a:spcBef>
                <a:spcPts val="75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h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  Ga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n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Bo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w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G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ib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Ma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endParaRPr sz="600">
              <a:latin typeface="Calibri"/>
              <a:cs typeface="Calibri"/>
            </a:endParaRPr>
          </a:p>
          <a:p>
            <a:pPr marR="8890" algn="r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Central African</a:t>
            </a:r>
            <a:r>
              <a:rPr sz="600" spc="-8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Republic</a:t>
            </a:r>
            <a:endParaRPr sz="600">
              <a:latin typeface="Calibri"/>
              <a:cs typeface="Calibri"/>
            </a:endParaRPr>
          </a:p>
          <a:p>
            <a:pPr marL="553720" marR="10160" indent="-12700" algn="just">
              <a:lnSpc>
                <a:spcPts val="770"/>
              </a:lnSpc>
              <a:spcBef>
                <a:spcPts val="2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C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on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Libya</a:t>
            </a:r>
            <a:endParaRPr sz="600">
              <a:latin typeface="Calibri"/>
              <a:cs typeface="Calibri"/>
            </a:endParaRPr>
          </a:p>
          <a:p>
            <a:pPr marR="9525" algn="r">
              <a:lnSpc>
                <a:spcPct val="100000"/>
              </a:lnSpc>
              <a:spcBef>
                <a:spcPts val="2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Leon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endParaRPr sz="600">
              <a:latin typeface="Calibri"/>
              <a:cs typeface="Calibri"/>
            </a:endParaRPr>
          </a:p>
          <a:p>
            <a:pPr marL="373380" marR="5715" indent="226695" algn="r">
              <a:lnSpc>
                <a:spcPts val="770"/>
              </a:lnSpc>
              <a:spcBef>
                <a:spcPts val="2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To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South</a:t>
            </a:r>
            <a:r>
              <a:rPr sz="600" spc="-6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Sudan</a:t>
            </a:r>
            <a:endParaRPr sz="600">
              <a:latin typeface="Calibri"/>
              <a:cs typeface="Calibri"/>
            </a:endParaRPr>
          </a:p>
          <a:p>
            <a:pPr marR="6985" algn="r">
              <a:lnSpc>
                <a:spcPct val="100000"/>
              </a:lnSpc>
              <a:spcBef>
                <a:spcPts val="15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und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endParaRPr sz="600">
              <a:latin typeface="Calibri"/>
              <a:cs typeface="Calibri"/>
            </a:endParaRPr>
          </a:p>
          <a:p>
            <a:pPr marL="433070" marR="5715" indent="104775" algn="r">
              <a:lnSpc>
                <a:spcPct val="106700"/>
              </a:lnSpc>
              <a:spcBef>
                <a:spcPts val="1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Tun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n  Rw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nd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G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Z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we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So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ma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C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h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d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al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Z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Ma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awi  Ma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endParaRPr sz="600">
              <a:latin typeface="Calibri"/>
              <a:cs typeface="Calibri"/>
            </a:endParaRPr>
          </a:p>
          <a:p>
            <a:pPr marR="10160" algn="r">
              <a:lnSpc>
                <a:spcPct val="100000"/>
              </a:lnSpc>
              <a:spcBef>
                <a:spcPts val="65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k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Fa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endParaRPr sz="600">
              <a:latin typeface="Calibri"/>
              <a:cs typeface="Calibri"/>
            </a:endParaRPr>
          </a:p>
          <a:p>
            <a:pPr marL="349250" marR="6985" indent="237490" algn="r">
              <a:lnSpc>
                <a:spcPts val="770"/>
              </a:lnSpc>
              <a:spcBef>
                <a:spcPts val="2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er  C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ô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te</a:t>
            </a:r>
            <a:r>
              <a:rPr sz="600" spc="-4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d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'Iv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ir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  C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me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roo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n  Ma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da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c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ar  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z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b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qu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endParaRPr sz="600">
              <a:latin typeface="Calibri"/>
              <a:cs typeface="Calibri"/>
            </a:endParaRPr>
          </a:p>
          <a:p>
            <a:pPr marR="7620" algn="r">
              <a:lnSpc>
                <a:spcPct val="100000"/>
              </a:lnSpc>
              <a:spcBef>
                <a:spcPts val="5"/>
              </a:spcBef>
            </a:pP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h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endParaRPr sz="600">
              <a:latin typeface="Calibri"/>
              <a:cs typeface="Calibri"/>
            </a:endParaRPr>
          </a:p>
          <a:p>
            <a:pPr marL="478790" marR="6985" indent="62230" algn="r">
              <a:lnSpc>
                <a:spcPct val="106700"/>
              </a:lnSpc>
            </a:pP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l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M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occ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endParaRPr sz="600">
              <a:latin typeface="Calibri"/>
              <a:cs typeface="Calibri"/>
            </a:endParaRPr>
          </a:p>
          <a:p>
            <a:pPr marL="387350" marR="5080" indent="175260" algn="r">
              <a:lnSpc>
                <a:spcPct val="106700"/>
              </a:lnSpc>
              <a:spcBef>
                <a:spcPts val="15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Sud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an  A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lg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U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nd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Ke</a:t>
            </a:r>
            <a:r>
              <a:rPr sz="600" spc="-1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ya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z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South</a:t>
            </a:r>
            <a:r>
              <a:rPr sz="600" spc="-6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spc="-20" dirty="0">
                <a:solidFill>
                  <a:srgbClr val="575757"/>
                </a:solidFill>
                <a:latin typeface="Calibri"/>
                <a:cs typeface="Calibri"/>
              </a:rPr>
              <a:t>Africa 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 DR</a:t>
            </a:r>
            <a:r>
              <a:rPr sz="600" spc="-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C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on</a:t>
            </a:r>
            <a:r>
              <a:rPr sz="600" spc="5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o</a:t>
            </a:r>
            <a:endParaRPr sz="600">
              <a:latin typeface="Calibri"/>
              <a:cs typeface="Calibri"/>
            </a:endParaRPr>
          </a:p>
          <a:p>
            <a:pPr marL="502920" marR="6350" indent="78740">
              <a:lnSpc>
                <a:spcPct val="106700"/>
              </a:lnSpc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g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y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p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  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h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op</a:t>
            </a:r>
            <a:r>
              <a:rPr sz="6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6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endParaRPr sz="600">
              <a:latin typeface="Calibri"/>
              <a:cs typeface="Calibri"/>
            </a:endParaRPr>
          </a:p>
          <a:p>
            <a:pPr marL="528955">
              <a:lnSpc>
                <a:spcPct val="100000"/>
              </a:lnSpc>
              <a:spcBef>
                <a:spcPts val="320"/>
              </a:spcBef>
            </a:pPr>
            <a:r>
              <a:rPr sz="600" spc="-5" dirty="0">
                <a:solidFill>
                  <a:srgbClr val="575757"/>
                </a:solidFill>
                <a:latin typeface="Calibri"/>
                <a:cs typeface="Calibri"/>
              </a:rPr>
              <a:t>Nigeria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962525" y="6292088"/>
            <a:ext cx="1746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680328" y="6292088"/>
            <a:ext cx="2330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50m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398133" y="6292088"/>
            <a:ext cx="2908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100m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145273" y="6292088"/>
            <a:ext cx="2908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150m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892033" y="6292088"/>
            <a:ext cx="2908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200m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638793" y="6292088"/>
            <a:ext cx="2908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250m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3209925" y="524891"/>
            <a:ext cx="5934075" cy="368300"/>
          </a:xfrm>
          <a:custGeom>
            <a:avLst/>
            <a:gdLst/>
            <a:ahLst/>
            <a:cxnLst/>
            <a:rect l="l" t="t" r="r" b="b"/>
            <a:pathLst>
              <a:path w="5934075" h="368300">
                <a:moveTo>
                  <a:pt x="0" y="368300"/>
                </a:moveTo>
                <a:lnTo>
                  <a:pt x="5934075" y="368300"/>
                </a:lnTo>
                <a:lnTo>
                  <a:pt x="5934075" y="0"/>
                </a:lnTo>
                <a:lnTo>
                  <a:pt x="0" y="0"/>
                </a:lnTo>
                <a:lnTo>
                  <a:pt x="0" y="368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>
            <a:spLocks noGrp="1"/>
          </p:cNvSpPr>
          <p:nvPr>
            <p:ph type="title"/>
          </p:nvPr>
        </p:nvSpPr>
        <p:spPr>
          <a:xfrm>
            <a:off x="2759710" y="83311"/>
            <a:ext cx="39827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Consolider </a:t>
            </a:r>
            <a:r>
              <a:rPr spc="-5" dirty="0"/>
              <a:t>un </a:t>
            </a:r>
            <a:r>
              <a:rPr dirty="0"/>
              <a:t>march</a:t>
            </a:r>
            <a:r>
              <a:rPr dirty="0">
                <a:latin typeface="Calibri"/>
                <a:cs typeface="Calibri"/>
              </a:rPr>
              <a:t>é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dirty="0"/>
              <a:t>fragment</a:t>
            </a:r>
            <a:r>
              <a:rPr dirty="0">
                <a:latin typeface="Calibri"/>
                <a:cs typeface="Calibri"/>
              </a:rPr>
              <a:t>é</a:t>
            </a:r>
          </a:p>
        </p:txBody>
      </p:sp>
      <p:sp>
        <p:nvSpPr>
          <p:cNvPr id="130" name="object 130"/>
          <p:cNvSpPr/>
          <p:nvPr/>
        </p:nvSpPr>
        <p:spPr>
          <a:xfrm>
            <a:off x="6837680" y="40005"/>
            <a:ext cx="2286000" cy="177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837680" y="40005"/>
            <a:ext cx="2286000" cy="1778000"/>
          </a:xfrm>
          <a:custGeom>
            <a:avLst/>
            <a:gdLst/>
            <a:ahLst/>
            <a:cxnLst/>
            <a:rect l="l" t="t" r="r" b="b"/>
            <a:pathLst>
              <a:path w="2286000" h="1778000">
                <a:moveTo>
                  <a:pt x="0" y="1778000"/>
                </a:moveTo>
                <a:lnTo>
                  <a:pt x="2286000" y="1778000"/>
                </a:lnTo>
                <a:lnTo>
                  <a:pt x="2286000" y="0"/>
                </a:lnTo>
                <a:lnTo>
                  <a:pt x="0" y="0"/>
                </a:lnTo>
                <a:lnTo>
                  <a:pt x="0" y="1778000"/>
                </a:lnTo>
                <a:close/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6858381" y="83311"/>
            <a:ext cx="969644" cy="276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i="1" spc="-5" dirty="0">
                <a:latin typeface="Arial"/>
                <a:cs typeface="Arial"/>
              </a:rPr>
              <a:t>Orateur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5" dirty="0">
                <a:latin typeface="Arial"/>
                <a:cs typeface="Arial"/>
              </a:rPr>
              <a:t>11-01-2021</a:t>
            </a:r>
            <a:r>
              <a:rPr sz="800" i="1" spc="-25" dirty="0">
                <a:latin typeface="Arial"/>
                <a:cs typeface="Arial"/>
              </a:rPr>
              <a:t> </a:t>
            </a:r>
            <a:r>
              <a:rPr sz="800" i="1" spc="-5" dirty="0">
                <a:latin typeface="Arial"/>
                <a:cs typeface="Arial"/>
              </a:rPr>
              <a:t>16:45:12</a:t>
            </a:r>
            <a:endParaRPr sz="800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6871081" y="444250"/>
            <a:ext cx="1856105" cy="0"/>
          </a:xfrm>
          <a:custGeom>
            <a:avLst/>
            <a:gdLst/>
            <a:ahLst/>
            <a:cxnLst/>
            <a:rect l="l" t="t" r="r" b="b"/>
            <a:pathLst>
              <a:path w="1856104">
                <a:moveTo>
                  <a:pt x="0" y="0"/>
                </a:moveTo>
                <a:lnTo>
                  <a:pt x="1855764" y="0"/>
                </a:lnTo>
              </a:path>
            </a:pathLst>
          </a:custGeom>
          <a:ln w="1113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6858381" y="493522"/>
            <a:ext cx="2120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Le </a:t>
            </a:r>
            <a:r>
              <a:rPr sz="1000" dirty="0">
                <a:latin typeface="Arial"/>
                <a:cs typeface="Arial"/>
              </a:rPr>
              <a:t>d</a:t>
            </a:r>
            <a:r>
              <a:rPr sz="1000" dirty="0">
                <a:latin typeface="Calibri"/>
                <a:cs typeface="Calibri"/>
              </a:rPr>
              <a:t>é</a:t>
            </a:r>
            <a:r>
              <a:rPr sz="1000" dirty="0">
                <a:latin typeface="Arial"/>
                <a:cs typeface="Arial"/>
              </a:rPr>
              <a:t>but </a:t>
            </a:r>
            <a:r>
              <a:rPr sz="1000" spc="-5" dirty="0">
                <a:latin typeface="Arial"/>
                <a:cs typeface="Arial"/>
              </a:rPr>
              <a:t>des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changes sur la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ZLECA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892930" y="552958"/>
            <a:ext cx="52146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Classement des </a:t>
            </a:r>
            <a:r>
              <a:rPr sz="1600" dirty="0">
                <a:latin typeface="Calibri"/>
                <a:cs typeface="Calibri"/>
              </a:rPr>
              <a:t>pays </a:t>
            </a:r>
            <a:r>
              <a:rPr sz="1600" spc="-5" dirty="0">
                <a:latin typeface="Calibri"/>
                <a:cs typeface="Calibri"/>
              </a:rPr>
              <a:t>africains par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265" dirty="0">
                <a:latin typeface="Calibri"/>
                <a:cs typeface="Calibri"/>
              </a:rPr>
              <a:t>po</a:t>
            </a:r>
            <a:r>
              <a:rPr sz="1500" spc="-397" baseline="-8333" dirty="0">
                <a:latin typeface="Calibri"/>
                <a:cs typeface="Calibri"/>
              </a:rPr>
              <a:t>é</a:t>
            </a:r>
            <a:r>
              <a:rPr sz="1500" spc="-397" baseline="-8333" dirty="0">
                <a:latin typeface="Arial"/>
                <a:cs typeface="Arial"/>
              </a:rPr>
              <a:t>t</a:t>
            </a:r>
            <a:r>
              <a:rPr sz="1600" spc="-265" dirty="0">
                <a:latin typeface="Calibri"/>
                <a:cs typeface="Calibri"/>
              </a:rPr>
              <a:t>p</a:t>
            </a:r>
            <a:r>
              <a:rPr sz="1500" spc="-397" baseline="-8333" dirty="0">
                <a:latin typeface="Arial"/>
                <a:cs typeface="Arial"/>
              </a:rPr>
              <a:t>ai</a:t>
            </a:r>
            <a:r>
              <a:rPr sz="1600" spc="-265" dirty="0">
                <a:latin typeface="Calibri"/>
                <a:cs typeface="Calibri"/>
              </a:rPr>
              <a:t>u</a:t>
            </a:r>
            <a:r>
              <a:rPr sz="1500" spc="-397" baseline="-8333" dirty="0">
                <a:latin typeface="Arial"/>
                <a:cs typeface="Arial"/>
              </a:rPr>
              <a:t>t </a:t>
            </a:r>
            <a:r>
              <a:rPr sz="1500" spc="-367" baseline="-8333" dirty="0">
                <a:latin typeface="Arial"/>
                <a:cs typeface="Arial"/>
              </a:rPr>
              <a:t>p</a:t>
            </a:r>
            <a:r>
              <a:rPr sz="1600" spc="-245" dirty="0">
                <a:latin typeface="Calibri"/>
                <a:cs typeface="Calibri"/>
              </a:rPr>
              <a:t>l</a:t>
            </a:r>
            <a:r>
              <a:rPr sz="1500" spc="-367" baseline="-8333" dirty="0">
                <a:latin typeface="Arial"/>
                <a:cs typeface="Arial"/>
              </a:rPr>
              <a:t>r</a:t>
            </a:r>
            <a:r>
              <a:rPr sz="1600" spc="-245" dirty="0">
                <a:latin typeface="Calibri"/>
                <a:cs typeface="Calibri"/>
              </a:rPr>
              <a:t>a</a:t>
            </a:r>
            <a:r>
              <a:rPr sz="1500" spc="-367" baseline="-8333" dirty="0">
                <a:latin typeface="Calibri"/>
                <a:cs typeface="Calibri"/>
              </a:rPr>
              <a:t>é</a:t>
            </a:r>
            <a:r>
              <a:rPr sz="1600" spc="-245" dirty="0">
                <a:latin typeface="Calibri"/>
                <a:cs typeface="Calibri"/>
              </a:rPr>
              <a:t>t</a:t>
            </a:r>
            <a:r>
              <a:rPr sz="1500" spc="-367" baseline="-8333" dirty="0">
                <a:latin typeface="Arial"/>
                <a:cs typeface="Arial"/>
              </a:rPr>
              <a:t>vu</a:t>
            </a:r>
            <a:r>
              <a:rPr sz="1600" spc="-245" dirty="0">
                <a:latin typeface="Calibri"/>
                <a:cs typeface="Calibri"/>
              </a:rPr>
              <a:t>io</a:t>
            </a:r>
            <a:r>
              <a:rPr sz="1500" spc="-367" baseline="-8333" dirty="0">
                <a:latin typeface="Arial"/>
                <a:cs typeface="Arial"/>
              </a:rPr>
              <a:t>p</a:t>
            </a:r>
            <a:r>
              <a:rPr sz="1600" spc="-245" dirty="0">
                <a:latin typeface="Calibri"/>
                <a:cs typeface="Calibri"/>
              </a:rPr>
              <a:t>n</a:t>
            </a:r>
            <a:r>
              <a:rPr sz="1500" spc="-367" baseline="-8333" dirty="0">
                <a:latin typeface="Arial"/>
                <a:cs typeface="Arial"/>
              </a:rPr>
              <a:t>ou</a:t>
            </a:r>
            <a:r>
              <a:rPr sz="1600" spc="-245" dirty="0">
                <a:latin typeface="Calibri"/>
                <a:cs typeface="Calibri"/>
              </a:rPr>
              <a:t>:</a:t>
            </a:r>
            <a:r>
              <a:rPr sz="1500" spc="-367" baseline="-8333" dirty="0">
                <a:latin typeface="Arial"/>
                <a:cs typeface="Arial"/>
              </a:rPr>
              <a:t>r</a:t>
            </a:r>
            <a:r>
              <a:rPr sz="1600" spc="-245" dirty="0">
                <a:latin typeface="Calibri"/>
                <a:cs typeface="Calibri"/>
              </a:rPr>
              <a:t>c</a:t>
            </a:r>
            <a:r>
              <a:rPr sz="1500" spc="-367" baseline="-8333" dirty="0">
                <a:latin typeface="Arial"/>
                <a:cs typeface="Arial"/>
              </a:rPr>
              <a:t>ju</a:t>
            </a:r>
            <a:r>
              <a:rPr sz="1600" spc="-245" dirty="0">
                <a:latin typeface="Calibri"/>
                <a:cs typeface="Calibri"/>
              </a:rPr>
              <a:t>h</a:t>
            </a:r>
            <a:r>
              <a:rPr sz="1500" spc="-367" baseline="-8333" dirty="0">
                <a:latin typeface="Arial"/>
                <a:cs typeface="Arial"/>
              </a:rPr>
              <a:t>ill</a:t>
            </a:r>
            <a:r>
              <a:rPr sz="1600" spc="-245" dirty="0">
                <a:latin typeface="Calibri"/>
                <a:cs typeface="Calibri"/>
              </a:rPr>
              <a:t>i</a:t>
            </a:r>
            <a:r>
              <a:rPr sz="1500" spc="-367" baseline="-8333" dirty="0">
                <a:latin typeface="Arial"/>
                <a:cs typeface="Arial"/>
              </a:rPr>
              <a:t>e</a:t>
            </a:r>
            <a:r>
              <a:rPr sz="1600" spc="-245" dirty="0">
                <a:latin typeface="Calibri"/>
                <a:cs typeface="Calibri"/>
              </a:rPr>
              <a:t>f</a:t>
            </a:r>
            <a:r>
              <a:rPr sz="1500" spc="-367" baseline="-8333" dirty="0">
                <a:latin typeface="Arial"/>
                <a:cs typeface="Arial"/>
              </a:rPr>
              <a:t>t</a:t>
            </a:r>
            <a:r>
              <a:rPr sz="1600" spc="-245" dirty="0">
                <a:latin typeface="Calibri"/>
                <a:cs typeface="Calibri"/>
              </a:rPr>
              <a:t>f</a:t>
            </a:r>
            <a:r>
              <a:rPr sz="1500" spc="-367" baseline="-8333" dirty="0">
                <a:latin typeface="Arial"/>
                <a:cs typeface="Arial"/>
              </a:rPr>
              <a:t>2</a:t>
            </a:r>
            <a:r>
              <a:rPr sz="1600" spc="-245" dirty="0">
                <a:latin typeface="Calibri"/>
                <a:cs typeface="Calibri"/>
              </a:rPr>
              <a:t>r</a:t>
            </a:r>
            <a:r>
              <a:rPr sz="1500" spc="-367" baseline="-8333" dirty="0">
                <a:latin typeface="Arial"/>
                <a:cs typeface="Arial"/>
              </a:rPr>
              <a:t>0</a:t>
            </a:r>
            <a:r>
              <a:rPr sz="1600" spc="-245" dirty="0">
                <a:latin typeface="Calibri"/>
                <a:cs typeface="Calibri"/>
              </a:rPr>
              <a:t>e</a:t>
            </a:r>
            <a:r>
              <a:rPr sz="1500" spc="-367" baseline="-8333" dirty="0">
                <a:latin typeface="Arial"/>
                <a:cs typeface="Arial"/>
              </a:rPr>
              <a:t>2</a:t>
            </a:r>
            <a:r>
              <a:rPr sz="1600" spc="-245" dirty="0">
                <a:latin typeface="Calibri"/>
                <a:cs typeface="Calibri"/>
              </a:rPr>
              <a:t>s</a:t>
            </a:r>
            <a:r>
              <a:rPr sz="1500" spc="-367" baseline="-8333" dirty="0">
                <a:latin typeface="Arial"/>
                <a:cs typeface="Arial"/>
              </a:rPr>
              <a:t>0,</a:t>
            </a:r>
            <a:r>
              <a:rPr sz="1600" spc="-245" dirty="0">
                <a:latin typeface="Calibri"/>
                <a:cs typeface="Calibri"/>
              </a:rPr>
              <a:t>d</a:t>
            </a:r>
            <a:r>
              <a:rPr sz="1500" spc="-367" baseline="-8333" dirty="0">
                <a:latin typeface="Arial"/>
                <a:cs typeface="Arial"/>
              </a:rPr>
              <a:t>e</a:t>
            </a:r>
            <a:r>
              <a:rPr sz="1600" spc="-245" dirty="0">
                <a:latin typeface="Calibri"/>
                <a:cs typeface="Calibri"/>
              </a:rPr>
              <a:t>e</a:t>
            </a:r>
            <a:r>
              <a:rPr sz="1500" spc="-367" baseline="-8333" dirty="0">
                <a:latin typeface="Arial"/>
                <a:cs typeface="Arial"/>
              </a:rPr>
              <a:t>n </a:t>
            </a:r>
            <a:r>
              <a:rPr sz="1500" spc="-375" baseline="-8333" dirty="0">
                <a:latin typeface="Arial"/>
                <a:cs typeface="Arial"/>
              </a:rPr>
              <a:t>r</a:t>
            </a:r>
            <a:r>
              <a:rPr sz="1600" spc="-250" dirty="0">
                <a:latin typeface="Calibri"/>
                <a:cs typeface="Calibri"/>
              </a:rPr>
              <a:t>2</a:t>
            </a:r>
            <a:r>
              <a:rPr sz="1500" spc="-375" baseline="-8333" dirty="0">
                <a:latin typeface="Arial"/>
                <a:cs typeface="Arial"/>
              </a:rPr>
              <a:t>ai</a:t>
            </a:r>
            <a:r>
              <a:rPr sz="1600" spc="-250" dirty="0">
                <a:latin typeface="Calibri"/>
                <a:cs typeface="Calibri"/>
              </a:rPr>
              <a:t>0</a:t>
            </a:r>
            <a:r>
              <a:rPr sz="1500" spc="-375" baseline="-8333" dirty="0">
                <a:latin typeface="Arial"/>
                <a:cs typeface="Arial"/>
              </a:rPr>
              <a:t>so</a:t>
            </a:r>
            <a:r>
              <a:rPr sz="1600" spc="-250" dirty="0">
                <a:latin typeface="Calibri"/>
                <a:cs typeface="Calibri"/>
              </a:rPr>
              <a:t>2</a:t>
            </a:r>
            <a:r>
              <a:rPr sz="1500" spc="-375" baseline="-8333" dirty="0">
                <a:latin typeface="Arial"/>
                <a:cs typeface="Arial"/>
              </a:rPr>
              <a:t>n</a:t>
            </a:r>
            <a:r>
              <a:rPr sz="1600" spc="-250" dirty="0">
                <a:latin typeface="Calibri"/>
                <a:cs typeface="Calibri"/>
              </a:rPr>
              <a:t>0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858381" y="804417"/>
            <a:ext cx="19615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des al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as li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 </a:t>
            </a:r>
            <a:r>
              <a:rPr sz="1000" spc="-5" dirty="0">
                <a:latin typeface="Calibri"/>
                <a:cs typeface="Calibri"/>
              </a:rPr>
              <a:t>à </a:t>
            </a:r>
            <a:r>
              <a:rPr sz="1000" spc="-5" dirty="0">
                <a:latin typeface="Arial"/>
                <a:cs typeface="Arial"/>
              </a:rPr>
              <a:t>la COVID-19, </a:t>
            </a:r>
            <a:r>
              <a:rPr sz="1000" dirty="0">
                <a:latin typeface="Arial"/>
                <a:cs typeface="Arial"/>
              </a:rPr>
              <a:t>il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858381" y="958342"/>
            <a:ext cx="19653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sormais pr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vu pour </a:t>
            </a:r>
            <a:r>
              <a:rPr sz="1000" dirty="0">
                <a:latin typeface="Arial"/>
                <a:cs typeface="Arial"/>
              </a:rPr>
              <a:t>janvier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2021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8782684" y="956436"/>
            <a:ext cx="0" cy="5273040"/>
          </a:xfrm>
          <a:custGeom>
            <a:avLst/>
            <a:gdLst/>
            <a:ahLst/>
            <a:cxnLst/>
            <a:rect l="l" t="t" r="r" b="b"/>
            <a:pathLst>
              <a:path h="5273040">
                <a:moveTo>
                  <a:pt x="0" y="0"/>
                </a:moveTo>
                <a:lnTo>
                  <a:pt x="0" y="527243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4775" y="599820"/>
            <a:ext cx="4019550" cy="5813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4775" y="599820"/>
            <a:ext cx="4019550" cy="5814060"/>
          </a:xfrm>
          <a:custGeom>
            <a:avLst/>
            <a:gdLst/>
            <a:ahLst/>
            <a:cxnLst/>
            <a:rect l="l" t="t" r="r" b="b"/>
            <a:pathLst>
              <a:path w="4019550" h="5814060">
                <a:moveTo>
                  <a:pt x="0" y="669925"/>
                </a:moveTo>
                <a:lnTo>
                  <a:pt x="1682" y="622086"/>
                </a:lnTo>
                <a:lnTo>
                  <a:pt x="6652" y="575154"/>
                </a:lnTo>
                <a:lnTo>
                  <a:pt x="14798" y="529243"/>
                </a:lnTo>
                <a:lnTo>
                  <a:pt x="26006" y="484466"/>
                </a:lnTo>
                <a:lnTo>
                  <a:pt x="40162" y="440936"/>
                </a:lnTo>
                <a:lnTo>
                  <a:pt x="57153" y="398767"/>
                </a:lnTo>
                <a:lnTo>
                  <a:pt x="76866" y="358072"/>
                </a:lnTo>
                <a:lnTo>
                  <a:pt x="99188" y="318965"/>
                </a:lnTo>
                <a:lnTo>
                  <a:pt x="124004" y="281559"/>
                </a:lnTo>
                <a:lnTo>
                  <a:pt x="151203" y="245968"/>
                </a:lnTo>
                <a:lnTo>
                  <a:pt x="180669" y="212304"/>
                </a:lnTo>
                <a:lnTo>
                  <a:pt x="212291" y="180681"/>
                </a:lnTo>
                <a:lnTo>
                  <a:pt x="245954" y="151214"/>
                </a:lnTo>
                <a:lnTo>
                  <a:pt x="281545" y="124014"/>
                </a:lnTo>
                <a:lnTo>
                  <a:pt x="318952" y="99196"/>
                </a:lnTo>
                <a:lnTo>
                  <a:pt x="358060" y="76873"/>
                </a:lnTo>
                <a:lnTo>
                  <a:pt x="398756" y="57159"/>
                </a:lnTo>
                <a:lnTo>
                  <a:pt x="440927" y="40166"/>
                </a:lnTo>
                <a:lnTo>
                  <a:pt x="484460" y="26008"/>
                </a:lnTo>
                <a:lnTo>
                  <a:pt x="529240" y="14800"/>
                </a:lnTo>
                <a:lnTo>
                  <a:pt x="575156" y="6653"/>
                </a:lnTo>
                <a:lnTo>
                  <a:pt x="622092" y="1682"/>
                </a:lnTo>
                <a:lnTo>
                  <a:pt x="669937" y="0"/>
                </a:lnTo>
                <a:lnTo>
                  <a:pt x="3349625" y="0"/>
                </a:lnTo>
                <a:lnTo>
                  <a:pt x="3397463" y="1682"/>
                </a:lnTo>
                <a:lnTo>
                  <a:pt x="3444395" y="6653"/>
                </a:lnTo>
                <a:lnTo>
                  <a:pt x="3490306" y="14800"/>
                </a:lnTo>
                <a:lnTo>
                  <a:pt x="3535083" y="26008"/>
                </a:lnTo>
                <a:lnTo>
                  <a:pt x="3578613" y="40166"/>
                </a:lnTo>
                <a:lnTo>
                  <a:pt x="3620782" y="57159"/>
                </a:lnTo>
                <a:lnTo>
                  <a:pt x="3661477" y="76873"/>
                </a:lnTo>
                <a:lnTo>
                  <a:pt x="3700584" y="99196"/>
                </a:lnTo>
                <a:lnTo>
                  <a:pt x="3737990" y="124014"/>
                </a:lnTo>
                <a:lnTo>
                  <a:pt x="3773581" y="151214"/>
                </a:lnTo>
                <a:lnTo>
                  <a:pt x="3807245" y="180681"/>
                </a:lnTo>
                <a:lnTo>
                  <a:pt x="3838868" y="212304"/>
                </a:lnTo>
                <a:lnTo>
                  <a:pt x="3868335" y="245968"/>
                </a:lnTo>
                <a:lnTo>
                  <a:pt x="3895535" y="281559"/>
                </a:lnTo>
                <a:lnTo>
                  <a:pt x="3920353" y="318965"/>
                </a:lnTo>
                <a:lnTo>
                  <a:pt x="3942676" y="358072"/>
                </a:lnTo>
                <a:lnTo>
                  <a:pt x="3962390" y="398767"/>
                </a:lnTo>
                <a:lnTo>
                  <a:pt x="3979383" y="440936"/>
                </a:lnTo>
                <a:lnTo>
                  <a:pt x="3993541" y="484466"/>
                </a:lnTo>
                <a:lnTo>
                  <a:pt x="4004749" y="529243"/>
                </a:lnTo>
                <a:lnTo>
                  <a:pt x="4012896" y="575154"/>
                </a:lnTo>
                <a:lnTo>
                  <a:pt x="4017867" y="622086"/>
                </a:lnTo>
                <a:lnTo>
                  <a:pt x="4019550" y="669925"/>
                </a:lnTo>
                <a:lnTo>
                  <a:pt x="4019550" y="5143512"/>
                </a:lnTo>
                <a:lnTo>
                  <a:pt x="4017867" y="5191357"/>
                </a:lnTo>
                <a:lnTo>
                  <a:pt x="4012896" y="5238294"/>
                </a:lnTo>
                <a:lnTo>
                  <a:pt x="4004749" y="5284209"/>
                </a:lnTo>
                <a:lnTo>
                  <a:pt x="3993541" y="5328990"/>
                </a:lnTo>
                <a:lnTo>
                  <a:pt x="3979383" y="5372522"/>
                </a:lnTo>
                <a:lnTo>
                  <a:pt x="3962390" y="5414693"/>
                </a:lnTo>
                <a:lnTo>
                  <a:pt x="3942676" y="5455390"/>
                </a:lnTo>
                <a:lnTo>
                  <a:pt x="3920353" y="5494498"/>
                </a:lnTo>
                <a:lnTo>
                  <a:pt x="3895535" y="5531904"/>
                </a:lnTo>
                <a:lnTo>
                  <a:pt x="3868335" y="5567495"/>
                </a:lnTo>
                <a:lnTo>
                  <a:pt x="3838868" y="5601159"/>
                </a:lnTo>
                <a:lnTo>
                  <a:pt x="3807245" y="5632780"/>
                </a:lnTo>
                <a:lnTo>
                  <a:pt x="3773581" y="5662247"/>
                </a:lnTo>
                <a:lnTo>
                  <a:pt x="3737990" y="5689445"/>
                </a:lnTo>
                <a:lnTo>
                  <a:pt x="3700584" y="5714262"/>
                </a:lnTo>
                <a:lnTo>
                  <a:pt x="3661477" y="5736583"/>
                </a:lnTo>
                <a:lnTo>
                  <a:pt x="3620782" y="5756296"/>
                </a:lnTo>
                <a:lnTo>
                  <a:pt x="3578613" y="5773288"/>
                </a:lnTo>
                <a:lnTo>
                  <a:pt x="3535083" y="5787444"/>
                </a:lnTo>
                <a:lnTo>
                  <a:pt x="3490306" y="5798651"/>
                </a:lnTo>
                <a:lnTo>
                  <a:pt x="3444395" y="5806797"/>
                </a:lnTo>
                <a:lnTo>
                  <a:pt x="3397463" y="5811768"/>
                </a:lnTo>
                <a:lnTo>
                  <a:pt x="3349625" y="5813450"/>
                </a:lnTo>
                <a:lnTo>
                  <a:pt x="669937" y="5813450"/>
                </a:lnTo>
                <a:lnTo>
                  <a:pt x="622092" y="5811768"/>
                </a:lnTo>
                <a:lnTo>
                  <a:pt x="575156" y="5806797"/>
                </a:lnTo>
                <a:lnTo>
                  <a:pt x="529240" y="5798651"/>
                </a:lnTo>
                <a:lnTo>
                  <a:pt x="484460" y="5787444"/>
                </a:lnTo>
                <a:lnTo>
                  <a:pt x="440927" y="5773288"/>
                </a:lnTo>
                <a:lnTo>
                  <a:pt x="398756" y="5756296"/>
                </a:lnTo>
                <a:lnTo>
                  <a:pt x="358060" y="5736583"/>
                </a:lnTo>
                <a:lnTo>
                  <a:pt x="318952" y="5714262"/>
                </a:lnTo>
                <a:lnTo>
                  <a:pt x="281545" y="5689445"/>
                </a:lnTo>
                <a:lnTo>
                  <a:pt x="245954" y="5662247"/>
                </a:lnTo>
                <a:lnTo>
                  <a:pt x="212291" y="5632780"/>
                </a:lnTo>
                <a:lnTo>
                  <a:pt x="180669" y="5601159"/>
                </a:lnTo>
                <a:lnTo>
                  <a:pt x="151203" y="5567495"/>
                </a:lnTo>
                <a:lnTo>
                  <a:pt x="124004" y="5531904"/>
                </a:lnTo>
                <a:lnTo>
                  <a:pt x="99188" y="5494498"/>
                </a:lnTo>
                <a:lnTo>
                  <a:pt x="76866" y="5455390"/>
                </a:lnTo>
                <a:lnTo>
                  <a:pt x="57153" y="5414693"/>
                </a:lnTo>
                <a:lnTo>
                  <a:pt x="40162" y="5372522"/>
                </a:lnTo>
                <a:lnTo>
                  <a:pt x="26006" y="5328990"/>
                </a:lnTo>
                <a:lnTo>
                  <a:pt x="14798" y="5284209"/>
                </a:lnTo>
                <a:lnTo>
                  <a:pt x="6652" y="5238294"/>
                </a:lnTo>
                <a:lnTo>
                  <a:pt x="1682" y="5191357"/>
                </a:lnTo>
                <a:lnTo>
                  <a:pt x="0" y="5143512"/>
                </a:lnTo>
                <a:lnTo>
                  <a:pt x="0" y="669925"/>
                </a:lnTo>
                <a:close/>
              </a:path>
            </a:pathLst>
          </a:custGeom>
          <a:ln w="6350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398779" y="1240282"/>
            <a:ext cx="3542029" cy="1000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399415" indent="-228600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dirty="0">
                <a:latin typeface="Calibri Light"/>
                <a:cs typeface="Calibri Light"/>
              </a:rPr>
              <a:t>L'Afrique </a:t>
            </a:r>
            <a:r>
              <a:rPr sz="1400" b="0" spc="-5" dirty="0">
                <a:latin typeface="Calibri Light"/>
                <a:cs typeface="Calibri Light"/>
              </a:rPr>
              <a:t>constitue un immense marché,  </a:t>
            </a:r>
            <a:r>
              <a:rPr sz="1400" b="0" dirty="0">
                <a:latin typeface="Calibri Light"/>
                <a:cs typeface="Calibri Light"/>
              </a:rPr>
              <a:t>fragmenté </a:t>
            </a:r>
            <a:r>
              <a:rPr sz="1400" b="0" spc="-5" dirty="0">
                <a:latin typeface="Calibri Light"/>
                <a:cs typeface="Calibri Light"/>
              </a:rPr>
              <a:t>en petits</a:t>
            </a:r>
            <a:r>
              <a:rPr sz="1400" b="0" spc="-40" dirty="0">
                <a:latin typeface="Calibri Light"/>
                <a:cs typeface="Calibri Light"/>
              </a:rPr>
              <a:t> </a:t>
            </a:r>
            <a:r>
              <a:rPr sz="1400" b="0" spc="-5" dirty="0">
                <a:latin typeface="Calibri Light"/>
                <a:cs typeface="Calibri Light"/>
              </a:rPr>
              <a:t>morceaux</a:t>
            </a:r>
            <a:endParaRPr sz="1400">
              <a:latin typeface="Calibri Light"/>
              <a:cs typeface="Calibri Light"/>
            </a:endParaRPr>
          </a:p>
          <a:p>
            <a:pPr marL="241300" indent="-228600">
              <a:lnSpc>
                <a:spcPct val="100000"/>
              </a:lnSpc>
              <a:spcBef>
                <a:spcPts val="7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dirty="0">
                <a:latin typeface="Calibri Light"/>
                <a:cs typeface="Calibri Light"/>
              </a:rPr>
              <a:t>22 pays africains </a:t>
            </a:r>
            <a:r>
              <a:rPr sz="1400" b="0" spc="-5" dirty="0">
                <a:latin typeface="Calibri Light"/>
                <a:cs typeface="Calibri Light"/>
              </a:rPr>
              <a:t>ont </a:t>
            </a:r>
            <a:r>
              <a:rPr sz="1400" b="0" dirty="0">
                <a:latin typeface="Calibri Light"/>
                <a:cs typeface="Calibri Light"/>
              </a:rPr>
              <a:t>une </a:t>
            </a:r>
            <a:r>
              <a:rPr sz="1400" b="0" spc="-5" dirty="0">
                <a:latin typeface="Calibri Light"/>
                <a:cs typeface="Calibri Light"/>
              </a:rPr>
              <a:t>population </a:t>
            </a:r>
            <a:r>
              <a:rPr sz="1400" b="0" dirty="0">
                <a:latin typeface="Calibri Light"/>
                <a:cs typeface="Calibri Light"/>
              </a:rPr>
              <a:t>de</a:t>
            </a:r>
            <a:r>
              <a:rPr sz="1400" b="0" spc="-75" dirty="0">
                <a:latin typeface="Calibri Light"/>
                <a:cs typeface="Calibri Light"/>
              </a:rPr>
              <a:t> </a:t>
            </a:r>
            <a:r>
              <a:rPr sz="1400" b="0" spc="-5" dirty="0">
                <a:latin typeface="Calibri Light"/>
                <a:cs typeface="Calibri Light"/>
              </a:rPr>
              <a:t>moins</a:t>
            </a:r>
            <a:endParaRPr sz="1400">
              <a:latin typeface="Calibri Light"/>
              <a:cs typeface="Calibri Light"/>
            </a:endParaRPr>
          </a:p>
          <a:p>
            <a:pPr marL="241300">
              <a:lnSpc>
                <a:spcPct val="100000"/>
              </a:lnSpc>
              <a:spcBef>
                <a:spcPts val="160"/>
              </a:spcBef>
            </a:pPr>
            <a:r>
              <a:rPr sz="1400" b="0" dirty="0">
                <a:latin typeface="Calibri Light"/>
                <a:cs typeface="Calibri Light"/>
              </a:rPr>
              <a:t>de 10 </a:t>
            </a:r>
            <a:r>
              <a:rPr sz="1400" b="0" spc="-5" dirty="0">
                <a:latin typeface="Calibri Light"/>
                <a:cs typeface="Calibri Light"/>
              </a:rPr>
              <a:t>millions</a:t>
            </a:r>
            <a:r>
              <a:rPr sz="1400" b="0" spc="-35" dirty="0">
                <a:latin typeface="Calibri Light"/>
                <a:cs typeface="Calibri Light"/>
              </a:rPr>
              <a:t> </a:t>
            </a:r>
            <a:r>
              <a:rPr sz="1400" b="0" spc="-5" dirty="0">
                <a:latin typeface="Calibri Light"/>
                <a:cs typeface="Calibri Light"/>
              </a:rPr>
              <a:t>d’habitants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22579" y="2427858"/>
            <a:ext cx="3717925" cy="1604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160655" indent="-228600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dirty="0">
                <a:latin typeface="Calibri Light"/>
                <a:cs typeface="Calibri Light"/>
              </a:rPr>
              <a:t>Les </a:t>
            </a:r>
            <a:r>
              <a:rPr sz="1400" b="0" spc="-5" dirty="0">
                <a:latin typeface="Calibri Light"/>
                <a:cs typeface="Calibri Light"/>
              </a:rPr>
              <a:t>107 </a:t>
            </a:r>
            <a:r>
              <a:rPr sz="1400" b="0" dirty="0">
                <a:latin typeface="Calibri Light"/>
                <a:cs typeface="Calibri Light"/>
              </a:rPr>
              <a:t>frontières </a:t>
            </a:r>
            <a:r>
              <a:rPr sz="1400" b="0" spc="-5" dirty="0">
                <a:latin typeface="Calibri Light"/>
                <a:cs typeface="Calibri Light"/>
              </a:rPr>
              <a:t>terrestres entre </a:t>
            </a:r>
            <a:r>
              <a:rPr sz="1400" b="0" dirty="0">
                <a:latin typeface="Calibri Light"/>
                <a:cs typeface="Calibri Light"/>
              </a:rPr>
              <a:t>les 54 </a:t>
            </a:r>
            <a:r>
              <a:rPr sz="1400" b="0" spc="-5" dirty="0">
                <a:latin typeface="Calibri Light"/>
                <a:cs typeface="Calibri Light"/>
              </a:rPr>
              <a:t>États  constituent une entrave </a:t>
            </a:r>
            <a:r>
              <a:rPr sz="1400" b="0" dirty="0">
                <a:latin typeface="Calibri Light"/>
                <a:cs typeface="Calibri Light"/>
              </a:rPr>
              <a:t>au</a:t>
            </a:r>
            <a:r>
              <a:rPr sz="1400" b="0" spc="-15" dirty="0">
                <a:latin typeface="Calibri Light"/>
                <a:cs typeface="Calibri Light"/>
              </a:rPr>
              <a:t> </a:t>
            </a:r>
            <a:r>
              <a:rPr sz="1400" b="0" spc="-5" dirty="0">
                <a:latin typeface="Calibri Light"/>
                <a:cs typeface="Calibri Light"/>
              </a:rPr>
              <a:t>commerce.</a:t>
            </a:r>
            <a:endParaRPr sz="1400">
              <a:latin typeface="Calibri Light"/>
              <a:cs typeface="Calibri Light"/>
            </a:endParaRPr>
          </a:p>
          <a:p>
            <a:pPr marL="241300" marR="5080" indent="-228600">
              <a:lnSpc>
                <a:spcPct val="99600"/>
              </a:lnSpc>
              <a:spcBef>
                <a:spcPts val="6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dirty="0">
                <a:latin typeface="Calibri Light"/>
                <a:cs typeface="Calibri Light"/>
              </a:rPr>
              <a:t>Les </a:t>
            </a:r>
            <a:r>
              <a:rPr sz="1400" b="0" spc="-5" dirty="0">
                <a:latin typeface="Calibri Light"/>
                <a:cs typeface="Calibri Light"/>
              </a:rPr>
              <a:t>règles divergent d'un </a:t>
            </a:r>
            <a:r>
              <a:rPr sz="1400" b="0" dirty="0">
                <a:latin typeface="Calibri Light"/>
                <a:cs typeface="Calibri Light"/>
              </a:rPr>
              <a:t>pays à </a:t>
            </a:r>
            <a:r>
              <a:rPr sz="1400" b="0" spc="-5" dirty="0">
                <a:latin typeface="Calibri Light"/>
                <a:cs typeface="Calibri Light"/>
              </a:rPr>
              <a:t>l’autre (normes  réglementaires, concurrence, investissement,  </a:t>
            </a:r>
            <a:r>
              <a:rPr sz="1400" b="0" dirty="0">
                <a:latin typeface="Calibri Light"/>
                <a:cs typeface="Calibri Light"/>
              </a:rPr>
              <a:t>droits de propriété </a:t>
            </a:r>
            <a:r>
              <a:rPr sz="1400" b="0" spc="-5" dirty="0">
                <a:latin typeface="Calibri Light"/>
                <a:cs typeface="Calibri Light"/>
              </a:rPr>
              <a:t>intellectuelle, services),  </a:t>
            </a:r>
            <a:r>
              <a:rPr sz="1400" b="0" dirty="0">
                <a:latin typeface="Calibri Light"/>
                <a:cs typeface="Calibri Light"/>
              </a:rPr>
              <a:t>rendant </a:t>
            </a:r>
            <a:r>
              <a:rPr sz="1400" b="0" spc="-5" dirty="0">
                <a:latin typeface="Calibri Light"/>
                <a:cs typeface="Calibri Light"/>
              </a:rPr>
              <a:t>difficile l'expansion </a:t>
            </a:r>
            <a:r>
              <a:rPr sz="1400" b="0" dirty="0">
                <a:latin typeface="Calibri Light"/>
                <a:cs typeface="Calibri Light"/>
              </a:rPr>
              <a:t>des activités </a:t>
            </a:r>
            <a:r>
              <a:rPr sz="1400" b="0" spc="-5" dirty="0">
                <a:latin typeface="Calibri Light"/>
                <a:cs typeface="Calibri Light"/>
              </a:rPr>
              <a:t>au-delà  </a:t>
            </a:r>
            <a:r>
              <a:rPr sz="1400" b="0" dirty="0">
                <a:latin typeface="Calibri Light"/>
                <a:cs typeface="Calibri Light"/>
              </a:rPr>
              <a:t>des</a:t>
            </a:r>
            <a:r>
              <a:rPr sz="1400" b="0" spc="-15" dirty="0">
                <a:latin typeface="Calibri Light"/>
                <a:cs typeface="Calibri Light"/>
              </a:rPr>
              <a:t> </a:t>
            </a:r>
            <a:r>
              <a:rPr sz="1400" b="0" dirty="0">
                <a:latin typeface="Calibri Light"/>
                <a:cs typeface="Calibri Light"/>
              </a:rPr>
              <a:t>frontières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22579" y="4072737"/>
            <a:ext cx="3808095" cy="159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84455" indent="-228600">
              <a:lnSpc>
                <a:spcPct val="1301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dirty="0">
                <a:latin typeface="Calibri Light"/>
                <a:cs typeface="Calibri Light"/>
              </a:rPr>
              <a:t>La </a:t>
            </a:r>
            <a:r>
              <a:rPr sz="1400" b="0" spc="-5" dirty="0">
                <a:latin typeface="Calibri Light"/>
                <a:cs typeface="Calibri Light"/>
              </a:rPr>
              <a:t>ZLECA rassemble l'Afrique autourd’un marché  </a:t>
            </a:r>
            <a:r>
              <a:rPr sz="1400" b="0" dirty="0">
                <a:latin typeface="Calibri Light"/>
                <a:cs typeface="Calibri Light"/>
              </a:rPr>
              <a:t>de 2 </a:t>
            </a:r>
            <a:r>
              <a:rPr sz="1400" b="0" spc="-5" dirty="0">
                <a:latin typeface="Calibri Light"/>
                <a:cs typeface="Calibri Light"/>
              </a:rPr>
              <a:t>300 </a:t>
            </a:r>
            <a:r>
              <a:rPr sz="1400" b="0" dirty="0">
                <a:latin typeface="Calibri Light"/>
                <a:cs typeface="Calibri Light"/>
              </a:rPr>
              <a:t>milliards de dollars </a:t>
            </a:r>
            <a:r>
              <a:rPr sz="1400" b="0" spc="-5" dirty="0">
                <a:latin typeface="Calibri Light"/>
                <a:cs typeface="Calibri Light"/>
              </a:rPr>
              <a:t>et </a:t>
            </a:r>
            <a:r>
              <a:rPr sz="1400" b="0" dirty="0">
                <a:latin typeface="Calibri Light"/>
                <a:cs typeface="Calibri Light"/>
              </a:rPr>
              <a:t>1,3 milliard de  </a:t>
            </a:r>
            <a:r>
              <a:rPr sz="1400" b="0" spc="-5" dirty="0">
                <a:latin typeface="Calibri Light"/>
                <a:cs typeface="Calibri Light"/>
              </a:rPr>
              <a:t>personnes</a:t>
            </a:r>
            <a:endParaRPr sz="1400">
              <a:latin typeface="Calibri Light"/>
              <a:cs typeface="Calibri Light"/>
            </a:endParaRPr>
          </a:p>
          <a:p>
            <a:pPr marL="241300" marR="5080" indent="-228600">
              <a:lnSpc>
                <a:spcPct val="100000"/>
              </a:lnSpc>
              <a:spcBef>
                <a:spcPts val="73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0" spc="-5" dirty="0">
                <a:latin typeface="Calibri Light"/>
                <a:cs typeface="Calibri Light"/>
              </a:rPr>
              <a:t>Favorise: </a:t>
            </a:r>
            <a:r>
              <a:rPr sz="1400" b="0" dirty="0">
                <a:latin typeface="Calibri Light"/>
                <a:cs typeface="Calibri Light"/>
              </a:rPr>
              <a:t>des </a:t>
            </a:r>
            <a:r>
              <a:rPr sz="1400" b="0" spc="-5" dirty="0">
                <a:latin typeface="Calibri Light"/>
                <a:cs typeface="Calibri Light"/>
              </a:rPr>
              <a:t>opportunités </a:t>
            </a:r>
            <a:r>
              <a:rPr sz="1400" b="0" dirty="0">
                <a:latin typeface="Calibri Light"/>
                <a:cs typeface="Calibri Light"/>
              </a:rPr>
              <a:t>de </a:t>
            </a:r>
            <a:r>
              <a:rPr sz="1400" b="0" spc="-5" dirty="0">
                <a:latin typeface="Calibri Light"/>
                <a:cs typeface="Calibri Light"/>
              </a:rPr>
              <a:t>marché, </a:t>
            </a:r>
            <a:r>
              <a:rPr sz="1400" b="0" dirty="0">
                <a:latin typeface="Calibri Light"/>
                <a:cs typeface="Calibri Light"/>
              </a:rPr>
              <a:t>des  </a:t>
            </a:r>
            <a:r>
              <a:rPr sz="1400" b="0" spc="-5" dirty="0">
                <a:latin typeface="Calibri Light"/>
                <a:cs typeface="Calibri Light"/>
              </a:rPr>
              <a:t>économies </a:t>
            </a:r>
            <a:r>
              <a:rPr sz="1400" b="0" dirty="0">
                <a:latin typeface="Calibri Light"/>
                <a:cs typeface="Calibri Light"/>
              </a:rPr>
              <a:t>d'échelle, une </a:t>
            </a:r>
            <a:r>
              <a:rPr sz="1400" b="0" spc="-5" dirty="0">
                <a:latin typeface="Calibri Light"/>
                <a:cs typeface="Calibri Light"/>
              </a:rPr>
              <a:t>concurrence </a:t>
            </a:r>
            <a:r>
              <a:rPr sz="1400" b="0" spc="-10" dirty="0">
                <a:latin typeface="Calibri Light"/>
                <a:cs typeface="Calibri Light"/>
              </a:rPr>
              <a:t>améliorée,  </a:t>
            </a:r>
            <a:r>
              <a:rPr sz="1400" b="0" dirty="0">
                <a:latin typeface="Calibri Light"/>
                <a:cs typeface="Calibri Light"/>
              </a:rPr>
              <a:t>des </a:t>
            </a:r>
            <a:r>
              <a:rPr sz="1400" b="0" spc="-5" dirty="0">
                <a:latin typeface="Calibri Light"/>
                <a:cs typeface="Calibri Light"/>
              </a:rPr>
              <a:t>coûts commerciaux</a:t>
            </a:r>
            <a:r>
              <a:rPr sz="1400" b="0" spc="-20" dirty="0">
                <a:latin typeface="Calibri Light"/>
                <a:cs typeface="Calibri Light"/>
              </a:rPr>
              <a:t> </a:t>
            </a:r>
            <a:r>
              <a:rPr sz="1400" b="0" spc="-5" dirty="0">
                <a:latin typeface="Calibri Light"/>
                <a:cs typeface="Calibri Light"/>
              </a:rPr>
              <a:t>réduits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05779" y="5093589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596" y="944626"/>
            <a:ext cx="55245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80"/>
              </a:lnSpc>
            </a:pP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3.0</a:t>
            </a:r>
            <a:r>
              <a:rPr sz="1400" spc="-3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5245" y="581914"/>
            <a:ext cx="441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Projections de </a:t>
            </a:r>
            <a:r>
              <a:rPr sz="1800" dirty="0">
                <a:latin typeface="Calibri"/>
                <a:cs typeface="Calibri"/>
              </a:rPr>
              <a:t>la </a:t>
            </a:r>
            <a:r>
              <a:rPr sz="1800" spc="-5" dirty="0">
                <a:latin typeface="Calibri"/>
                <a:cs typeface="Calibri"/>
              </a:rPr>
              <a:t>population </a:t>
            </a:r>
            <a:r>
              <a:rPr sz="1800" dirty="0">
                <a:latin typeface="Calibri"/>
                <a:cs typeface="Calibri"/>
              </a:rPr>
              <a:t>du </a:t>
            </a:r>
            <a:r>
              <a:rPr sz="1800" spc="-5" dirty="0">
                <a:latin typeface="Calibri"/>
                <a:cs typeface="Calibri"/>
              </a:rPr>
              <a:t>march</a:t>
            </a:r>
            <a:r>
              <a:rPr sz="1800" b="0" spc="-5" dirty="0">
                <a:latin typeface="Calibri Light"/>
                <a:cs typeface="Calibri Light"/>
              </a:rPr>
              <a:t>é</a:t>
            </a:r>
            <a:r>
              <a:rPr sz="1800" b="0" dirty="0">
                <a:latin typeface="Calibri Light"/>
                <a:cs typeface="Calibri Light"/>
              </a:rPr>
              <a:t> </a:t>
            </a:r>
            <a:r>
              <a:rPr sz="1800" spc="-5" dirty="0">
                <a:latin typeface="Calibri"/>
                <a:cs typeface="Calibri"/>
              </a:rPr>
              <a:t>africain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96" y="1702435"/>
            <a:ext cx="579755" cy="295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2.5</a:t>
            </a:r>
            <a:r>
              <a:rPr sz="1600" spc="-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2.0</a:t>
            </a:r>
            <a:r>
              <a:rPr sz="1600" spc="-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1.5</a:t>
            </a:r>
            <a:r>
              <a:rPr sz="1600" spc="-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1.0</a:t>
            </a:r>
            <a:r>
              <a:rPr sz="1600" spc="-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0.5</a:t>
            </a:r>
            <a:r>
              <a:rPr sz="1600" spc="-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75757"/>
                </a:solidFill>
                <a:latin typeface="Calibri"/>
                <a:cs typeface="Calibri"/>
              </a:rPr>
              <a:t>mrd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0.0</a:t>
            </a:r>
            <a:r>
              <a:rPr sz="1600" spc="-8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00" b="0" dirty="0">
                <a:solidFill>
                  <a:srgbClr val="575757"/>
                </a:solidFill>
                <a:latin typeface="Calibri Light"/>
                <a:cs typeface="Calibri Light"/>
              </a:rPr>
              <a:t>mrd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988" y="4650485"/>
            <a:ext cx="436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r>
              <a:rPr sz="16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71186" y="4650485"/>
            <a:ext cx="436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r>
              <a:rPr sz="16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3</a:t>
            </a: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5733" y="4650485"/>
            <a:ext cx="436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r>
              <a:rPr sz="16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5</a:t>
            </a: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7690" y="4650485"/>
            <a:ext cx="436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2</a:t>
            </a:r>
            <a:r>
              <a:rPr sz="1600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r>
              <a:rPr sz="1600" spc="-10" dirty="0">
                <a:solidFill>
                  <a:srgbClr val="575757"/>
                </a:solidFill>
                <a:latin typeface="Calibri"/>
                <a:cs typeface="Calibri"/>
              </a:rPr>
              <a:t>6</a:t>
            </a: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26894" y="4559707"/>
            <a:ext cx="1875155" cy="65341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  <a:tabLst>
                <a:tab pos="1184910" algn="l"/>
              </a:tabLst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2010	2020</a:t>
            </a:r>
            <a:endParaRPr sz="1600">
              <a:latin typeface="Calibri"/>
              <a:cs typeface="Calibri"/>
            </a:endParaRPr>
          </a:p>
          <a:p>
            <a:pPr marL="166370">
              <a:lnSpc>
                <a:spcPct val="100000"/>
              </a:lnSpc>
              <a:spcBef>
                <a:spcPts val="63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dont </a:t>
            </a:r>
            <a:r>
              <a:rPr sz="1400" dirty="0">
                <a:solidFill>
                  <a:srgbClr val="575757"/>
                </a:solidFill>
                <a:latin typeface="Calibri"/>
                <a:cs typeface="Calibri"/>
              </a:rPr>
              <a:t>la classe</a:t>
            </a:r>
            <a:r>
              <a:rPr sz="1400" spc="-8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moyenne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97677" y="4559707"/>
            <a:ext cx="812800" cy="65341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810"/>
              </a:spcBef>
            </a:pPr>
            <a:r>
              <a:rPr sz="1600" spc="-5" dirty="0">
                <a:solidFill>
                  <a:srgbClr val="575757"/>
                </a:solidFill>
                <a:latin typeface="Calibri"/>
                <a:cs typeface="Calibri"/>
              </a:rPr>
              <a:t>2040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400" spc="-5" dirty="0">
                <a:solidFill>
                  <a:srgbClr val="575757"/>
                </a:solidFill>
                <a:latin typeface="Calibri"/>
                <a:cs typeface="Calibri"/>
              </a:rPr>
              <a:t>Population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050" y="6518514"/>
            <a:ext cx="8927084" cy="328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6263" y="5463666"/>
            <a:ext cx="8923020" cy="1068070"/>
          </a:xfrm>
          <a:custGeom>
            <a:avLst/>
            <a:gdLst/>
            <a:ahLst/>
            <a:cxnLst/>
            <a:rect l="l" t="t" r="r" b="b"/>
            <a:pathLst>
              <a:path w="8923020" h="1068070">
                <a:moveTo>
                  <a:pt x="8819781" y="0"/>
                </a:moveTo>
                <a:lnTo>
                  <a:pt x="102247" y="0"/>
                </a:lnTo>
                <a:lnTo>
                  <a:pt x="62623" y="6858"/>
                </a:lnTo>
                <a:lnTo>
                  <a:pt x="30035" y="26797"/>
                </a:lnTo>
                <a:lnTo>
                  <a:pt x="7670" y="55880"/>
                </a:lnTo>
                <a:lnTo>
                  <a:pt x="0" y="91186"/>
                </a:lnTo>
                <a:lnTo>
                  <a:pt x="0" y="976122"/>
                </a:lnTo>
                <a:lnTo>
                  <a:pt x="7670" y="1012063"/>
                </a:lnTo>
                <a:lnTo>
                  <a:pt x="30035" y="1041158"/>
                </a:lnTo>
                <a:lnTo>
                  <a:pt x="62623" y="1060564"/>
                </a:lnTo>
                <a:lnTo>
                  <a:pt x="102247" y="1067981"/>
                </a:lnTo>
                <a:lnTo>
                  <a:pt x="8819781" y="1067981"/>
                </a:lnTo>
                <a:lnTo>
                  <a:pt x="8860040" y="1060564"/>
                </a:lnTo>
                <a:lnTo>
                  <a:pt x="8892552" y="1041158"/>
                </a:lnTo>
                <a:lnTo>
                  <a:pt x="8914396" y="1012063"/>
                </a:lnTo>
                <a:lnTo>
                  <a:pt x="8922651" y="976122"/>
                </a:lnTo>
                <a:lnTo>
                  <a:pt x="8922651" y="91186"/>
                </a:lnTo>
                <a:lnTo>
                  <a:pt x="8914396" y="55880"/>
                </a:lnTo>
                <a:lnTo>
                  <a:pt x="8892552" y="26797"/>
                </a:lnTo>
                <a:lnTo>
                  <a:pt x="8860040" y="6858"/>
                </a:lnTo>
                <a:lnTo>
                  <a:pt x="8819781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6263" y="5463666"/>
            <a:ext cx="8923020" cy="1068070"/>
          </a:xfrm>
          <a:custGeom>
            <a:avLst/>
            <a:gdLst/>
            <a:ahLst/>
            <a:cxnLst/>
            <a:rect l="l" t="t" r="r" b="b"/>
            <a:pathLst>
              <a:path w="8923020" h="1068070">
                <a:moveTo>
                  <a:pt x="0" y="91186"/>
                </a:moveTo>
                <a:lnTo>
                  <a:pt x="7670" y="55880"/>
                </a:lnTo>
                <a:lnTo>
                  <a:pt x="30035" y="26797"/>
                </a:lnTo>
                <a:lnTo>
                  <a:pt x="62623" y="6858"/>
                </a:lnTo>
                <a:lnTo>
                  <a:pt x="102247" y="0"/>
                </a:lnTo>
                <a:lnTo>
                  <a:pt x="8819781" y="0"/>
                </a:lnTo>
                <a:lnTo>
                  <a:pt x="8860040" y="6858"/>
                </a:lnTo>
                <a:lnTo>
                  <a:pt x="8892552" y="26797"/>
                </a:lnTo>
                <a:lnTo>
                  <a:pt x="8914396" y="55880"/>
                </a:lnTo>
                <a:lnTo>
                  <a:pt x="8922651" y="91186"/>
                </a:lnTo>
                <a:lnTo>
                  <a:pt x="8922651" y="976122"/>
                </a:lnTo>
                <a:lnTo>
                  <a:pt x="8914396" y="1012063"/>
                </a:lnTo>
                <a:lnTo>
                  <a:pt x="8892552" y="1041158"/>
                </a:lnTo>
                <a:lnTo>
                  <a:pt x="8860040" y="1060564"/>
                </a:lnTo>
                <a:lnTo>
                  <a:pt x="8819781" y="1067981"/>
                </a:lnTo>
                <a:lnTo>
                  <a:pt x="102247" y="1067981"/>
                </a:lnTo>
                <a:lnTo>
                  <a:pt x="62623" y="1060564"/>
                </a:lnTo>
                <a:lnTo>
                  <a:pt x="30035" y="1041158"/>
                </a:lnTo>
                <a:lnTo>
                  <a:pt x="7670" y="1012063"/>
                </a:lnTo>
                <a:lnTo>
                  <a:pt x="0" y="976122"/>
                </a:lnTo>
                <a:lnTo>
                  <a:pt x="0" y="91186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1600" y="5272278"/>
            <a:ext cx="8282305" cy="133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00"/>
              </a:spcBef>
            </a:pPr>
            <a:r>
              <a:rPr sz="900" i="1" spc="-5" dirty="0">
                <a:latin typeface="Calibri"/>
                <a:cs typeface="Calibri"/>
              </a:rPr>
              <a:t>Source </a:t>
            </a:r>
            <a:r>
              <a:rPr sz="900" dirty="0">
                <a:latin typeface="Calibri"/>
                <a:cs typeface="Calibri"/>
              </a:rPr>
              <a:t>: </a:t>
            </a:r>
            <a:r>
              <a:rPr sz="900" spc="-5" dirty="0">
                <a:latin typeface="Calibri"/>
                <a:cs typeface="Calibri"/>
              </a:rPr>
              <a:t>BAD (Banque africaine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développement) </a:t>
            </a:r>
            <a:r>
              <a:rPr sz="900" dirty="0">
                <a:latin typeface="Calibri"/>
                <a:cs typeface="Calibri"/>
              </a:rPr>
              <a:t>2011. </a:t>
            </a:r>
            <a:r>
              <a:rPr sz="900" spc="-5" dirty="0">
                <a:latin typeface="Calibri"/>
                <a:cs typeface="Calibri"/>
              </a:rPr>
              <a:t>L’Afrique dans </a:t>
            </a:r>
            <a:r>
              <a:rPr sz="900" dirty="0">
                <a:latin typeface="Calibri"/>
                <a:cs typeface="Calibri"/>
              </a:rPr>
              <a:t>50 ans: vers une </a:t>
            </a:r>
            <a:r>
              <a:rPr sz="900" spc="-5" dirty="0">
                <a:latin typeface="Calibri"/>
                <a:cs typeface="Calibri"/>
              </a:rPr>
              <a:t>croissance inclusive, Groupe de la Banque africaine de développement, Tunisie</a:t>
            </a:r>
            <a:endParaRPr sz="900">
              <a:latin typeface="Calibri"/>
              <a:cs typeface="Calibri"/>
            </a:endParaRPr>
          </a:p>
          <a:p>
            <a:pPr marL="559435" marR="5080" indent="-287020">
              <a:lnSpc>
                <a:spcPts val="1960"/>
              </a:lnSpc>
              <a:spcBef>
                <a:spcPts val="25"/>
              </a:spcBef>
              <a:buSzPct val="112500"/>
              <a:buFont typeface="Arial"/>
              <a:buChar char="•"/>
              <a:tabLst>
                <a:tab pos="558165" algn="l"/>
                <a:tab pos="558800" algn="l"/>
              </a:tabLst>
            </a:pPr>
            <a:r>
              <a:rPr sz="1600" b="0" spc="-5" dirty="0">
                <a:latin typeface="Calibri Light"/>
                <a:cs typeface="Calibri Light"/>
              </a:rPr>
              <a:t>En 2019, 6 des 10 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conomies </a:t>
            </a:r>
            <a:r>
              <a:rPr sz="1600" spc="-5" dirty="0">
                <a:latin typeface="Calibri"/>
                <a:cs typeface="Calibri"/>
              </a:rPr>
              <a:t>à </a:t>
            </a:r>
            <a:r>
              <a:rPr sz="1600" b="0" spc="-5" dirty="0">
                <a:latin typeface="Calibri Light"/>
                <a:cs typeface="Calibri Light"/>
              </a:rPr>
              <a:t>la croissance la plus </a:t>
            </a:r>
            <a:r>
              <a:rPr sz="1600" b="0" dirty="0">
                <a:latin typeface="Calibri Light"/>
                <a:cs typeface="Calibri Light"/>
              </a:rPr>
              <a:t>rapide 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taient africaines (7 sur 10 selon les  pr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visions de</a:t>
            </a:r>
            <a:r>
              <a:rPr sz="1600" b="0" spc="5" dirty="0">
                <a:latin typeface="Calibri Light"/>
                <a:cs typeface="Calibri Light"/>
              </a:rPr>
              <a:t> </a:t>
            </a:r>
            <a:r>
              <a:rPr sz="1600" b="0" dirty="0">
                <a:latin typeface="Calibri Light"/>
                <a:cs typeface="Calibri Light"/>
              </a:rPr>
              <a:t>2020)</a:t>
            </a:r>
            <a:endParaRPr sz="1600">
              <a:latin typeface="Calibri Light"/>
              <a:cs typeface="Calibri Light"/>
            </a:endParaRPr>
          </a:p>
          <a:p>
            <a:pPr marL="558165" indent="-285750">
              <a:lnSpc>
                <a:spcPct val="100000"/>
              </a:lnSpc>
              <a:spcBef>
                <a:spcPts val="680"/>
              </a:spcBef>
              <a:buSzPct val="112500"/>
              <a:buFont typeface="Arial"/>
              <a:buChar char="•"/>
              <a:tabLst>
                <a:tab pos="558165" algn="l"/>
                <a:tab pos="558800" algn="l"/>
              </a:tabLst>
            </a:pPr>
            <a:r>
              <a:rPr sz="1600" b="0" spc="-5" dirty="0">
                <a:latin typeface="Calibri Light"/>
                <a:cs typeface="Calibri Light"/>
              </a:rPr>
              <a:t>La population passera de 1,3 milliard en 2020 </a:t>
            </a:r>
            <a:r>
              <a:rPr sz="1600" spc="-5" dirty="0">
                <a:latin typeface="Calibri"/>
                <a:cs typeface="Calibri"/>
              </a:rPr>
              <a:t>à </a:t>
            </a:r>
            <a:r>
              <a:rPr sz="1600" b="0" spc="-5" dirty="0">
                <a:latin typeface="Calibri Light"/>
                <a:cs typeface="Calibri Light"/>
              </a:rPr>
              <a:t>2,75 milliards en</a:t>
            </a:r>
            <a:r>
              <a:rPr sz="1600" b="0" spc="70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2060</a:t>
            </a:r>
            <a:endParaRPr sz="1600">
              <a:latin typeface="Calibri Light"/>
              <a:cs typeface="Calibri Light"/>
            </a:endParaRPr>
          </a:p>
          <a:p>
            <a:pPr marL="558165" indent="-285750">
              <a:lnSpc>
                <a:spcPct val="100000"/>
              </a:lnSpc>
              <a:spcBef>
                <a:spcPts val="755"/>
              </a:spcBef>
              <a:buSzPct val="112500"/>
              <a:buFont typeface="Arial"/>
              <a:buChar char="•"/>
              <a:tabLst>
                <a:tab pos="558165" algn="l"/>
                <a:tab pos="558800" algn="l"/>
              </a:tabLst>
            </a:pPr>
            <a:r>
              <a:rPr sz="1600" b="0" spc="-5" dirty="0">
                <a:latin typeface="Calibri Light"/>
                <a:cs typeface="Calibri Light"/>
              </a:rPr>
              <a:t>Le PIB devrait passer de 3 milliards de dollars en 2020 </a:t>
            </a:r>
            <a:r>
              <a:rPr sz="1600" spc="-5" dirty="0">
                <a:latin typeface="Calibri"/>
                <a:cs typeface="Calibri"/>
              </a:rPr>
              <a:t>à </a:t>
            </a:r>
            <a:r>
              <a:rPr sz="1600" b="0" spc="-5" dirty="0">
                <a:latin typeface="Calibri Light"/>
                <a:cs typeface="Calibri Light"/>
              </a:rPr>
              <a:t>16 milliards de dollars d'ici</a:t>
            </a:r>
            <a:r>
              <a:rPr sz="1600" b="0" spc="175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2060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956561" y="80263"/>
            <a:ext cx="55905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Tirer parti de </a:t>
            </a:r>
            <a:r>
              <a:rPr spc="-5" dirty="0"/>
              <a:t>la </a:t>
            </a:r>
            <a:r>
              <a:rPr dirty="0"/>
              <a:t>croissance du </a:t>
            </a:r>
            <a:r>
              <a:rPr spc="-5" dirty="0"/>
              <a:t>marché</a:t>
            </a:r>
            <a:r>
              <a:rPr spc="-60" dirty="0"/>
              <a:t> </a:t>
            </a:r>
            <a:r>
              <a:rPr dirty="0"/>
              <a:t>africain</a:t>
            </a:r>
          </a:p>
        </p:txBody>
      </p:sp>
      <p:sp>
        <p:nvSpPr>
          <p:cNvPr id="18" name="object 18"/>
          <p:cNvSpPr/>
          <p:nvPr/>
        </p:nvSpPr>
        <p:spPr>
          <a:xfrm>
            <a:off x="790575" y="3969003"/>
            <a:ext cx="350520" cy="0"/>
          </a:xfrm>
          <a:custGeom>
            <a:avLst/>
            <a:gdLst/>
            <a:ahLst/>
            <a:cxnLst/>
            <a:rect l="l" t="t" r="r" b="b"/>
            <a:pathLst>
              <a:path w="350519">
                <a:moveTo>
                  <a:pt x="0" y="0"/>
                </a:moveTo>
                <a:lnTo>
                  <a:pt x="35021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06422" y="3969003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8627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40155" y="4268330"/>
            <a:ext cx="466090" cy="240665"/>
          </a:xfrm>
          <a:custGeom>
            <a:avLst/>
            <a:gdLst/>
            <a:ahLst/>
            <a:cxnLst/>
            <a:rect l="l" t="t" r="r" b="b"/>
            <a:pathLst>
              <a:path w="466090" h="240664">
                <a:moveTo>
                  <a:pt x="0" y="240169"/>
                </a:moveTo>
                <a:lnTo>
                  <a:pt x="465696" y="240169"/>
                </a:lnTo>
                <a:lnTo>
                  <a:pt x="465696" y="0"/>
                </a:lnTo>
                <a:lnTo>
                  <a:pt x="0" y="0"/>
                </a:lnTo>
                <a:lnTo>
                  <a:pt x="0" y="240169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40155" y="3624935"/>
            <a:ext cx="466090" cy="643890"/>
          </a:xfrm>
          <a:custGeom>
            <a:avLst/>
            <a:gdLst/>
            <a:ahLst/>
            <a:cxnLst/>
            <a:rect l="l" t="t" r="r" b="b"/>
            <a:pathLst>
              <a:path w="466090" h="643889">
                <a:moveTo>
                  <a:pt x="0" y="643407"/>
                </a:moveTo>
                <a:lnTo>
                  <a:pt x="465696" y="643407"/>
                </a:lnTo>
                <a:lnTo>
                  <a:pt x="465696" y="0"/>
                </a:lnTo>
                <a:lnTo>
                  <a:pt x="0" y="0"/>
                </a:lnTo>
                <a:lnTo>
                  <a:pt x="0" y="643407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70758" y="3969639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0575" y="3431285"/>
            <a:ext cx="1514475" cy="0"/>
          </a:xfrm>
          <a:custGeom>
            <a:avLst/>
            <a:gdLst/>
            <a:ahLst/>
            <a:cxnLst/>
            <a:rect l="l" t="t" r="r" b="b"/>
            <a:pathLst>
              <a:path w="1514475">
                <a:moveTo>
                  <a:pt x="0" y="0"/>
                </a:moveTo>
                <a:lnTo>
                  <a:pt x="151447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70758" y="3431285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05050" y="4127550"/>
            <a:ext cx="466090" cy="381000"/>
          </a:xfrm>
          <a:custGeom>
            <a:avLst/>
            <a:gdLst/>
            <a:ahLst/>
            <a:cxnLst/>
            <a:rect l="l" t="t" r="r" b="b"/>
            <a:pathLst>
              <a:path w="466089" h="381000">
                <a:moveTo>
                  <a:pt x="0" y="380949"/>
                </a:moveTo>
                <a:lnTo>
                  <a:pt x="465696" y="380949"/>
                </a:lnTo>
                <a:lnTo>
                  <a:pt x="465696" y="0"/>
                </a:lnTo>
                <a:lnTo>
                  <a:pt x="0" y="0"/>
                </a:lnTo>
                <a:lnTo>
                  <a:pt x="0" y="380949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05050" y="3398850"/>
            <a:ext cx="466090" cy="728980"/>
          </a:xfrm>
          <a:custGeom>
            <a:avLst/>
            <a:gdLst/>
            <a:ahLst/>
            <a:cxnLst/>
            <a:rect l="l" t="t" r="r" b="b"/>
            <a:pathLst>
              <a:path w="466089" h="728979">
                <a:moveTo>
                  <a:pt x="0" y="728776"/>
                </a:moveTo>
                <a:lnTo>
                  <a:pt x="465696" y="728776"/>
                </a:lnTo>
                <a:lnTo>
                  <a:pt x="465696" y="0"/>
                </a:lnTo>
                <a:lnTo>
                  <a:pt x="0" y="0"/>
                </a:lnTo>
                <a:lnTo>
                  <a:pt x="0" y="728776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34967" y="3969639"/>
            <a:ext cx="698500" cy="0"/>
          </a:xfrm>
          <a:custGeom>
            <a:avLst/>
            <a:gdLst/>
            <a:ahLst/>
            <a:cxnLst/>
            <a:rect l="l" t="t" r="r" b="b"/>
            <a:pathLst>
              <a:path w="698500">
                <a:moveTo>
                  <a:pt x="0" y="0"/>
                </a:moveTo>
                <a:lnTo>
                  <a:pt x="69850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99177" y="3969639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64021" y="3969639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913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428865" y="3969639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862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93073" y="396963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26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28865" y="3431285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862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593073" y="3431285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26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69259" y="4038980"/>
            <a:ext cx="466090" cy="469265"/>
          </a:xfrm>
          <a:custGeom>
            <a:avLst/>
            <a:gdLst/>
            <a:ahLst/>
            <a:cxnLst/>
            <a:rect l="l" t="t" r="r" b="b"/>
            <a:pathLst>
              <a:path w="466089" h="469264">
                <a:moveTo>
                  <a:pt x="465708" y="0"/>
                </a:moveTo>
                <a:lnTo>
                  <a:pt x="0" y="0"/>
                </a:lnTo>
                <a:lnTo>
                  <a:pt x="0" y="468884"/>
                </a:lnTo>
                <a:lnTo>
                  <a:pt x="465708" y="468884"/>
                </a:lnTo>
                <a:lnTo>
                  <a:pt x="465708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33467" y="3912870"/>
            <a:ext cx="466090" cy="594995"/>
          </a:xfrm>
          <a:custGeom>
            <a:avLst/>
            <a:gdLst/>
            <a:ahLst/>
            <a:cxnLst/>
            <a:rect l="l" t="t" r="r" b="b"/>
            <a:pathLst>
              <a:path w="466089" h="594995">
                <a:moveTo>
                  <a:pt x="465709" y="0"/>
                </a:moveTo>
                <a:lnTo>
                  <a:pt x="0" y="0"/>
                </a:lnTo>
                <a:lnTo>
                  <a:pt x="0" y="594994"/>
                </a:lnTo>
                <a:lnTo>
                  <a:pt x="465709" y="594994"/>
                </a:lnTo>
                <a:lnTo>
                  <a:pt x="465709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98311" y="3775328"/>
            <a:ext cx="466090" cy="732790"/>
          </a:xfrm>
          <a:custGeom>
            <a:avLst/>
            <a:gdLst/>
            <a:ahLst/>
            <a:cxnLst/>
            <a:rect l="l" t="t" r="r" b="b"/>
            <a:pathLst>
              <a:path w="466089" h="732789">
                <a:moveTo>
                  <a:pt x="465709" y="0"/>
                </a:moveTo>
                <a:lnTo>
                  <a:pt x="0" y="0"/>
                </a:lnTo>
                <a:lnTo>
                  <a:pt x="0" y="732536"/>
                </a:lnTo>
                <a:lnTo>
                  <a:pt x="465709" y="732536"/>
                </a:lnTo>
                <a:lnTo>
                  <a:pt x="465709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63156" y="3630676"/>
            <a:ext cx="466090" cy="877569"/>
          </a:xfrm>
          <a:custGeom>
            <a:avLst/>
            <a:gdLst/>
            <a:ahLst/>
            <a:cxnLst/>
            <a:rect l="l" t="t" r="r" b="b"/>
            <a:pathLst>
              <a:path w="466090" h="877570">
                <a:moveTo>
                  <a:pt x="465709" y="0"/>
                </a:moveTo>
                <a:lnTo>
                  <a:pt x="0" y="0"/>
                </a:lnTo>
                <a:lnTo>
                  <a:pt x="0" y="877188"/>
                </a:lnTo>
                <a:lnTo>
                  <a:pt x="465709" y="877188"/>
                </a:lnTo>
                <a:lnTo>
                  <a:pt x="465709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27492" y="3261867"/>
            <a:ext cx="466090" cy="1246505"/>
          </a:xfrm>
          <a:custGeom>
            <a:avLst/>
            <a:gdLst/>
            <a:ahLst/>
            <a:cxnLst/>
            <a:rect l="l" t="t" r="r" b="b"/>
            <a:pathLst>
              <a:path w="466090" h="1246504">
                <a:moveTo>
                  <a:pt x="465581" y="0"/>
                </a:moveTo>
                <a:lnTo>
                  <a:pt x="0" y="0"/>
                </a:lnTo>
                <a:lnTo>
                  <a:pt x="0" y="1245997"/>
                </a:lnTo>
                <a:lnTo>
                  <a:pt x="465581" y="1245997"/>
                </a:lnTo>
                <a:lnTo>
                  <a:pt x="465581" y="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634103" y="3912870"/>
            <a:ext cx="466090" cy="594995"/>
          </a:xfrm>
          <a:custGeom>
            <a:avLst/>
            <a:gdLst/>
            <a:ahLst/>
            <a:cxnLst/>
            <a:rect l="l" t="t" r="r" b="b"/>
            <a:pathLst>
              <a:path w="466089" h="594995">
                <a:moveTo>
                  <a:pt x="0" y="0"/>
                </a:moveTo>
                <a:lnTo>
                  <a:pt x="465709" y="0"/>
                </a:lnTo>
                <a:lnTo>
                  <a:pt x="465709" y="594994"/>
                </a:lnTo>
                <a:lnTo>
                  <a:pt x="0" y="594994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98946" y="3775328"/>
            <a:ext cx="466090" cy="732790"/>
          </a:xfrm>
          <a:custGeom>
            <a:avLst/>
            <a:gdLst/>
            <a:ahLst/>
            <a:cxnLst/>
            <a:rect l="l" t="t" r="r" b="b"/>
            <a:pathLst>
              <a:path w="466089" h="732789">
                <a:moveTo>
                  <a:pt x="0" y="0"/>
                </a:moveTo>
                <a:lnTo>
                  <a:pt x="465708" y="0"/>
                </a:lnTo>
                <a:lnTo>
                  <a:pt x="465708" y="732536"/>
                </a:lnTo>
                <a:lnTo>
                  <a:pt x="0" y="732536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963791" y="3630676"/>
            <a:ext cx="466090" cy="877569"/>
          </a:xfrm>
          <a:custGeom>
            <a:avLst/>
            <a:gdLst/>
            <a:ahLst/>
            <a:cxnLst/>
            <a:rect l="l" t="t" r="r" b="b"/>
            <a:pathLst>
              <a:path w="466090" h="877570">
                <a:moveTo>
                  <a:pt x="0" y="0"/>
                </a:moveTo>
                <a:lnTo>
                  <a:pt x="465708" y="0"/>
                </a:lnTo>
                <a:lnTo>
                  <a:pt x="465708" y="877188"/>
                </a:lnTo>
                <a:lnTo>
                  <a:pt x="0" y="877188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28127" y="3261867"/>
            <a:ext cx="466090" cy="1246505"/>
          </a:xfrm>
          <a:custGeom>
            <a:avLst/>
            <a:gdLst/>
            <a:ahLst/>
            <a:cxnLst/>
            <a:rect l="l" t="t" r="r" b="b"/>
            <a:pathLst>
              <a:path w="466090" h="1246504">
                <a:moveTo>
                  <a:pt x="0" y="0"/>
                </a:moveTo>
                <a:lnTo>
                  <a:pt x="465581" y="0"/>
                </a:lnTo>
                <a:lnTo>
                  <a:pt x="465581" y="1245997"/>
                </a:lnTo>
                <a:lnTo>
                  <a:pt x="0" y="1245997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35603" y="3431285"/>
            <a:ext cx="698500" cy="0"/>
          </a:xfrm>
          <a:custGeom>
            <a:avLst/>
            <a:gdLst/>
            <a:ahLst/>
            <a:cxnLst/>
            <a:rect l="l" t="t" r="r" b="b"/>
            <a:pathLst>
              <a:path w="698500">
                <a:moveTo>
                  <a:pt x="0" y="0"/>
                </a:moveTo>
                <a:lnTo>
                  <a:pt x="69850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69259" y="3108388"/>
            <a:ext cx="466090" cy="931544"/>
          </a:xfrm>
          <a:custGeom>
            <a:avLst/>
            <a:gdLst/>
            <a:ahLst/>
            <a:cxnLst/>
            <a:rect l="l" t="t" r="r" b="b"/>
            <a:pathLst>
              <a:path w="466089" h="931545">
                <a:moveTo>
                  <a:pt x="0" y="931354"/>
                </a:moveTo>
                <a:lnTo>
                  <a:pt x="465696" y="931354"/>
                </a:lnTo>
                <a:lnTo>
                  <a:pt x="465696" y="0"/>
                </a:lnTo>
                <a:lnTo>
                  <a:pt x="0" y="0"/>
                </a:lnTo>
                <a:lnTo>
                  <a:pt x="0" y="931354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99811" y="3431285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90575" y="2893060"/>
            <a:ext cx="3843654" cy="0"/>
          </a:xfrm>
          <a:custGeom>
            <a:avLst/>
            <a:gdLst/>
            <a:ahLst/>
            <a:cxnLst/>
            <a:rect l="l" t="t" r="r" b="b"/>
            <a:pathLst>
              <a:path w="3843654">
                <a:moveTo>
                  <a:pt x="0" y="0"/>
                </a:moveTo>
                <a:lnTo>
                  <a:pt x="3843528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99811" y="2893060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5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34103" y="2839453"/>
            <a:ext cx="466090" cy="1074420"/>
          </a:xfrm>
          <a:custGeom>
            <a:avLst/>
            <a:gdLst/>
            <a:ahLst/>
            <a:cxnLst/>
            <a:rect l="l" t="t" r="r" b="b"/>
            <a:pathLst>
              <a:path w="466089" h="1074420">
                <a:moveTo>
                  <a:pt x="0" y="1074051"/>
                </a:moveTo>
                <a:lnTo>
                  <a:pt x="465696" y="1074051"/>
                </a:lnTo>
                <a:lnTo>
                  <a:pt x="465696" y="0"/>
                </a:lnTo>
                <a:lnTo>
                  <a:pt x="0" y="0"/>
                </a:lnTo>
                <a:lnTo>
                  <a:pt x="0" y="1074051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64655" y="3431285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64655" y="2893060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913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798946" y="2570048"/>
            <a:ext cx="466090" cy="1206500"/>
          </a:xfrm>
          <a:custGeom>
            <a:avLst/>
            <a:gdLst/>
            <a:ahLst/>
            <a:cxnLst/>
            <a:rect l="l" t="t" r="r" b="b"/>
            <a:pathLst>
              <a:path w="466089" h="1206500">
                <a:moveTo>
                  <a:pt x="0" y="1205915"/>
                </a:moveTo>
                <a:lnTo>
                  <a:pt x="465696" y="1205915"/>
                </a:lnTo>
                <a:lnTo>
                  <a:pt x="465696" y="0"/>
                </a:lnTo>
                <a:lnTo>
                  <a:pt x="0" y="0"/>
                </a:lnTo>
                <a:lnTo>
                  <a:pt x="0" y="1205915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29500" y="2893060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862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90575" y="2354707"/>
            <a:ext cx="6173470" cy="0"/>
          </a:xfrm>
          <a:custGeom>
            <a:avLst/>
            <a:gdLst/>
            <a:ahLst/>
            <a:cxnLst/>
            <a:rect l="l" t="t" r="r" b="b"/>
            <a:pathLst>
              <a:path w="6173470">
                <a:moveTo>
                  <a:pt x="0" y="0"/>
                </a:moveTo>
                <a:lnTo>
                  <a:pt x="617321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429500" y="2354707"/>
            <a:ext cx="699135" cy="0"/>
          </a:xfrm>
          <a:custGeom>
            <a:avLst/>
            <a:gdLst/>
            <a:ahLst/>
            <a:cxnLst/>
            <a:rect l="l" t="t" r="r" b="b"/>
            <a:pathLst>
              <a:path w="699134">
                <a:moveTo>
                  <a:pt x="0" y="0"/>
                </a:moveTo>
                <a:lnTo>
                  <a:pt x="69862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963156" y="2312035"/>
            <a:ext cx="466090" cy="1320165"/>
          </a:xfrm>
          <a:custGeom>
            <a:avLst/>
            <a:gdLst/>
            <a:ahLst/>
            <a:cxnLst/>
            <a:rect l="l" t="t" r="r" b="b"/>
            <a:pathLst>
              <a:path w="466090" h="1320164">
                <a:moveTo>
                  <a:pt x="0" y="1319911"/>
                </a:moveTo>
                <a:lnTo>
                  <a:pt x="465696" y="1319911"/>
                </a:lnTo>
                <a:lnTo>
                  <a:pt x="465696" y="0"/>
                </a:lnTo>
                <a:lnTo>
                  <a:pt x="0" y="0"/>
                </a:lnTo>
                <a:lnTo>
                  <a:pt x="0" y="1319911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593708" y="2892425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26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93708" y="2354072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26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90575" y="1816354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552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593708" y="181635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266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128127" y="1547622"/>
            <a:ext cx="466090" cy="1715135"/>
          </a:xfrm>
          <a:custGeom>
            <a:avLst/>
            <a:gdLst/>
            <a:ahLst/>
            <a:cxnLst/>
            <a:rect l="l" t="t" r="r" b="b"/>
            <a:pathLst>
              <a:path w="466090" h="1715135">
                <a:moveTo>
                  <a:pt x="0" y="1714880"/>
                </a:moveTo>
                <a:lnTo>
                  <a:pt x="465696" y="1714880"/>
                </a:lnTo>
                <a:lnTo>
                  <a:pt x="465696" y="0"/>
                </a:lnTo>
                <a:lnTo>
                  <a:pt x="0" y="0"/>
                </a:lnTo>
                <a:lnTo>
                  <a:pt x="0" y="171488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40155" y="3625596"/>
            <a:ext cx="466090" cy="643255"/>
          </a:xfrm>
          <a:custGeom>
            <a:avLst/>
            <a:gdLst/>
            <a:ahLst/>
            <a:cxnLst/>
            <a:rect l="l" t="t" r="r" b="b"/>
            <a:pathLst>
              <a:path w="466090" h="643254">
                <a:moveTo>
                  <a:pt x="0" y="0"/>
                </a:moveTo>
                <a:lnTo>
                  <a:pt x="465759" y="0"/>
                </a:lnTo>
                <a:lnTo>
                  <a:pt x="465759" y="642746"/>
                </a:lnTo>
                <a:lnTo>
                  <a:pt x="0" y="642746"/>
                </a:lnTo>
                <a:lnTo>
                  <a:pt x="0" y="0"/>
                </a:lnTo>
                <a:close/>
              </a:path>
            </a:pathLst>
          </a:custGeom>
          <a:ln w="9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04414" y="3399409"/>
            <a:ext cx="466090" cy="728345"/>
          </a:xfrm>
          <a:custGeom>
            <a:avLst/>
            <a:gdLst/>
            <a:ahLst/>
            <a:cxnLst/>
            <a:rect l="l" t="t" r="r" b="b"/>
            <a:pathLst>
              <a:path w="466089" h="728345">
                <a:moveTo>
                  <a:pt x="0" y="0"/>
                </a:moveTo>
                <a:lnTo>
                  <a:pt x="465709" y="0"/>
                </a:lnTo>
                <a:lnTo>
                  <a:pt x="465709" y="728217"/>
                </a:lnTo>
                <a:lnTo>
                  <a:pt x="0" y="728217"/>
                </a:lnTo>
                <a:lnTo>
                  <a:pt x="0" y="0"/>
                </a:lnTo>
                <a:close/>
              </a:path>
            </a:pathLst>
          </a:custGeom>
          <a:ln w="9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69259" y="3108960"/>
            <a:ext cx="466090" cy="930910"/>
          </a:xfrm>
          <a:custGeom>
            <a:avLst/>
            <a:gdLst/>
            <a:ahLst/>
            <a:cxnLst/>
            <a:rect l="l" t="t" r="r" b="b"/>
            <a:pathLst>
              <a:path w="466089" h="930910">
                <a:moveTo>
                  <a:pt x="0" y="0"/>
                </a:moveTo>
                <a:lnTo>
                  <a:pt x="465708" y="0"/>
                </a:lnTo>
                <a:lnTo>
                  <a:pt x="465708" y="930782"/>
                </a:lnTo>
                <a:lnTo>
                  <a:pt x="0" y="930782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633467" y="2839466"/>
            <a:ext cx="466090" cy="1074420"/>
          </a:xfrm>
          <a:custGeom>
            <a:avLst/>
            <a:gdLst/>
            <a:ahLst/>
            <a:cxnLst/>
            <a:rect l="l" t="t" r="r" b="b"/>
            <a:pathLst>
              <a:path w="466089" h="1074420">
                <a:moveTo>
                  <a:pt x="0" y="0"/>
                </a:moveTo>
                <a:lnTo>
                  <a:pt x="465709" y="0"/>
                </a:lnTo>
                <a:lnTo>
                  <a:pt x="465709" y="1074039"/>
                </a:lnTo>
                <a:lnTo>
                  <a:pt x="0" y="1074039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798311" y="2570607"/>
            <a:ext cx="466090" cy="1205865"/>
          </a:xfrm>
          <a:custGeom>
            <a:avLst/>
            <a:gdLst/>
            <a:ahLst/>
            <a:cxnLst/>
            <a:rect l="l" t="t" r="r" b="b"/>
            <a:pathLst>
              <a:path w="466089" h="1205864">
                <a:moveTo>
                  <a:pt x="0" y="0"/>
                </a:moveTo>
                <a:lnTo>
                  <a:pt x="465709" y="0"/>
                </a:lnTo>
                <a:lnTo>
                  <a:pt x="465709" y="1205356"/>
                </a:lnTo>
                <a:lnTo>
                  <a:pt x="0" y="1205356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63156" y="2312035"/>
            <a:ext cx="466090" cy="1319530"/>
          </a:xfrm>
          <a:custGeom>
            <a:avLst/>
            <a:gdLst/>
            <a:ahLst/>
            <a:cxnLst/>
            <a:rect l="l" t="t" r="r" b="b"/>
            <a:pathLst>
              <a:path w="466090" h="1319529">
                <a:moveTo>
                  <a:pt x="0" y="0"/>
                </a:moveTo>
                <a:lnTo>
                  <a:pt x="465709" y="0"/>
                </a:lnTo>
                <a:lnTo>
                  <a:pt x="465709" y="1319276"/>
                </a:lnTo>
                <a:lnTo>
                  <a:pt x="0" y="1319276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127492" y="1547622"/>
            <a:ext cx="466090" cy="1715135"/>
          </a:xfrm>
          <a:custGeom>
            <a:avLst/>
            <a:gdLst/>
            <a:ahLst/>
            <a:cxnLst/>
            <a:rect l="l" t="t" r="r" b="b"/>
            <a:pathLst>
              <a:path w="466090" h="1715135">
                <a:moveTo>
                  <a:pt x="0" y="0"/>
                </a:moveTo>
                <a:lnTo>
                  <a:pt x="465581" y="0"/>
                </a:lnTo>
                <a:lnTo>
                  <a:pt x="465581" y="1714880"/>
                </a:lnTo>
                <a:lnTo>
                  <a:pt x="0" y="1714880"/>
                </a:lnTo>
                <a:lnTo>
                  <a:pt x="0" y="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0575" y="4508500"/>
            <a:ext cx="8153400" cy="0"/>
          </a:xfrm>
          <a:custGeom>
            <a:avLst/>
            <a:gdLst/>
            <a:ahLst/>
            <a:cxnLst/>
            <a:rect l="l" t="t" r="r" b="b"/>
            <a:pathLst>
              <a:path w="8153400">
                <a:moveTo>
                  <a:pt x="0" y="0"/>
                </a:moveTo>
                <a:lnTo>
                  <a:pt x="8153400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87400" y="1075563"/>
            <a:ext cx="8204834" cy="0"/>
          </a:xfrm>
          <a:custGeom>
            <a:avLst/>
            <a:gdLst/>
            <a:ahLst/>
            <a:cxnLst/>
            <a:rect l="l" t="t" r="r" b="b"/>
            <a:pathLst>
              <a:path w="8204834">
                <a:moveTo>
                  <a:pt x="0" y="0"/>
                </a:moveTo>
                <a:lnTo>
                  <a:pt x="8204834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88539" y="5093589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700"/>
                </a:moveTo>
                <a:lnTo>
                  <a:pt x="139700" y="139700"/>
                </a:lnTo>
                <a:lnTo>
                  <a:pt x="139700" y="0"/>
                </a:lnTo>
                <a:lnTo>
                  <a:pt x="0" y="0"/>
                </a:lnTo>
                <a:lnTo>
                  <a:pt x="0" y="139700"/>
                </a:lnTo>
                <a:close/>
              </a:path>
            </a:pathLst>
          </a:custGeom>
          <a:solidFill>
            <a:srgbClr val="44526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1544" y="842517"/>
            <a:ext cx="2578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75757"/>
                </a:solidFill>
                <a:latin typeface="Calibri"/>
                <a:cs typeface="Calibri"/>
              </a:rPr>
              <a:t>Exportations hors</a:t>
            </a:r>
            <a:r>
              <a:rPr sz="1800" spc="-6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Calibri"/>
                <a:cs typeface="Calibri"/>
              </a:rPr>
              <a:t>d’Afrique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1080" y="821182"/>
            <a:ext cx="1199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75757"/>
                </a:solidFill>
                <a:latin typeface="Calibri"/>
                <a:cs typeface="Calibri"/>
              </a:rPr>
              <a:t>Expor</a:t>
            </a:r>
            <a:r>
              <a:rPr sz="1800" spc="-10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75757"/>
                </a:solidFill>
                <a:latin typeface="Calibri"/>
                <a:cs typeface="Calibri"/>
              </a:rPr>
              <a:t>at</a:t>
            </a:r>
            <a:r>
              <a:rPr sz="1800" spc="-1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575757"/>
                </a:solidFill>
                <a:latin typeface="Calibri"/>
                <a:cs typeface="Calibri"/>
              </a:rPr>
              <a:t>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0955" y="1528317"/>
            <a:ext cx="3102610" cy="3180080"/>
          </a:xfrm>
          <a:custGeom>
            <a:avLst/>
            <a:gdLst/>
            <a:ahLst/>
            <a:cxnLst/>
            <a:rect l="l" t="t" r="r" b="b"/>
            <a:pathLst>
              <a:path w="3102610" h="3180079">
                <a:moveTo>
                  <a:pt x="1590039" y="0"/>
                </a:moveTo>
                <a:lnTo>
                  <a:pt x="1541145" y="635"/>
                </a:lnTo>
                <a:lnTo>
                  <a:pt x="1492250" y="3175"/>
                </a:lnTo>
                <a:lnTo>
                  <a:pt x="1443989" y="6985"/>
                </a:lnTo>
                <a:lnTo>
                  <a:pt x="1395730" y="12065"/>
                </a:lnTo>
                <a:lnTo>
                  <a:pt x="1348105" y="18415"/>
                </a:lnTo>
                <a:lnTo>
                  <a:pt x="1300480" y="26670"/>
                </a:lnTo>
                <a:lnTo>
                  <a:pt x="1254125" y="36195"/>
                </a:lnTo>
                <a:lnTo>
                  <a:pt x="1207134" y="46990"/>
                </a:lnTo>
                <a:lnTo>
                  <a:pt x="1161414" y="59055"/>
                </a:lnTo>
                <a:lnTo>
                  <a:pt x="1115695" y="72390"/>
                </a:lnTo>
                <a:lnTo>
                  <a:pt x="1070609" y="86995"/>
                </a:lnTo>
                <a:lnTo>
                  <a:pt x="982344" y="120650"/>
                </a:lnTo>
                <a:lnTo>
                  <a:pt x="939164" y="139065"/>
                </a:lnTo>
                <a:lnTo>
                  <a:pt x="896619" y="159385"/>
                </a:lnTo>
                <a:lnTo>
                  <a:pt x="854709" y="180340"/>
                </a:lnTo>
                <a:lnTo>
                  <a:pt x="813434" y="202565"/>
                </a:lnTo>
                <a:lnTo>
                  <a:pt x="772794" y="226060"/>
                </a:lnTo>
                <a:lnTo>
                  <a:pt x="732789" y="250825"/>
                </a:lnTo>
                <a:lnTo>
                  <a:pt x="694055" y="276860"/>
                </a:lnTo>
                <a:lnTo>
                  <a:pt x="655955" y="303530"/>
                </a:lnTo>
                <a:lnTo>
                  <a:pt x="618489" y="331470"/>
                </a:lnTo>
                <a:lnTo>
                  <a:pt x="581659" y="360680"/>
                </a:lnTo>
                <a:lnTo>
                  <a:pt x="545464" y="391160"/>
                </a:lnTo>
                <a:lnTo>
                  <a:pt x="510539" y="422275"/>
                </a:lnTo>
                <a:lnTo>
                  <a:pt x="476884" y="454660"/>
                </a:lnTo>
                <a:lnTo>
                  <a:pt x="443864" y="488315"/>
                </a:lnTo>
                <a:lnTo>
                  <a:pt x="411480" y="522605"/>
                </a:lnTo>
                <a:lnTo>
                  <a:pt x="380364" y="558165"/>
                </a:lnTo>
                <a:lnTo>
                  <a:pt x="350519" y="594360"/>
                </a:lnTo>
                <a:lnTo>
                  <a:pt x="321309" y="631825"/>
                </a:lnTo>
                <a:lnTo>
                  <a:pt x="293369" y="669925"/>
                </a:lnTo>
                <a:lnTo>
                  <a:pt x="266700" y="708660"/>
                </a:lnTo>
                <a:lnTo>
                  <a:pt x="240664" y="748665"/>
                </a:lnTo>
                <a:lnTo>
                  <a:pt x="215900" y="789940"/>
                </a:lnTo>
                <a:lnTo>
                  <a:pt x="193039" y="831215"/>
                </a:lnTo>
                <a:lnTo>
                  <a:pt x="170814" y="873760"/>
                </a:lnTo>
                <a:lnTo>
                  <a:pt x="149225" y="917575"/>
                </a:lnTo>
                <a:lnTo>
                  <a:pt x="129539" y="961390"/>
                </a:lnTo>
                <a:lnTo>
                  <a:pt x="111125" y="1006475"/>
                </a:lnTo>
                <a:lnTo>
                  <a:pt x="93979" y="1052195"/>
                </a:lnTo>
                <a:lnTo>
                  <a:pt x="78104" y="1098550"/>
                </a:lnTo>
                <a:lnTo>
                  <a:pt x="63500" y="1144905"/>
                </a:lnTo>
                <a:lnTo>
                  <a:pt x="50800" y="1191895"/>
                </a:lnTo>
                <a:lnTo>
                  <a:pt x="39369" y="1238250"/>
                </a:lnTo>
                <a:lnTo>
                  <a:pt x="29844" y="1285240"/>
                </a:lnTo>
                <a:lnTo>
                  <a:pt x="20954" y="1331595"/>
                </a:lnTo>
                <a:lnTo>
                  <a:pt x="13969" y="1378585"/>
                </a:lnTo>
                <a:lnTo>
                  <a:pt x="8254" y="1424940"/>
                </a:lnTo>
                <a:lnTo>
                  <a:pt x="4444" y="1471930"/>
                </a:lnTo>
                <a:lnTo>
                  <a:pt x="1269" y="1518285"/>
                </a:lnTo>
                <a:lnTo>
                  <a:pt x="0" y="1564640"/>
                </a:lnTo>
                <a:lnTo>
                  <a:pt x="0" y="1610995"/>
                </a:lnTo>
                <a:lnTo>
                  <a:pt x="1269" y="1656715"/>
                </a:lnTo>
                <a:lnTo>
                  <a:pt x="3809" y="1703070"/>
                </a:lnTo>
                <a:lnTo>
                  <a:pt x="7619" y="1748790"/>
                </a:lnTo>
                <a:lnTo>
                  <a:pt x="13334" y="1793875"/>
                </a:lnTo>
                <a:lnTo>
                  <a:pt x="19684" y="1839595"/>
                </a:lnTo>
                <a:lnTo>
                  <a:pt x="27304" y="1884045"/>
                </a:lnTo>
                <a:lnTo>
                  <a:pt x="36829" y="1929130"/>
                </a:lnTo>
                <a:lnTo>
                  <a:pt x="46989" y="1972945"/>
                </a:lnTo>
                <a:lnTo>
                  <a:pt x="58419" y="2017395"/>
                </a:lnTo>
                <a:lnTo>
                  <a:pt x="71119" y="2060575"/>
                </a:lnTo>
                <a:lnTo>
                  <a:pt x="85725" y="2103755"/>
                </a:lnTo>
                <a:lnTo>
                  <a:pt x="100964" y="2146300"/>
                </a:lnTo>
                <a:lnTo>
                  <a:pt x="117475" y="2188210"/>
                </a:lnTo>
                <a:lnTo>
                  <a:pt x="134619" y="2230120"/>
                </a:lnTo>
                <a:lnTo>
                  <a:pt x="153669" y="2271395"/>
                </a:lnTo>
                <a:lnTo>
                  <a:pt x="173354" y="2312035"/>
                </a:lnTo>
                <a:lnTo>
                  <a:pt x="194944" y="2352040"/>
                </a:lnTo>
                <a:lnTo>
                  <a:pt x="217169" y="2391410"/>
                </a:lnTo>
                <a:lnTo>
                  <a:pt x="240029" y="2430145"/>
                </a:lnTo>
                <a:lnTo>
                  <a:pt x="264794" y="2468245"/>
                </a:lnTo>
                <a:lnTo>
                  <a:pt x="290194" y="2505710"/>
                </a:lnTo>
                <a:lnTo>
                  <a:pt x="316864" y="2541905"/>
                </a:lnTo>
                <a:lnTo>
                  <a:pt x="344169" y="2578100"/>
                </a:lnTo>
                <a:lnTo>
                  <a:pt x="402589" y="2647950"/>
                </a:lnTo>
                <a:lnTo>
                  <a:pt x="433705" y="2681605"/>
                </a:lnTo>
                <a:lnTo>
                  <a:pt x="465455" y="2713990"/>
                </a:lnTo>
                <a:lnTo>
                  <a:pt x="497839" y="2745740"/>
                </a:lnTo>
                <a:lnTo>
                  <a:pt x="531494" y="2776855"/>
                </a:lnTo>
                <a:lnTo>
                  <a:pt x="566419" y="2806700"/>
                </a:lnTo>
                <a:lnTo>
                  <a:pt x="601980" y="2835910"/>
                </a:lnTo>
                <a:lnTo>
                  <a:pt x="638809" y="2864485"/>
                </a:lnTo>
                <a:lnTo>
                  <a:pt x="676275" y="2891155"/>
                </a:lnTo>
                <a:lnTo>
                  <a:pt x="714375" y="2917825"/>
                </a:lnTo>
                <a:lnTo>
                  <a:pt x="753744" y="2942590"/>
                </a:lnTo>
                <a:lnTo>
                  <a:pt x="793750" y="2966720"/>
                </a:lnTo>
                <a:lnTo>
                  <a:pt x="835025" y="2989580"/>
                </a:lnTo>
                <a:lnTo>
                  <a:pt x="876934" y="3011170"/>
                </a:lnTo>
                <a:lnTo>
                  <a:pt x="919480" y="3032125"/>
                </a:lnTo>
                <a:lnTo>
                  <a:pt x="963294" y="3051175"/>
                </a:lnTo>
                <a:lnTo>
                  <a:pt x="1007744" y="3069590"/>
                </a:lnTo>
                <a:lnTo>
                  <a:pt x="1052830" y="3086735"/>
                </a:lnTo>
                <a:lnTo>
                  <a:pt x="1099184" y="3101975"/>
                </a:lnTo>
                <a:lnTo>
                  <a:pt x="1145539" y="3116580"/>
                </a:lnTo>
                <a:lnTo>
                  <a:pt x="1191895" y="3129280"/>
                </a:lnTo>
                <a:lnTo>
                  <a:pt x="1238884" y="3140710"/>
                </a:lnTo>
                <a:lnTo>
                  <a:pt x="1285239" y="3150870"/>
                </a:lnTo>
                <a:lnTo>
                  <a:pt x="1332230" y="3159125"/>
                </a:lnTo>
                <a:lnTo>
                  <a:pt x="1378584" y="3166110"/>
                </a:lnTo>
                <a:lnTo>
                  <a:pt x="1425575" y="3171825"/>
                </a:lnTo>
                <a:lnTo>
                  <a:pt x="1471930" y="3175635"/>
                </a:lnTo>
                <a:lnTo>
                  <a:pt x="1518284" y="3178810"/>
                </a:lnTo>
                <a:lnTo>
                  <a:pt x="1564639" y="3180080"/>
                </a:lnTo>
                <a:lnTo>
                  <a:pt x="1610995" y="3180080"/>
                </a:lnTo>
                <a:lnTo>
                  <a:pt x="1657350" y="3178810"/>
                </a:lnTo>
                <a:lnTo>
                  <a:pt x="1703070" y="3176270"/>
                </a:lnTo>
                <a:lnTo>
                  <a:pt x="1748789" y="3172460"/>
                </a:lnTo>
                <a:lnTo>
                  <a:pt x="1794509" y="3167380"/>
                </a:lnTo>
                <a:lnTo>
                  <a:pt x="1839595" y="3160395"/>
                </a:lnTo>
                <a:lnTo>
                  <a:pt x="1884680" y="3152775"/>
                </a:lnTo>
                <a:lnTo>
                  <a:pt x="1929130" y="3143885"/>
                </a:lnTo>
                <a:lnTo>
                  <a:pt x="1973580" y="3133090"/>
                </a:lnTo>
                <a:lnTo>
                  <a:pt x="2017395" y="3121660"/>
                </a:lnTo>
                <a:lnTo>
                  <a:pt x="2061209" y="3108960"/>
                </a:lnTo>
                <a:lnTo>
                  <a:pt x="2103755" y="3094990"/>
                </a:lnTo>
                <a:lnTo>
                  <a:pt x="2146299" y="3079750"/>
                </a:lnTo>
                <a:lnTo>
                  <a:pt x="2188845" y="3063240"/>
                </a:lnTo>
                <a:lnTo>
                  <a:pt x="2230120" y="3045460"/>
                </a:lnTo>
                <a:lnTo>
                  <a:pt x="2271395" y="3026410"/>
                </a:lnTo>
                <a:lnTo>
                  <a:pt x="2312035" y="3006725"/>
                </a:lnTo>
                <a:lnTo>
                  <a:pt x="2352040" y="2985770"/>
                </a:lnTo>
                <a:lnTo>
                  <a:pt x="2391410" y="2963545"/>
                </a:lnTo>
                <a:lnTo>
                  <a:pt x="2430145" y="2940050"/>
                </a:lnTo>
                <a:lnTo>
                  <a:pt x="2468245" y="2915285"/>
                </a:lnTo>
                <a:lnTo>
                  <a:pt x="2505710" y="2889885"/>
                </a:lnTo>
                <a:lnTo>
                  <a:pt x="2542540" y="2863215"/>
                </a:lnTo>
                <a:lnTo>
                  <a:pt x="2578099" y="2835910"/>
                </a:lnTo>
                <a:lnTo>
                  <a:pt x="2613660" y="2807335"/>
                </a:lnTo>
                <a:lnTo>
                  <a:pt x="2647949" y="2777490"/>
                </a:lnTo>
                <a:lnTo>
                  <a:pt x="2681605" y="2747010"/>
                </a:lnTo>
                <a:lnTo>
                  <a:pt x="2714624" y="2715260"/>
                </a:lnTo>
                <a:lnTo>
                  <a:pt x="2746374" y="2682240"/>
                </a:lnTo>
                <a:lnTo>
                  <a:pt x="2777490" y="2648585"/>
                </a:lnTo>
                <a:lnTo>
                  <a:pt x="2807335" y="2613660"/>
                </a:lnTo>
                <a:lnTo>
                  <a:pt x="2836545" y="2578100"/>
                </a:lnTo>
                <a:lnTo>
                  <a:pt x="2864485" y="2541905"/>
                </a:lnTo>
                <a:lnTo>
                  <a:pt x="2891790" y="2504440"/>
                </a:lnTo>
                <a:lnTo>
                  <a:pt x="2917824" y="2465705"/>
                </a:lnTo>
                <a:lnTo>
                  <a:pt x="2942590" y="2426335"/>
                </a:lnTo>
                <a:lnTo>
                  <a:pt x="2966720" y="2386330"/>
                </a:lnTo>
                <a:lnTo>
                  <a:pt x="2989580" y="2345055"/>
                </a:lnTo>
                <a:lnTo>
                  <a:pt x="3011805" y="2303145"/>
                </a:lnTo>
                <a:lnTo>
                  <a:pt x="3032124" y="2260600"/>
                </a:lnTo>
                <a:lnTo>
                  <a:pt x="3051810" y="2216785"/>
                </a:lnTo>
                <a:lnTo>
                  <a:pt x="3069590" y="2172335"/>
                </a:lnTo>
                <a:lnTo>
                  <a:pt x="3086735" y="2127250"/>
                </a:lnTo>
                <a:lnTo>
                  <a:pt x="3102610" y="2081530"/>
                </a:lnTo>
                <a:lnTo>
                  <a:pt x="1590039" y="1590040"/>
                </a:lnTo>
                <a:lnTo>
                  <a:pt x="1590039" y="0"/>
                </a:lnTo>
                <a:close/>
              </a:path>
            </a:pathLst>
          </a:custGeom>
          <a:solidFill>
            <a:srgbClr val="EB7B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99817" y="3418713"/>
            <a:ext cx="945515" cy="8578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635" algn="ctr">
              <a:lnSpc>
                <a:spcPct val="101699"/>
              </a:lnSpc>
              <a:spcBef>
                <a:spcPts val="6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Industrie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extra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ve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70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1325" y="1563242"/>
            <a:ext cx="1577340" cy="2853690"/>
          </a:xfrm>
          <a:custGeom>
            <a:avLst/>
            <a:gdLst/>
            <a:ahLst/>
            <a:cxnLst/>
            <a:rect l="l" t="t" r="r" b="b"/>
            <a:pathLst>
              <a:path w="1577340" h="2853690">
                <a:moveTo>
                  <a:pt x="1577340" y="0"/>
                </a:moveTo>
                <a:lnTo>
                  <a:pt x="1527175" y="635"/>
                </a:lnTo>
                <a:lnTo>
                  <a:pt x="1477009" y="3175"/>
                </a:lnTo>
                <a:lnTo>
                  <a:pt x="1426845" y="6985"/>
                </a:lnTo>
                <a:lnTo>
                  <a:pt x="1377315" y="12700"/>
                </a:lnTo>
                <a:lnTo>
                  <a:pt x="1328420" y="19685"/>
                </a:lnTo>
                <a:lnTo>
                  <a:pt x="1279525" y="28575"/>
                </a:lnTo>
                <a:lnTo>
                  <a:pt x="1230629" y="38735"/>
                </a:lnTo>
                <a:lnTo>
                  <a:pt x="1183004" y="50165"/>
                </a:lnTo>
                <a:lnTo>
                  <a:pt x="1135379" y="63500"/>
                </a:lnTo>
                <a:lnTo>
                  <a:pt x="1088390" y="78105"/>
                </a:lnTo>
                <a:lnTo>
                  <a:pt x="1041400" y="93980"/>
                </a:lnTo>
                <a:lnTo>
                  <a:pt x="995679" y="111125"/>
                </a:lnTo>
                <a:lnTo>
                  <a:pt x="949960" y="130175"/>
                </a:lnTo>
                <a:lnTo>
                  <a:pt x="905510" y="150495"/>
                </a:lnTo>
                <a:lnTo>
                  <a:pt x="861060" y="172085"/>
                </a:lnTo>
                <a:lnTo>
                  <a:pt x="817879" y="194945"/>
                </a:lnTo>
                <a:lnTo>
                  <a:pt x="775335" y="219075"/>
                </a:lnTo>
                <a:lnTo>
                  <a:pt x="733425" y="245110"/>
                </a:lnTo>
                <a:lnTo>
                  <a:pt x="692150" y="271780"/>
                </a:lnTo>
                <a:lnTo>
                  <a:pt x="651510" y="300355"/>
                </a:lnTo>
                <a:lnTo>
                  <a:pt x="612139" y="329565"/>
                </a:lnTo>
                <a:lnTo>
                  <a:pt x="574039" y="360680"/>
                </a:lnTo>
                <a:lnTo>
                  <a:pt x="535939" y="392430"/>
                </a:lnTo>
                <a:lnTo>
                  <a:pt x="499745" y="425450"/>
                </a:lnTo>
                <a:lnTo>
                  <a:pt x="463550" y="460375"/>
                </a:lnTo>
                <a:lnTo>
                  <a:pt x="429260" y="495935"/>
                </a:lnTo>
                <a:lnTo>
                  <a:pt x="395604" y="532765"/>
                </a:lnTo>
                <a:lnTo>
                  <a:pt x="363220" y="570865"/>
                </a:lnTo>
                <a:lnTo>
                  <a:pt x="331470" y="610235"/>
                </a:lnTo>
                <a:lnTo>
                  <a:pt x="300989" y="650240"/>
                </a:lnTo>
                <a:lnTo>
                  <a:pt x="273685" y="689610"/>
                </a:lnTo>
                <a:lnTo>
                  <a:pt x="247014" y="729615"/>
                </a:lnTo>
                <a:lnTo>
                  <a:pt x="222250" y="770255"/>
                </a:lnTo>
                <a:lnTo>
                  <a:pt x="198120" y="810895"/>
                </a:lnTo>
                <a:lnTo>
                  <a:pt x="175895" y="852805"/>
                </a:lnTo>
                <a:lnTo>
                  <a:pt x="154939" y="894715"/>
                </a:lnTo>
                <a:lnTo>
                  <a:pt x="135254" y="936625"/>
                </a:lnTo>
                <a:lnTo>
                  <a:pt x="117475" y="979805"/>
                </a:lnTo>
                <a:lnTo>
                  <a:pt x="100329" y="1022350"/>
                </a:lnTo>
                <a:lnTo>
                  <a:pt x="84454" y="1066165"/>
                </a:lnTo>
                <a:lnTo>
                  <a:pt x="70485" y="1109345"/>
                </a:lnTo>
                <a:lnTo>
                  <a:pt x="57785" y="1153795"/>
                </a:lnTo>
                <a:lnTo>
                  <a:pt x="45720" y="1197610"/>
                </a:lnTo>
                <a:lnTo>
                  <a:pt x="35560" y="1242060"/>
                </a:lnTo>
                <a:lnTo>
                  <a:pt x="26670" y="1286510"/>
                </a:lnTo>
                <a:lnTo>
                  <a:pt x="19050" y="1330960"/>
                </a:lnTo>
                <a:lnTo>
                  <a:pt x="12700" y="1376045"/>
                </a:lnTo>
                <a:lnTo>
                  <a:pt x="7620" y="1421130"/>
                </a:lnTo>
                <a:lnTo>
                  <a:pt x="3810" y="1465580"/>
                </a:lnTo>
                <a:lnTo>
                  <a:pt x="1270" y="1510665"/>
                </a:lnTo>
                <a:lnTo>
                  <a:pt x="0" y="1555750"/>
                </a:lnTo>
                <a:lnTo>
                  <a:pt x="0" y="1600835"/>
                </a:lnTo>
                <a:lnTo>
                  <a:pt x="1270" y="1645920"/>
                </a:lnTo>
                <a:lnTo>
                  <a:pt x="3810" y="1690370"/>
                </a:lnTo>
                <a:lnTo>
                  <a:pt x="7620" y="1735455"/>
                </a:lnTo>
                <a:lnTo>
                  <a:pt x="12700" y="1779905"/>
                </a:lnTo>
                <a:lnTo>
                  <a:pt x="19685" y="1824355"/>
                </a:lnTo>
                <a:lnTo>
                  <a:pt x="27304" y="1868170"/>
                </a:lnTo>
                <a:lnTo>
                  <a:pt x="36195" y="1912620"/>
                </a:lnTo>
                <a:lnTo>
                  <a:pt x="46354" y="1955800"/>
                </a:lnTo>
                <a:lnTo>
                  <a:pt x="57150" y="1999615"/>
                </a:lnTo>
                <a:lnTo>
                  <a:pt x="69850" y="2042795"/>
                </a:lnTo>
                <a:lnTo>
                  <a:pt x="83820" y="2085340"/>
                </a:lnTo>
                <a:lnTo>
                  <a:pt x="99060" y="2127885"/>
                </a:lnTo>
                <a:lnTo>
                  <a:pt x="114935" y="2169795"/>
                </a:lnTo>
                <a:lnTo>
                  <a:pt x="132714" y="2211705"/>
                </a:lnTo>
                <a:lnTo>
                  <a:pt x="151129" y="2252345"/>
                </a:lnTo>
                <a:lnTo>
                  <a:pt x="171450" y="2292985"/>
                </a:lnTo>
                <a:lnTo>
                  <a:pt x="192404" y="2332990"/>
                </a:lnTo>
                <a:lnTo>
                  <a:pt x="214629" y="2372995"/>
                </a:lnTo>
                <a:lnTo>
                  <a:pt x="238125" y="2411730"/>
                </a:lnTo>
                <a:lnTo>
                  <a:pt x="262889" y="2450465"/>
                </a:lnTo>
                <a:lnTo>
                  <a:pt x="288925" y="2487930"/>
                </a:lnTo>
                <a:lnTo>
                  <a:pt x="315595" y="2525395"/>
                </a:lnTo>
                <a:lnTo>
                  <a:pt x="344170" y="2561590"/>
                </a:lnTo>
                <a:lnTo>
                  <a:pt x="373379" y="2597150"/>
                </a:lnTo>
                <a:lnTo>
                  <a:pt x="403860" y="2632075"/>
                </a:lnTo>
                <a:lnTo>
                  <a:pt x="435610" y="2666365"/>
                </a:lnTo>
                <a:lnTo>
                  <a:pt x="468629" y="2700020"/>
                </a:lnTo>
                <a:lnTo>
                  <a:pt x="502920" y="2732405"/>
                </a:lnTo>
                <a:lnTo>
                  <a:pt x="537845" y="2764155"/>
                </a:lnTo>
                <a:lnTo>
                  <a:pt x="574039" y="2794635"/>
                </a:lnTo>
                <a:lnTo>
                  <a:pt x="611504" y="2824480"/>
                </a:lnTo>
                <a:lnTo>
                  <a:pt x="650239" y="2853690"/>
                </a:lnTo>
                <a:lnTo>
                  <a:pt x="1577340" y="1577340"/>
                </a:lnTo>
                <a:lnTo>
                  <a:pt x="1577340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51957" y="2497963"/>
            <a:ext cx="1232535" cy="859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Industrie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extractive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3350" y="6530224"/>
            <a:ext cx="8857615" cy="327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344" y="4953000"/>
            <a:ext cx="8556625" cy="1591945"/>
          </a:xfrm>
          <a:custGeom>
            <a:avLst/>
            <a:gdLst/>
            <a:ahLst/>
            <a:cxnLst/>
            <a:rect l="l" t="t" r="r" b="b"/>
            <a:pathLst>
              <a:path w="8556625" h="1591945">
                <a:moveTo>
                  <a:pt x="8417013" y="0"/>
                </a:moveTo>
                <a:lnTo>
                  <a:pt x="139496" y="0"/>
                </a:lnTo>
                <a:lnTo>
                  <a:pt x="95110" y="6857"/>
                </a:lnTo>
                <a:lnTo>
                  <a:pt x="57061" y="26035"/>
                </a:lnTo>
                <a:lnTo>
                  <a:pt x="26631" y="55752"/>
                </a:lnTo>
                <a:lnTo>
                  <a:pt x="6972" y="92963"/>
                </a:lnTo>
                <a:lnTo>
                  <a:pt x="0" y="136270"/>
                </a:lnTo>
                <a:lnTo>
                  <a:pt x="0" y="1455140"/>
                </a:lnTo>
                <a:lnTo>
                  <a:pt x="6972" y="1497901"/>
                </a:lnTo>
                <a:lnTo>
                  <a:pt x="26631" y="1535696"/>
                </a:lnTo>
                <a:lnTo>
                  <a:pt x="57061" y="1564830"/>
                </a:lnTo>
                <a:lnTo>
                  <a:pt x="95110" y="1584045"/>
                </a:lnTo>
                <a:lnTo>
                  <a:pt x="139496" y="1591475"/>
                </a:lnTo>
                <a:lnTo>
                  <a:pt x="8417013" y="1591475"/>
                </a:lnTo>
                <a:lnTo>
                  <a:pt x="8460701" y="1584045"/>
                </a:lnTo>
                <a:lnTo>
                  <a:pt x="8499436" y="1564830"/>
                </a:lnTo>
                <a:lnTo>
                  <a:pt x="8529154" y="1535696"/>
                </a:lnTo>
                <a:lnTo>
                  <a:pt x="8548839" y="1497901"/>
                </a:lnTo>
                <a:lnTo>
                  <a:pt x="8556459" y="1455140"/>
                </a:lnTo>
                <a:lnTo>
                  <a:pt x="8556459" y="136270"/>
                </a:lnTo>
                <a:lnTo>
                  <a:pt x="8548839" y="92963"/>
                </a:lnTo>
                <a:lnTo>
                  <a:pt x="8529154" y="55752"/>
                </a:lnTo>
                <a:lnTo>
                  <a:pt x="8499436" y="26035"/>
                </a:lnTo>
                <a:lnTo>
                  <a:pt x="8460701" y="6857"/>
                </a:lnTo>
                <a:lnTo>
                  <a:pt x="8417013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344" y="4953000"/>
            <a:ext cx="8556625" cy="1591945"/>
          </a:xfrm>
          <a:custGeom>
            <a:avLst/>
            <a:gdLst/>
            <a:ahLst/>
            <a:cxnLst/>
            <a:rect l="l" t="t" r="r" b="b"/>
            <a:pathLst>
              <a:path w="8556625" h="1591945">
                <a:moveTo>
                  <a:pt x="0" y="136270"/>
                </a:moveTo>
                <a:lnTo>
                  <a:pt x="6972" y="92963"/>
                </a:lnTo>
                <a:lnTo>
                  <a:pt x="26631" y="55752"/>
                </a:lnTo>
                <a:lnTo>
                  <a:pt x="57061" y="26035"/>
                </a:lnTo>
                <a:lnTo>
                  <a:pt x="95110" y="6857"/>
                </a:lnTo>
                <a:lnTo>
                  <a:pt x="139496" y="0"/>
                </a:lnTo>
                <a:lnTo>
                  <a:pt x="8417013" y="0"/>
                </a:lnTo>
                <a:lnTo>
                  <a:pt x="8460701" y="6857"/>
                </a:lnTo>
                <a:lnTo>
                  <a:pt x="8499436" y="26035"/>
                </a:lnTo>
                <a:lnTo>
                  <a:pt x="8529154" y="55752"/>
                </a:lnTo>
                <a:lnTo>
                  <a:pt x="8548839" y="92963"/>
                </a:lnTo>
                <a:lnTo>
                  <a:pt x="8556459" y="136270"/>
                </a:lnTo>
                <a:lnTo>
                  <a:pt x="8556459" y="1455140"/>
                </a:lnTo>
                <a:lnTo>
                  <a:pt x="8548839" y="1497901"/>
                </a:lnTo>
                <a:lnTo>
                  <a:pt x="8529154" y="1535696"/>
                </a:lnTo>
                <a:lnTo>
                  <a:pt x="8499436" y="1564830"/>
                </a:lnTo>
                <a:lnTo>
                  <a:pt x="8460701" y="1584045"/>
                </a:lnTo>
                <a:lnTo>
                  <a:pt x="8417013" y="1591475"/>
                </a:lnTo>
                <a:lnTo>
                  <a:pt x="139496" y="1591475"/>
                </a:lnTo>
                <a:lnTo>
                  <a:pt x="95110" y="1584045"/>
                </a:lnTo>
                <a:lnTo>
                  <a:pt x="57061" y="1564830"/>
                </a:lnTo>
                <a:lnTo>
                  <a:pt x="26631" y="1535696"/>
                </a:lnTo>
                <a:lnTo>
                  <a:pt x="6972" y="1497901"/>
                </a:lnTo>
                <a:lnTo>
                  <a:pt x="0" y="1455140"/>
                </a:lnTo>
                <a:lnTo>
                  <a:pt x="0" y="13627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5711" y="4805933"/>
            <a:ext cx="8060690" cy="180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00" i="1" spc="-5" dirty="0">
                <a:latin typeface="Calibri"/>
                <a:cs typeface="Calibri"/>
              </a:rPr>
              <a:t>Source</a:t>
            </a:r>
            <a:r>
              <a:rPr sz="900" spc="-5" dirty="0">
                <a:latin typeface="Calibri"/>
                <a:cs typeface="Calibri"/>
              </a:rPr>
              <a:t>: ECA </a:t>
            </a:r>
            <a:r>
              <a:rPr sz="900" dirty="0"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  <a:p>
            <a:pPr marL="478790" indent="-287020">
              <a:lnSpc>
                <a:spcPts val="1864"/>
              </a:lnSpc>
              <a:buSzPct val="112500"/>
              <a:buFont typeface="Arial"/>
              <a:buChar char="•"/>
              <a:tabLst>
                <a:tab pos="478790" algn="l"/>
                <a:tab pos="479425" algn="l"/>
              </a:tabLst>
            </a:pPr>
            <a:r>
              <a:rPr sz="1600" b="0" spc="-5" dirty="0">
                <a:latin typeface="Calibri Light"/>
                <a:cs typeface="Calibri Light"/>
              </a:rPr>
              <a:t>Peu de pays </a:t>
            </a:r>
            <a:r>
              <a:rPr sz="1600" b="0" spc="-10" dirty="0">
                <a:latin typeface="Calibri Light"/>
                <a:cs typeface="Calibri Light"/>
              </a:rPr>
              <a:t>se </a:t>
            </a:r>
            <a:r>
              <a:rPr sz="1600" b="0" spc="-5" dirty="0">
                <a:latin typeface="Calibri Light"/>
                <a:cs typeface="Calibri Light"/>
              </a:rPr>
              <a:t>sont d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velopp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s sans</a:t>
            </a:r>
            <a:r>
              <a:rPr sz="1600" b="0" spc="10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industrialisation</a:t>
            </a:r>
            <a:endParaRPr sz="1600">
              <a:latin typeface="Calibri Light"/>
              <a:cs typeface="Calibri Light"/>
            </a:endParaRPr>
          </a:p>
          <a:p>
            <a:pPr marL="478790" indent="-285750">
              <a:lnSpc>
                <a:spcPts val="1914"/>
              </a:lnSpc>
              <a:spcBef>
                <a:spcPts val="755"/>
              </a:spcBef>
              <a:buSzPct val="112500"/>
              <a:buFont typeface="Arial"/>
              <a:buChar char="•"/>
              <a:tabLst>
                <a:tab pos="478790" algn="l"/>
                <a:tab pos="479425" algn="l"/>
              </a:tabLst>
            </a:pPr>
            <a:r>
              <a:rPr sz="1600" b="0" spc="-5" dirty="0">
                <a:latin typeface="Calibri Light"/>
                <a:cs typeface="Calibri Light"/>
              </a:rPr>
              <a:t>Pourtant, en 2019, l'Afrique </a:t>
            </a:r>
            <a:r>
              <a:rPr sz="1600" b="0" dirty="0">
                <a:latin typeface="Calibri Light"/>
                <a:cs typeface="Calibri Light"/>
              </a:rPr>
              <a:t>peine </a:t>
            </a:r>
            <a:r>
              <a:rPr sz="1600" spc="-5" dirty="0">
                <a:latin typeface="Calibri"/>
                <a:cs typeface="Calibri"/>
              </a:rPr>
              <a:t>à </a:t>
            </a:r>
            <a:r>
              <a:rPr sz="1600" b="0" spc="-5" dirty="0">
                <a:latin typeface="Calibri Light"/>
                <a:cs typeface="Calibri Light"/>
              </a:rPr>
              <a:t>trouver </a:t>
            </a:r>
            <a:r>
              <a:rPr sz="1600" b="0" spc="-10" dirty="0">
                <a:latin typeface="Calibri Light"/>
                <a:cs typeface="Calibri Light"/>
              </a:rPr>
              <a:t>sa </a:t>
            </a:r>
            <a:r>
              <a:rPr sz="1600" b="0" spc="-5" dirty="0">
                <a:latin typeface="Calibri Light"/>
                <a:cs typeface="Calibri Light"/>
              </a:rPr>
              <a:t>voie vers l'industrialisation, </a:t>
            </a:r>
            <a:r>
              <a:rPr sz="1600" b="0" spc="-10" dirty="0">
                <a:latin typeface="Calibri Light"/>
                <a:cs typeface="Calibri Light"/>
              </a:rPr>
              <a:t>son</a:t>
            </a:r>
            <a:r>
              <a:rPr sz="1600" b="0" spc="145" dirty="0">
                <a:latin typeface="Calibri Light"/>
                <a:cs typeface="Calibri Light"/>
              </a:rPr>
              <a:t> 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conomie</a:t>
            </a:r>
            <a:endParaRPr sz="1600">
              <a:latin typeface="Calibri Light"/>
              <a:cs typeface="Calibri Light"/>
            </a:endParaRPr>
          </a:p>
          <a:p>
            <a:pPr marL="478790">
              <a:lnSpc>
                <a:spcPts val="1914"/>
              </a:lnSpc>
            </a:pPr>
            <a:r>
              <a:rPr sz="1600" b="0" spc="-5" dirty="0">
                <a:latin typeface="Calibri Light"/>
                <a:cs typeface="Calibri Light"/>
              </a:rPr>
              <a:t>restant principalement ax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e sur l'extraction de mati</a:t>
            </a:r>
            <a:r>
              <a:rPr sz="1600" spc="-5" dirty="0">
                <a:latin typeface="Calibri"/>
                <a:cs typeface="Calibri"/>
              </a:rPr>
              <a:t>è</a:t>
            </a:r>
            <a:r>
              <a:rPr sz="1600" b="0" spc="-5" dirty="0">
                <a:latin typeface="Calibri Light"/>
                <a:cs typeface="Calibri Light"/>
              </a:rPr>
              <a:t>res</a:t>
            </a:r>
            <a:r>
              <a:rPr sz="1600" b="0" spc="40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premi</a:t>
            </a:r>
            <a:r>
              <a:rPr sz="1600" spc="-5" dirty="0">
                <a:latin typeface="Calibri"/>
                <a:cs typeface="Calibri"/>
              </a:rPr>
              <a:t>è</a:t>
            </a:r>
            <a:r>
              <a:rPr sz="1600" b="0" spc="-5" dirty="0">
                <a:latin typeface="Calibri Light"/>
                <a:cs typeface="Calibri Light"/>
              </a:rPr>
              <a:t>res</a:t>
            </a:r>
            <a:endParaRPr sz="1600">
              <a:latin typeface="Calibri Light"/>
              <a:cs typeface="Calibri Light"/>
            </a:endParaRPr>
          </a:p>
          <a:p>
            <a:pPr marL="478790" marR="5080" indent="-287020">
              <a:lnSpc>
                <a:spcPts val="1910"/>
              </a:lnSpc>
              <a:spcBef>
                <a:spcPts val="850"/>
              </a:spcBef>
              <a:buSzPct val="112500"/>
              <a:buFont typeface="Arial"/>
              <a:buChar char="•"/>
              <a:tabLst>
                <a:tab pos="478790" algn="l"/>
                <a:tab pos="479425" algn="l"/>
              </a:tabLst>
            </a:pPr>
            <a:r>
              <a:rPr sz="1600" b="0" spc="-5" dirty="0">
                <a:latin typeface="Calibri Light"/>
                <a:cs typeface="Calibri Light"/>
              </a:rPr>
              <a:t>Le commerce </a:t>
            </a:r>
            <a:r>
              <a:rPr sz="1600" b="0" dirty="0">
                <a:latin typeface="Calibri Light"/>
                <a:cs typeface="Calibri Light"/>
              </a:rPr>
              <a:t>intra-africain </a:t>
            </a:r>
            <a:r>
              <a:rPr sz="1600" b="0" spc="-5" dirty="0">
                <a:latin typeface="Calibri Light"/>
                <a:cs typeface="Calibri Light"/>
              </a:rPr>
              <a:t>y contribue: 70% des exportations hors du continent proviennent  des industries extractives, tandis que moins de 40% des exportations intercontinentales  rel</a:t>
            </a:r>
            <a:r>
              <a:rPr sz="1600" spc="-5" dirty="0">
                <a:latin typeface="Calibri"/>
                <a:cs typeface="Calibri"/>
              </a:rPr>
              <a:t>è</a:t>
            </a:r>
            <a:r>
              <a:rPr sz="1600" b="0" spc="-5" dirty="0">
                <a:latin typeface="Calibri Light"/>
                <a:cs typeface="Calibri Light"/>
              </a:rPr>
              <a:t>vent du</a:t>
            </a:r>
            <a:r>
              <a:rPr sz="1600" b="0" spc="5" dirty="0">
                <a:latin typeface="Calibri Light"/>
                <a:cs typeface="Calibri Light"/>
              </a:rPr>
              <a:t> </a:t>
            </a:r>
            <a:r>
              <a:rPr sz="1600" b="0" spc="-5" dirty="0">
                <a:latin typeface="Calibri Light"/>
                <a:cs typeface="Calibri Light"/>
              </a:rPr>
              <a:t>secteur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979728" y="80263"/>
            <a:ext cx="47548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Diversifier </a:t>
            </a:r>
            <a:r>
              <a:rPr dirty="0"/>
              <a:t>les </a:t>
            </a:r>
            <a:r>
              <a:rPr spc="-5" dirty="0"/>
              <a:t>exportations </a:t>
            </a:r>
            <a:r>
              <a:rPr dirty="0"/>
              <a:t>de</a:t>
            </a:r>
            <a:r>
              <a:rPr spc="-30" dirty="0"/>
              <a:t> </a:t>
            </a:r>
            <a:r>
              <a:rPr spc="-5" dirty="0"/>
              <a:t>l’Afrique</a:t>
            </a:r>
          </a:p>
        </p:txBody>
      </p:sp>
      <p:sp>
        <p:nvSpPr>
          <p:cNvPr id="14" name="object 14"/>
          <p:cNvSpPr/>
          <p:nvPr/>
        </p:nvSpPr>
        <p:spPr>
          <a:xfrm>
            <a:off x="6838950" y="0"/>
            <a:ext cx="2286000" cy="2019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872605" y="404626"/>
            <a:ext cx="1856105" cy="0"/>
          </a:xfrm>
          <a:custGeom>
            <a:avLst/>
            <a:gdLst/>
            <a:ahLst/>
            <a:cxnLst/>
            <a:rect l="l" t="t" r="r" b="b"/>
            <a:pathLst>
              <a:path w="1856104">
                <a:moveTo>
                  <a:pt x="0" y="0"/>
                </a:moveTo>
                <a:lnTo>
                  <a:pt x="1855764" y="0"/>
                </a:lnTo>
              </a:path>
            </a:pathLst>
          </a:custGeom>
          <a:ln w="1113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838950" y="0"/>
            <a:ext cx="2286000" cy="20193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445"/>
              </a:spcBef>
            </a:pPr>
            <a:r>
              <a:rPr sz="800" b="1" i="1" spc="-5" dirty="0">
                <a:latin typeface="Arial"/>
                <a:cs typeface="Arial"/>
              </a:rPr>
              <a:t>Orateur</a:t>
            </a:r>
            <a:endParaRPr sz="800">
              <a:latin typeface="Arial"/>
              <a:cs typeface="Arial"/>
            </a:endParaRPr>
          </a:p>
          <a:p>
            <a:pPr marL="33020">
              <a:lnSpc>
                <a:spcPct val="100000"/>
              </a:lnSpc>
              <a:spcBef>
                <a:spcPts val="40"/>
              </a:spcBef>
            </a:pPr>
            <a:r>
              <a:rPr sz="800" i="1" spc="-5" dirty="0">
                <a:latin typeface="Arial"/>
                <a:cs typeface="Arial"/>
              </a:rPr>
              <a:t>11-01-2021 16:45:12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Arial"/>
              <a:cs typeface="Arial"/>
            </a:endParaRPr>
          </a:p>
          <a:p>
            <a:pPr marL="33020" marR="143510" algn="just">
              <a:lnSpc>
                <a:spcPct val="101499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Le </a:t>
            </a:r>
            <a:r>
              <a:rPr sz="1000" dirty="0">
                <a:latin typeface="Arial"/>
                <a:cs typeface="Arial"/>
              </a:rPr>
              <a:t>d</a:t>
            </a:r>
            <a:r>
              <a:rPr sz="1000" dirty="0">
                <a:latin typeface="Calibri"/>
                <a:cs typeface="Calibri"/>
              </a:rPr>
              <a:t>é</a:t>
            </a:r>
            <a:r>
              <a:rPr sz="1000" dirty="0">
                <a:latin typeface="Arial"/>
                <a:cs typeface="Arial"/>
              </a:rPr>
              <a:t>but </a:t>
            </a:r>
            <a:r>
              <a:rPr sz="1000" spc="-5" dirty="0">
                <a:latin typeface="Arial"/>
                <a:cs typeface="Arial"/>
              </a:rPr>
              <a:t>des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changes sur la </a:t>
            </a:r>
            <a:r>
              <a:rPr sz="1000" dirty="0">
                <a:latin typeface="Arial"/>
                <a:cs typeface="Arial"/>
              </a:rPr>
              <a:t>ZLECA 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tait pr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vu pour juillet 2020, en raison  des al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as li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 </a:t>
            </a:r>
            <a:r>
              <a:rPr sz="1000" spc="-5" dirty="0">
                <a:latin typeface="Calibri"/>
                <a:cs typeface="Calibri"/>
              </a:rPr>
              <a:t>à </a:t>
            </a:r>
            <a:r>
              <a:rPr sz="1000" spc="-5" dirty="0">
                <a:latin typeface="Arial"/>
                <a:cs typeface="Arial"/>
              </a:rPr>
              <a:t>la COVID-19, </a:t>
            </a:r>
            <a:r>
              <a:rPr sz="1000" dirty="0">
                <a:latin typeface="Arial"/>
                <a:cs typeface="Arial"/>
              </a:rPr>
              <a:t>il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est</a:t>
            </a:r>
            <a:endParaRPr sz="1000">
              <a:latin typeface="Arial"/>
              <a:cs typeface="Arial"/>
            </a:endParaRPr>
          </a:p>
          <a:p>
            <a:pPr marL="635" algn="just">
              <a:lnSpc>
                <a:spcPts val="1420"/>
              </a:lnSpc>
            </a:pP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1500" spc="-442" baseline="2777" dirty="0">
                <a:latin typeface="Arial"/>
                <a:cs typeface="Arial"/>
              </a:rPr>
              <a:t>d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1500" spc="-442" baseline="2777" dirty="0">
                <a:latin typeface="Calibri"/>
                <a:cs typeface="Calibri"/>
              </a:rPr>
              <a:t>é</a:t>
            </a:r>
            <a:r>
              <a:rPr sz="1500" spc="-442" baseline="2777" dirty="0">
                <a:latin typeface="Arial"/>
                <a:cs typeface="Arial"/>
              </a:rPr>
              <a:t>s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t</a:t>
            </a:r>
            <a:r>
              <a:rPr sz="1500" spc="-442" baseline="2777" dirty="0">
                <a:latin typeface="Arial"/>
                <a:cs typeface="Arial"/>
              </a:rPr>
              <a:t>o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1500" spc="-442" baseline="2777" dirty="0">
                <a:latin typeface="Arial"/>
                <a:cs typeface="Arial"/>
              </a:rPr>
              <a:t>r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1500" spc="-442" baseline="2777" dirty="0">
                <a:latin typeface="Arial"/>
                <a:cs typeface="Arial"/>
              </a:rPr>
              <a:t>m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-</a:t>
            </a:r>
            <a:r>
              <a:rPr sz="1500" spc="-442" baseline="2777" dirty="0">
                <a:latin typeface="Arial"/>
                <a:cs typeface="Arial"/>
              </a:rPr>
              <a:t>a</a:t>
            </a:r>
            <a:r>
              <a:rPr sz="1800" spc="-295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1500" spc="-442" baseline="2777" dirty="0">
                <a:latin typeface="Arial"/>
                <a:cs typeface="Arial"/>
              </a:rPr>
              <a:t>is</a:t>
            </a:r>
            <a:r>
              <a:rPr sz="1500" spc="-292" baseline="2777" dirty="0">
                <a:latin typeface="Arial"/>
                <a:cs typeface="Arial"/>
              </a:rPr>
              <a:t> 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f</a:t>
            </a:r>
            <a:r>
              <a:rPr sz="1500" spc="-450" baseline="2777" dirty="0">
                <a:latin typeface="Arial"/>
                <a:cs typeface="Arial"/>
              </a:rPr>
              <a:t>p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r</a:t>
            </a:r>
            <a:r>
              <a:rPr sz="1500" spc="-450" baseline="2777" dirty="0">
                <a:latin typeface="Arial"/>
                <a:cs typeface="Arial"/>
              </a:rPr>
              <a:t>r</a:t>
            </a:r>
            <a:r>
              <a:rPr sz="1500" spc="-450" baseline="2777" dirty="0">
                <a:latin typeface="Calibri"/>
                <a:cs typeface="Calibri"/>
              </a:rPr>
              <a:t>é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ic</a:t>
            </a:r>
            <a:r>
              <a:rPr sz="1500" spc="-450" baseline="2777" dirty="0">
                <a:latin typeface="Arial"/>
                <a:cs typeface="Arial"/>
              </a:rPr>
              <a:t>vu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a</a:t>
            </a:r>
            <a:r>
              <a:rPr sz="1500" spc="-450" baseline="2777" dirty="0">
                <a:latin typeface="Arial"/>
                <a:cs typeface="Arial"/>
              </a:rPr>
              <a:t>p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i</a:t>
            </a:r>
            <a:r>
              <a:rPr sz="1500" spc="-450" baseline="2777" dirty="0">
                <a:latin typeface="Arial"/>
                <a:cs typeface="Arial"/>
              </a:rPr>
              <a:t>o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n</a:t>
            </a:r>
            <a:r>
              <a:rPr sz="1500" spc="-450" baseline="2777" dirty="0">
                <a:latin typeface="Arial"/>
                <a:cs typeface="Arial"/>
              </a:rPr>
              <a:t>u</a:t>
            </a:r>
            <a:r>
              <a:rPr sz="1800" spc="-300" dirty="0">
                <a:solidFill>
                  <a:srgbClr val="575757"/>
                </a:solidFill>
                <a:latin typeface="Calibri"/>
                <a:cs typeface="Calibri"/>
              </a:rPr>
              <a:t>e</a:t>
            </a:r>
            <a:r>
              <a:rPr sz="1500" spc="-450" baseline="2777" dirty="0">
                <a:latin typeface="Arial"/>
                <a:cs typeface="Arial"/>
              </a:rPr>
              <a:t>r</a:t>
            </a:r>
            <a:r>
              <a:rPr sz="1500" spc="22" baseline="2777" dirty="0">
                <a:latin typeface="Arial"/>
                <a:cs typeface="Arial"/>
              </a:rPr>
              <a:t> </a:t>
            </a:r>
            <a:r>
              <a:rPr sz="1500" spc="-135" baseline="2777" dirty="0">
                <a:latin typeface="Arial"/>
                <a:cs typeface="Arial"/>
              </a:rPr>
              <a:t>ja</a:t>
            </a:r>
            <a:r>
              <a:rPr sz="1800" spc="-90" dirty="0">
                <a:solidFill>
                  <a:srgbClr val="575757"/>
                </a:solidFill>
                <a:latin typeface="Calibri"/>
                <a:cs typeface="Calibri"/>
              </a:rPr>
              <a:t>s</a:t>
            </a:r>
            <a:r>
              <a:rPr sz="1500" spc="-135" baseline="2777" dirty="0">
                <a:latin typeface="Arial"/>
                <a:cs typeface="Arial"/>
              </a:rPr>
              <a:t>nvier</a:t>
            </a:r>
            <a:r>
              <a:rPr sz="1500" spc="30" baseline="2777" dirty="0">
                <a:latin typeface="Arial"/>
                <a:cs typeface="Arial"/>
              </a:rPr>
              <a:t> </a:t>
            </a:r>
            <a:r>
              <a:rPr sz="1500" spc="-7" baseline="2777" dirty="0">
                <a:latin typeface="Arial"/>
                <a:cs typeface="Arial"/>
              </a:rPr>
              <a:t>2021</a:t>
            </a:r>
            <a:endParaRPr sz="1500" baseline="2777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6663" y="1528317"/>
            <a:ext cx="199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6663" y="1830451"/>
            <a:ext cx="199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26663" y="2133727"/>
            <a:ext cx="199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6663" y="2437003"/>
            <a:ext cx="199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4575" y="2738754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90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4575" y="3042284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80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4575" y="3344036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70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84575" y="3645789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4575" y="3949065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84575" y="4252721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84575" y="4554473"/>
            <a:ext cx="1416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575757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368" y="5072634"/>
            <a:ext cx="43942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libri"/>
                <a:cs typeface="Calibri"/>
              </a:rPr>
              <a:t>Source: Based on </a:t>
            </a:r>
            <a:r>
              <a:rPr sz="800" dirty="0">
                <a:latin typeface="Calibri"/>
                <a:cs typeface="Calibri"/>
              </a:rPr>
              <a:t>ITC </a:t>
            </a:r>
            <a:r>
              <a:rPr sz="800" spc="-5" dirty="0">
                <a:latin typeface="Calibri"/>
                <a:cs typeface="Calibri"/>
              </a:rPr>
              <a:t>TradeMap Data </a:t>
            </a:r>
            <a:r>
              <a:rPr sz="800" dirty="0">
                <a:latin typeface="Calibri"/>
                <a:cs typeface="Calibri"/>
              </a:rPr>
              <a:t>(2016-18 </a:t>
            </a:r>
            <a:r>
              <a:rPr sz="800" spc="-5" dirty="0">
                <a:latin typeface="Calibri"/>
                <a:cs typeface="Calibri"/>
              </a:rPr>
              <a:t>average) and </a:t>
            </a:r>
            <a:r>
              <a:rPr sz="800" dirty="0">
                <a:latin typeface="Calibri"/>
                <a:cs typeface="Calibri"/>
              </a:rPr>
              <a:t>FAO </a:t>
            </a:r>
            <a:r>
              <a:rPr sz="800" spc="-5" dirty="0">
                <a:latin typeface="Calibri"/>
                <a:cs typeface="Calibri"/>
              </a:rPr>
              <a:t>and Trading Economics, November</a:t>
            </a:r>
            <a:r>
              <a:rPr sz="800" spc="114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2020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121" y="412750"/>
            <a:ext cx="9000490" cy="544830"/>
          </a:xfrm>
          <a:custGeom>
            <a:avLst/>
            <a:gdLst/>
            <a:ahLst/>
            <a:cxnLst/>
            <a:rect l="l" t="t" r="r" b="b"/>
            <a:pathLst>
              <a:path w="9000490" h="544830">
                <a:moveTo>
                  <a:pt x="8909683" y="0"/>
                </a:moveTo>
                <a:lnTo>
                  <a:pt x="90803" y="0"/>
                </a:lnTo>
                <a:lnTo>
                  <a:pt x="55244" y="6985"/>
                </a:lnTo>
                <a:lnTo>
                  <a:pt x="26669" y="26670"/>
                </a:lnTo>
                <a:lnTo>
                  <a:pt x="6984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4" y="489585"/>
                </a:lnTo>
                <a:lnTo>
                  <a:pt x="26669" y="518160"/>
                </a:lnTo>
                <a:lnTo>
                  <a:pt x="55244" y="537845"/>
                </a:lnTo>
                <a:lnTo>
                  <a:pt x="90803" y="544829"/>
                </a:lnTo>
                <a:lnTo>
                  <a:pt x="8909683" y="544829"/>
                </a:lnTo>
                <a:lnTo>
                  <a:pt x="8945243" y="537845"/>
                </a:lnTo>
                <a:lnTo>
                  <a:pt x="8974453" y="518160"/>
                </a:lnTo>
                <a:lnTo>
                  <a:pt x="8993503" y="489585"/>
                </a:lnTo>
                <a:lnTo>
                  <a:pt x="9000488" y="454025"/>
                </a:lnTo>
                <a:lnTo>
                  <a:pt x="9000488" y="90804"/>
                </a:lnTo>
                <a:lnTo>
                  <a:pt x="8993503" y="55245"/>
                </a:lnTo>
                <a:lnTo>
                  <a:pt x="8974453" y="26670"/>
                </a:lnTo>
                <a:lnTo>
                  <a:pt x="8945243" y="6985"/>
                </a:lnTo>
                <a:lnTo>
                  <a:pt x="8909683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496313" y="356362"/>
            <a:ext cx="6224905" cy="6388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417195">
              <a:lnSpc>
                <a:spcPct val="101000"/>
              </a:lnSpc>
              <a:spcBef>
                <a:spcPts val="80"/>
              </a:spcBef>
            </a:pPr>
            <a:r>
              <a:rPr dirty="0">
                <a:latin typeface="Calibri"/>
                <a:cs typeface="Calibri"/>
              </a:rPr>
              <a:t>É</a:t>
            </a:r>
            <a:r>
              <a:rPr dirty="0"/>
              <a:t>tude de </a:t>
            </a:r>
            <a:r>
              <a:rPr spc="-5" dirty="0"/>
              <a:t>cas: </a:t>
            </a:r>
            <a:r>
              <a:rPr dirty="0"/>
              <a:t>absence de diversification des  </a:t>
            </a:r>
            <a:r>
              <a:rPr spc="-5" dirty="0"/>
              <a:t>exportations </a:t>
            </a:r>
            <a:r>
              <a:rPr dirty="0"/>
              <a:t>en 2020 </a:t>
            </a:r>
            <a:r>
              <a:rPr spc="-5" dirty="0"/>
              <a:t>dans </a:t>
            </a:r>
            <a:r>
              <a:rPr dirty="0"/>
              <a:t>un contexte de</a:t>
            </a:r>
            <a:r>
              <a:rPr spc="5" dirty="0"/>
              <a:t> </a:t>
            </a:r>
            <a:r>
              <a:rPr spc="-5" dirty="0"/>
              <a:t>Covid-19</a:t>
            </a:r>
          </a:p>
        </p:txBody>
      </p:sp>
      <p:sp>
        <p:nvSpPr>
          <p:cNvPr id="16" name="object 16"/>
          <p:cNvSpPr/>
          <p:nvPr/>
        </p:nvSpPr>
        <p:spPr>
          <a:xfrm>
            <a:off x="4016375" y="4771771"/>
            <a:ext cx="250825" cy="2330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33670" y="4762246"/>
            <a:ext cx="250189" cy="252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63615" y="4771771"/>
            <a:ext cx="250825" cy="2330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5575" y="4749546"/>
            <a:ext cx="227965" cy="2330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83400" y="4762880"/>
            <a:ext cx="281304" cy="2616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96150" y="4771135"/>
            <a:ext cx="253365" cy="242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6503947"/>
            <a:ext cx="8810117" cy="3527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0639" y="5219191"/>
            <a:ext cx="8870315" cy="1332865"/>
          </a:xfrm>
          <a:custGeom>
            <a:avLst/>
            <a:gdLst/>
            <a:ahLst/>
            <a:cxnLst/>
            <a:rect l="l" t="t" r="r" b="b"/>
            <a:pathLst>
              <a:path w="8870315" h="1332865">
                <a:moveTo>
                  <a:pt x="8756472" y="0"/>
                </a:moveTo>
                <a:lnTo>
                  <a:pt x="113525" y="0"/>
                </a:lnTo>
                <a:lnTo>
                  <a:pt x="69380" y="8635"/>
                </a:lnTo>
                <a:lnTo>
                  <a:pt x="33426" y="32511"/>
                </a:lnTo>
                <a:lnTo>
                  <a:pt x="8839" y="67436"/>
                </a:lnTo>
                <a:lnTo>
                  <a:pt x="0" y="110489"/>
                </a:lnTo>
                <a:lnTo>
                  <a:pt x="0" y="1222171"/>
                </a:lnTo>
                <a:lnTo>
                  <a:pt x="8839" y="1265123"/>
                </a:lnTo>
                <a:lnTo>
                  <a:pt x="33426" y="1300086"/>
                </a:lnTo>
                <a:lnTo>
                  <a:pt x="69380" y="1324013"/>
                </a:lnTo>
                <a:lnTo>
                  <a:pt x="113525" y="1332610"/>
                </a:lnTo>
                <a:lnTo>
                  <a:pt x="8756472" y="1332610"/>
                </a:lnTo>
                <a:lnTo>
                  <a:pt x="8800668" y="1324013"/>
                </a:lnTo>
                <a:lnTo>
                  <a:pt x="8836609" y="1300086"/>
                </a:lnTo>
                <a:lnTo>
                  <a:pt x="8861120" y="1265123"/>
                </a:lnTo>
                <a:lnTo>
                  <a:pt x="8870010" y="1222171"/>
                </a:lnTo>
                <a:lnTo>
                  <a:pt x="8870010" y="110489"/>
                </a:lnTo>
                <a:lnTo>
                  <a:pt x="8861120" y="67436"/>
                </a:lnTo>
                <a:lnTo>
                  <a:pt x="8836609" y="32511"/>
                </a:lnTo>
                <a:lnTo>
                  <a:pt x="8800668" y="8635"/>
                </a:lnTo>
                <a:lnTo>
                  <a:pt x="8756472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0639" y="5219191"/>
            <a:ext cx="8870315" cy="1332865"/>
          </a:xfrm>
          <a:custGeom>
            <a:avLst/>
            <a:gdLst/>
            <a:ahLst/>
            <a:cxnLst/>
            <a:rect l="l" t="t" r="r" b="b"/>
            <a:pathLst>
              <a:path w="8870315" h="1332865">
                <a:moveTo>
                  <a:pt x="0" y="110489"/>
                </a:moveTo>
                <a:lnTo>
                  <a:pt x="8839" y="67436"/>
                </a:lnTo>
                <a:lnTo>
                  <a:pt x="33426" y="32511"/>
                </a:lnTo>
                <a:lnTo>
                  <a:pt x="69380" y="8635"/>
                </a:lnTo>
                <a:lnTo>
                  <a:pt x="113525" y="0"/>
                </a:lnTo>
                <a:lnTo>
                  <a:pt x="8756472" y="0"/>
                </a:lnTo>
                <a:lnTo>
                  <a:pt x="8800668" y="8635"/>
                </a:lnTo>
                <a:lnTo>
                  <a:pt x="8836609" y="32511"/>
                </a:lnTo>
                <a:lnTo>
                  <a:pt x="8861120" y="67436"/>
                </a:lnTo>
                <a:lnTo>
                  <a:pt x="8870010" y="110489"/>
                </a:lnTo>
                <a:lnTo>
                  <a:pt x="8870010" y="1222171"/>
                </a:lnTo>
                <a:lnTo>
                  <a:pt x="8861120" y="1265123"/>
                </a:lnTo>
                <a:lnTo>
                  <a:pt x="8836609" y="1300086"/>
                </a:lnTo>
                <a:lnTo>
                  <a:pt x="8800668" y="1324013"/>
                </a:lnTo>
                <a:lnTo>
                  <a:pt x="8756472" y="1332610"/>
                </a:lnTo>
                <a:lnTo>
                  <a:pt x="113525" y="1332610"/>
                </a:lnTo>
                <a:lnTo>
                  <a:pt x="69380" y="1324013"/>
                </a:lnTo>
                <a:lnTo>
                  <a:pt x="33426" y="1300086"/>
                </a:lnTo>
                <a:lnTo>
                  <a:pt x="8839" y="1265123"/>
                </a:lnTo>
                <a:lnTo>
                  <a:pt x="0" y="1222171"/>
                </a:lnTo>
                <a:lnTo>
                  <a:pt x="0" y="110489"/>
                </a:lnTo>
                <a:close/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02184" y="5169865"/>
            <a:ext cx="8128634" cy="1339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7180" marR="267335" indent="-285115" algn="just">
              <a:lnSpc>
                <a:spcPct val="99400"/>
              </a:lnSpc>
              <a:spcBef>
                <a:spcPts val="110"/>
              </a:spcBef>
              <a:buSzPct val="112500"/>
              <a:buFont typeface="Arial"/>
              <a:buChar char="•"/>
              <a:tabLst>
                <a:tab pos="297815" algn="l"/>
              </a:tabLst>
            </a:pPr>
            <a:r>
              <a:rPr sz="1600" spc="-5" dirty="0">
                <a:latin typeface="Calibri"/>
                <a:cs typeface="Calibri"/>
              </a:rPr>
              <a:t>Avec la COVID-19 qui a commencé a prendre de l’ampleur entre février </a:t>
            </a:r>
            <a:r>
              <a:rPr sz="1600" dirty="0">
                <a:latin typeface="Calibri"/>
                <a:cs typeface="Calibri"/>
              </a:rPr>
              <a:t>et </a:t>
            </a:r>
            <a:r>
              <a:rPr sz="1600" spc="-5" dirty="0">
                <a:latin typeface="Calibri"/>
                <a:cs typeface="Calibri"/>
              </a:rPr>
              <a:t>mars, les prix </a:t>
            </a:r>
            <a:r>
              <a:rPr sz="1600" spc="-10" dirty="0">
                <a:latin typeface="Calibri"/>
                <a:cs typeface="Calibri"/>
              </a:rPr>
              <a:t>des  </a:t>
            </a:r>
            <a:r>
              <a:rPr sz="1600" spc="-5" dirty="0">
                <a:latin typeface="Calibri"/>
                <a:cs typeface="Calibri"/>
              </a:rPr>
              <a:t>matières premières africaines exportées se </a:t>
            </a:r>
            <a:r>
              <a:rPr sz="1600" spc="-10" dirty="0">
                <a:latin typeface="Calibri"/>
                <a:cs typeface="Calibri"/>
              </a:rPr>
              <a:t>sont </a:t>
            </a:r>
            <a:r>
              <a:rPr sz="1600" spc="-5" dirty="0">
                <a:latin typeface="Calibri"/>
                <a:cs typeface="Calibri"/>
              </a:rPr>
              <a:t>effondrés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plus de 67 %, avec </a:t>
            </a:r>
            <a:r>
              <a:rPr sz="1600" spc="-10" dirty="0">
                <a:latin typeface="Calibri"/>
                <a:cs typeface="Calibri"/>
              </a:rPr>
              <a:t>une </a:t>
            </a:r>
            <a:r>
              <a:rPr sz="1600" spc="-5" dirty="0">
                <a:latin typeface="Calibri"/>
                <a:cs typeface="Calibri"/>
              </a:rPr>
              <a:t>légère  amélioration à partir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d’avril</a:t>
            </a:r>
            <a:endParaRPr sz="1600">
              <a:latin typeface="Calibri"/>
              <a:cs typeface="Calibri"/>
            </a:endParaRPr>
          </a:p>
          <a:p>
            <a:pPr marL="297180" marR="5080" indent="-285115" algn="just">
              <a:lnSpc>
                <a:spcPct val="100000"/>
              </a:lnSpc>
              <a:spcBef>
                <a:spcPts val="765"/>
              </a:spcBef>
              <a:buSzPct val="112500"/>
              <a:buFont typeface="Arial"/>
              <a:buChar char="•"/>
              <a:tabLst>
                <a:tab pos="297815" algn="l"/>
              </a:tabLst>
            </a:pPr>
            <a:r>
              <a:rPr sz="1600" spc="-5" dirty="0">
                <a:latin typeface="Calibri"/>
                <a:cs typeface="Calibri"/>
              </a:rPr>
              <a:t>Brent en baisse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70 </a:t>
            </a:r>
            <a:r>
              <a:rPr sz="1600" spc="-5" dirty="0">
                <a:latin typeface="Calibri"/>
                <a:cs typeface="Calibri"/>
              </a:rPr>
              <a:t>%, coton (proxy </a:t>
            </a:r>
            <a:r>
              <a:rPr sz="1600" spc="-10" dirty="0">
                <a:latin typeface="Calibri"/>
                <a:cs typeface="Calibri"/>
              </a:rPr>
              <a:t>pour </a:t>
            </a:r>
            <a:r>
              <a:rPr sz="1600" spc="-5" dirty="0">
                <a:latin typeface="Calibri"/>
                <a:cs typeface="Calibri"/>
              </a:rPr>
              <a:t>les textiles) en baisse de </a:t>
            </a:r>
            <a:r>
              <a:rPr sz="1600" dirty="0">
                <a:latin typeface="Calibri"/>
                <a:cs typeface="Calibri"/>
              </a:rPr>
              <a:t>25 </a:t>
            </a:r>
            <a:r>
              <a:rPr sz="1600" spc="-5" dirty="0">
                <a:latin typeface="Calibri"/>
                <a:cs typeface="Calibri"/>
              </a:rPr>
              <a:t>%, métaux en baisse </a:t>
            </a:r>
            <a:r>
              <a:rPr sz="1600" spc="-10" dirty="0">
                <a:latin typeface="Calibri"/>
                <a:cs typeface="Calibri"/>
              </a:rPr>
              <a:t>de  </a:t>
            </a:r>
            <a:r>
              <a:rPr sz="1600" spc="-5" dirty="0">
                <a:latin typeface="Calibri"/>
                <a:cs typeface="Calibri"/>
              </a:rPr>
              <a:t>20 %, prix moyens </a:t>
            </a:r>
            <a:r>
              <a:rPr sz="1600" spc="-10" dirty="0">
                <a:latin typeface="Calibri"/>
                <a:cs typeface="Calibri"/>
              </a:rPr>
              <a:t>des </a:t>
            </a:r>
            <a:r>
              <a:rPr sz="1600" spc="-5" dirty="0">
                <a:latin typeface="Calibri"/>
                <a:cs typeface="Calibri"/>
              </a:rPr>
              <a:t>denrées alimentaires </a:t>
            </a:r>
            <a:r>
              <a:rPr sz="1600" spc="-1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baisse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10 % - au point le plus</a:t>
            </a:r>
            <a:r>
              <a:rPr sz="1600" spc="18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17620" y="4345178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17620" y="4042283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17620" y="3739388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17620" y="3437128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17620" y="3134867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17620" y="2831973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17620" y="2529713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17620" y="2226817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24604" y="2212213"/>
            <a:ext cx="4250690" cy="897255"/>
          </a:xfrm>
          <a:custGeom>
            <a:avLst/>
            <a:gdLst/>
            <a:ahLst/>
            <a:cxnLst/>
            <a:rect l="l" t="t" r="r" b="b"/>
            <a:pathLst>
              <a:path w="4250690" h="897255">
                <a:moveTo>
                  <a:pt x="0" y="316864"/>
                </a:moveTo>
                <a:lnTo>
                  <a:pt x="94615" y="281939"/>
                </a:lnTo>
                <a:lnTo>
                  <a:pt x="189230" y="252095"/>
                </a:lnTo>
                <a:lnTo>
                  <a:pt x="283845" y="389889"/>
                </a:lnTo>
                <a:lnTo>
                  <a:pt x="378460" y="533400"/>
                </a:lnTo>
                <a:lnTo>
                  <a:pt x="472440" y="523239"/>
                </a:lnTo>
                <a:lnTo>
                  <a:pt x="567055" y="485139"/>
                </a:lnTo>
                <a:lnTo>
                  <a:pt x="661670" y="499745"/>
                </a:lnTo>
                <a:lnTo>
                  <a:pt x="756285" y="557529"/>
                </a:lnTo>
                <a:lnTo>
                  <a:pt x="850900" y="561975"/>
                </a:lnTo>
                <a:lnTo>
                  <a:pt x="944880" y="621664"/>
                </a:lnTo>
                <a:lnTo>
                  <a:pt x="1039495" y="882014"/>
                </a:lnTo>
                <a:lnTo>
                  <a:pt x="1134110" y="891539"/>
                </a:lnTo>
                <a:lnTo>
                  <a:pt x="1228725" y="885825"/>
                </a:lnTo>
                <a:lnTo>
                  <a:pt x="1323340" y="897254"/>
                </a:lnTo>
                <a:lnTo>
                  <a:pt x="1417320" y="840739"/>
                </a:lnTo>
                <a:lnTo>
                  <a:pt x="1511935" y="681989"/>
                </a:lnTo>
                <a:lnTo>
                  <a:pt x="1605915" y="756285"/>
                </a:lnTo>
                <a:lnTo>
                  <a:pt x="1700530" y="806450"/>
                </a:lnTo>
                <a:lnTo>
                  <a:pt x="1794510" y="754379"/>
                </a:lnTo>
                <a:lnTo>
                  <a:pt x="1889125" y="803910"/>
                </a:lnTo>
                <a:lnTo>
                  <a:pt x="1983740" y="742950"/>
                </a:lnTo>
                <a:lnTo>
                  <a:pt x="2078355" y="668654"/>
                </a:lnTo>
                <a:lnTo>
                  <a:pt x="2172970" y="565150"/>
                </a:lnTo>
                <a:lnTo>
                  <a:pt x="2266950" y="537210"/>
                </a:lnTo>
                <a:lnTo>
                  <a:pt x="2361565" y="530225"/>
                </a:lnTo>
                <a:lnTo>
                  <a:pt x="2456180" y="490220"/>
                </a:lnTo>
                <a:lnTo>
                  <a:pt x="2550795" y="427354"/>
                </a:lnTo>
                <a:lnTo>
                  <a:pt x="2645410" y="249554"/>
                </a:lnTo>
                <a:lnTo>
                  <a:pt x="2739390" y="302895"/>
                </a:lnTo>
                <a:lnTo>
                  <a:pt x="2834004" y="283845"/>
                </a:lnTo>
                <a:lnTo>
                  <a:pt x="2928620" y="234950"/>
                </a:lnTo>
                <a:lnTo>
                  <a:pt x="3023235" y="236220"/>
                </a:lnTo>
                <a:lnTo>
                  <a:pt x="3117850" y="218439"/>
                </a:lnTo>
                <a:lnTo>
                  <a:pt x="3211829" y="188595"/>
                </a:lnTo>
                <a:lnTo>
                  <a:pt x="3306445" y="118745"/>
                </a:lnTo>
                <a:lnTo>
                  <a:pt x="3401060" y="89535"/>
                </a:lnTo>
                <a:lnTo>
                  <a:pt x="3495675" y="90170"/>
                </a:lnTo>
                <a:lnTo>
                  <a:pt x="3590290" y="142239"/>
                </a:lnTo>
                <a:lnTo>
                  <a:pt x="3684270" y="191135"/>
                </a:lnTo>
                <a:lnTo>
                  <a:pt x="3778885" y="214629"/>
                </a:lnTo>
                <a:lnTo>
                  <a:pt x="3873500" y="97154"/>
                </a:lnTo>
                <a:lnTo>
                  <a:pt x="3967479" y="74295"/>
                </a:lnTo>
                <a:lnTo>
                  <a:pt x="4061460" y="81279"/>
                </a:lnTo>
                <a:lnTo>
                  <a:pt x="4156075" y="78739"/>
                </a:lnTo>
                <a:lnTo>
                  <a:pt x="4250690" y="0"/>
                </a:lnTo>
              </a:path>
            </a:pathLst>
          </a:custGeom>
          <a:ln w="1904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24604" y="2398267"/>
            <a:ext cx="4250690" cy="920750"/>
          </a:xfrm>
          <a:custGeom>
            <a:avLst/>
            <a:gdLst/>
            <a:ahLst/>
            <a:cxnLst/>
            <a:rect l="l" t="t" r="r" b="b"/>
            <a:pathLst>
              <a:path w="4250690" h="920750">
                <a:moveTo>
                  <a:pt x="0" y="131445"/>
                </a:moveTo>
                <a:lnTo>
                  <a:pt x="94615" y="30480"/>
                </a:lnTo>
                <a:lnTo>
                  <a:pt x="189230" y="35560"/>
                </a:lnTo>
                <a:lnTo>
                  <a:pt x="283845" y="131445"/>
                </a:lnTo>
                <a:lnTo>
                  <a:pt x="378460" y="197485"/>
                </a:lnTo>
                <a:lnTo>
                  <a:pt x="472440" y="186055"/>
                </a:lnTo>
                <a:lnTo>
                  <a:pt x="567055" y="201930"/>
                </a:lnTo>
                <a:lnTo>
                  <a:pt x="661670" y="131445"/>
                </a:lnTo>
                <a:lnTo>
                  <a:pt x="756285" y="482600"/>
                </a:lnTo>
                <a:lnTo>
                  <a:pt x="850900" y="394970"/>
                </a:lnTo>
                <a:lnTo>
                  <a:pt x="944880" y="525780"/>
                </a:lnTo>
                <a:lnTo>
                  <a:pt x="1039495" y="789940"/>
                </a:lnTo>
                <a:lnTo>
                  <a:pt x="1134110" y="908050"/>
                </a:lnTo>
                <a:lnTo>
                  <a:pt x="1228725" y="920750"/>
                </a:lnTo>
                <a:lnTo>
                  <a:pt x="1323340" y="789940"/>
                </a:lnTo>
                <a:lnTo>
                  <a:pt x="1417320" y="833120"/>
                </a:lnTo>
                <a:lnTo>
                  <a:pt x="1511935" y="745490"/>
                </a:lnTo>
                <a:lnTo>
                  <a:pt x="1605915" y="657860"/>
                </a:lnTo>
                <a:lnTo>
                  <a:pt x="1700530" y="701040"/>
                </a:lnTo>
                <a:lnTo>
                  <a:pt x="1794510" y="613410"/>
                </a:lnTo>
                <a:lnTo>
                  <a:pt x="1889125" y="613410"/>
                </a:lnTo>
                <a:lnTo>
                  <a:pt x="1983740" y="613410"/>
                </a:lnTo>
                <a:lnTo>
                  <a:pt x="2078355" y="438150"/>
                </a:lnTo>
                <a:lnTo>
                  <a:pt x="2172970" y="525780"/>
                </a:lnTo>
                <a:lnTo>
                  <a:pt x="2266950" y="438150"/>
                </a:lnTo>
                <a:lnTo>
                  <a:pt x="2361565" y="394970"/>
                </a:lnTo>
                <a:lnTo>
                  <a:pt x="2456180" y="570230"/>
                </a:lnTo>
                <a:lnTo>
                  <a:pt x="2550795" y="394970"/>
                </a:lnTo>
                <a:lnTo>
                  <a:pt x="2645410" y="350520"/>
                </a:lnTo>
                <a:lnTo>
                  <a:pt x="2739390" y="394970"/>
                </a:lnTo>
                <a:lnTo>
                  <a:pt x="2834004" y="525780"/>
                </a:lnTo>
                <a:lnTo>
                  <a:pt x="2928620" y="394970"/>
                </a:lnTo>
                <a:lnTo>
                  <a:pt x="3023235" y="438150"/>
                </a:lnTo>
                <a:lnTo>
                  <a:pt x="3117850" y="394970"/>
                </a:lnTo>
                <a:lnTo>
                  <a:pt x="3211829" y="307340"/>
                </a:lnTo>
                <a:lnTo>
                  <a:pt x="3306445" y="350520"/>
                </a:lnTo>
                <a:lnTo>
                  <a:pt x="3401060" y="394970"/>
                </a:lnTo>
                <a:lnTo>
                  <a:pt x="3495675" y="307340"/>
                </a:lnTo>
                <a:lnTo>
                  <a:pt x="3590290" y="350520"/>
                </a:lnTo>
                <a:lnTo>
                  <a:pt x="3684270" y="350520"/>
                </a:lnTo>
                <a:lnTo>
                  <a:pt x="3778885" y="307340"/>
                </a:lnTo>
                <a:lnTo>
                  <a:pt x="3873500" y="175260"/>
                </a:lnTo>
                <a:lnTo>
                  <a:pt x="3967479" y="43815"/>
                </a:lnTo>
                <a:lnTo>
                  <a:pt x="4061460" y="0"/>
                </a:lnTo>
                <a:lnTo>
                  <a:pt x="4156075" y="175260"/>
                </a:lnTo>
                <a:lnTo>
                  <a:pt x="4250690" y="131445"/>
                </a:lnTo>
              </a:path>
            </a:pathLst>
          </a:custGeom>
          <a:ln w="19050">
            <a:solidFill>
              <a:srgbClr val="EB7B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17620" y="4647438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1762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23545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641215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58409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64175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8264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87134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0560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12343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528559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946390" y="4647438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56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24604" y="2529077"/>
            <a:ext cx="4250690" cy="2104390"/>
          </a:xfrm>
          <a:custGeom>
            <a:avLst/>
            <a:gdLst/>
            <a:ahLst/>
            <a:cxnLst/>
            <a:rect l="l" t="t" r="r" b="b"/>
            <a:pathLst>
              <a:path w="4250690" h="2104390">
                <a:moveTo>
                  <a:pt x="0" y="0"/>
                </a:moveTo>
                <a:lnTo>
                  <a:pt x="94615" y="219075"/>
                </a:lnTo>
                <a:lnTo>
                  <a:pt x="189230" y="219075"/>
                </a:lnTo>
                <a:lnTo>
                  <a:pt x="283845" y="394335"/>
                </a:lnTo>
                <a:lnTo>
                  <a:pt x="378460" y="569595"/>
                </a:lnTo>
                <a:lnTo>
                  <a:pt x="472440" y="658495"/>
                </a:lnTo>
                <a:lnTo>
                  <a:pt x="567055" y="526414"/>
                </a:lnTo>
                <a:lnTo>
                  <a:pt x="661670" y="481964"/>
                </a:lnTo>
                <a:lnTo>
                  <a:pt x="756285" y="833755"/>
                </a:lnTo>
                <a:lnTo>
                  <a:pt x="850900" y="1052195"/>
                </a:lnTo>
                <a:lnTo>
                  <a:pt x="944880" y="1534795"/>
                </a:lnTo>
                <a:lnTo>
                  <a:pt x="1039495" y="1841500"/>
                </a:lnTo>
                <a:lnTo>
                  <a:pt x="1134110" y="1929130"/>
                </a:lnTo>
                <a:lnTo>
                  <a:pt x="1228725" y="1534795"/>
                </a:lnTo>
                <a:lnTo>
                  <a:pt x="1323340" y="1666240"/>
                </a:lnTo>
                <a:lnTo>
                  <a:pt x="1417320" y="1841500"/>
                </a:lnTo>
                <a:lnTo>
                  <a:pt x="1511935" y="2104390"/>
                </a:lnTo>
                <a:lnTo>
                  <a:pt x="1605915" y="1885950"/>
                </a:lnTo>
                <a:lnTo>
                  <a:pt x="1700530" y="1710055"/>
                </a:lnTo>
                <a:lnTo>
                  <a:pt x="1794510" y="1622425"/>
                </a:lnTo>
                <a:lnTo>
                  <a:pt x="1889125" y="1490980"/>
                </a:lnTo>
                <a:lnTo>
                  <a:pt x="1983740" y="1490980"/>
                </a:lnTo>
                <a:lnTo>
                  <a:pt x="2078355" y="1184275"/>
                </a:lnTo>
                <a:lnTo>
                  <a:pt x="2172970" y="1359535"/>
                </a:lnTo>
                <a:lnTo>
                  <a:pt x="2266950" y="1184275"/>
                </a:lnTo>
                <a:lnTo>
                  <a:pt x="2361565" y="1228090"/>
                </a:lnTo>
                <a:lnTo>
                  <a:pt x="2456180" y="1228090"/>
                </a:lnTo>
                <a:lnTo>
                  <a:pt x="2550795" y="1139825"/>
                </a:lnTo>
                <a:lnTo>
                  <a:pt x="2645410" y="1184275"/>
                </a:lnTo>
                <a:lnTo>
                  <a:pt x="2739390" y="1139825"/>
                </a:lnTo>
                <a:lnTo>
                  <a:pt x="2834004" y="1139825"/>
                </a:lnTo>
                <a:lnTo>
                  <a:pt x="2928620" y="1052195"/>
                </a:lnTo>
                <a:lnTo>
                  <a:pt x="3023235" y="1052195"/>
                </a:lnTo>
                <a:lnTo>
                  <a:pt x="3117850" y="1052195"/>
                </a:lnTo>
                <a:lnTo>
                  <a:pt x="3211829" y="1052195"/>
                </a:lnTo>
                <a:lnTo>
                  <a:pt x="3306445" y="1052195"/>
                </a:lnTo>
                <a:lnTo>
                  <a:pt x="3401060" y="1184275"/>
                </a:lnTo>
                <a:lnTo>
                  <a:pt x="3495675" y="1315720"/>
                </a:lnTo>
                <a:lnTo>
                  <a:pt x="3590290" y="1228090"/>
                </a:lnTo>
                <a:lnTo>
                  <a:pt x="3684270" y="1184275"/>
                </a:lnTo>
                <a:lnTo>
                  <a:pt x="3778885" y="1228090"/>
                </a:lnTo>
                <a:lnTo>
                  <a:pt x="3873500" y="1184275"/>
                </a:lnTo>
                <a:lnTo>
                  <a:pt x="3967479" y="1139825"/>
                </a:lnTo>
                <a:lnTo>
                  <a:pt x="4061460" y="1271905"/>
                </a:lnTo>
                <a:lnTo>
                  <a:pt x="4156075" y="1359535"/>
                </a:lnTo>
                <a:lnTo>
                  <a:pt x="4250690" y="1271905"/>
                </a:lnTo>
              </a:path>
            </a:pathLst>
          </a:custGeom>
          <a:ln w="190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17620" y="1923923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17620" y="1621663"/>
            <a:ext cx="4264025" cy="0"/>
          </a:xfrm>
          <a:custGeom>
            <a:avLst/>
            <a:gdLst/>
            <a:ahLst/>
            <a:cxnLst/>
            <a:rect l="l" t="t" r="r" b="b"/>
            <a:pathLst>
              <a:path w="4264025">
                <a:moveTo>
                  <a:pt x="0" y="0"/>
                </a:moveTo>
                <a:lnTo>
                  <a:pt x="4264025" y="0"/>
                </a:lnTo>
              </a:path>
            </a:pathLst>
          </a:custGeom>
          <a:ln w="990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24604" y="1621027"/>
            <a:ext cx="2995930" cy="1007744"/>
          </a:xfrm>
          <a:custGeom>
            <a:avLst/>
            <a:gdLst/>
            <a:ahLst/>
            <a:cxnLst/>
            <a:rect l="l" t="t" r="r" b="b"/>
            <a:pathLst>
              <a:path w="2995929" h="1007744">
                <a:moveTo>
                  <a:pt x="0" y="908050"/>
                </a:moveTo>
                <a:lnTo>
                  <a:pt x="94615" y="885189"/>
                </a:lnTo>
                <a:lnTo>
                  <a:pt x="189230" y="892810"/>
                </a:lnTo>
                <a:lnTo>
                  <a:pt x="283845" y="863600"/>
                </a:lnTo>
                <a:lnTo>
                  <a:pt x="378460" y="833755"/>
                </a:lnTo>
                <a:lnTo>
                  <a:pt x="472440" y="865505"/>
                </a:lnTo>
                <a:lnTo>
                  <a:pt x="567055" y="837564"/>
                </a:lnTo>
                <a:lnTo>
                  <a:pt x="661670" y="722630"/>
                </a:lnTo>
                <a:lnTo>
                  <a:pt x="756285" y="837564"/>
                </a:lnTo>
                <a:lnTo>
                  <a:pt x="850900" y="664210"/>
                </a:lnTo>
                <a:lnTo>
                  <a:pt x="944880" y="945514"/>
                </a:lnTo>
                <a:lnTo>
                  <a:pt x="1039495" y="1007745"/>
                </a:lnTo>
                <a:lnTo>
                  <a:pt x="1134110" y="761364"/>
                </a:lnTo>
                <a:lnTo>
                  <a:pt x="1228725" y="768985"/>
                </a:lnTo>
                <a:lnTo>
                  <a:pt x="1323340" y="619125"/>
                </a:lnTo>
                <a:lnTo>
                  <a:pt x="1417320" y="644525"/>
                </a:lnTo>
                <a:lnTo>
                  <a:pt x="1511935" y="544195"/>
                </a:lnTo>
                <a:lnTo>
                  <a:pt x="1605915" y="611505"/>
                </a:lnTo>
                <a:lnTo>
                  <a:pt x="1700530" y="607695"/>
                </a:lnTo>
                <a:lnTo>
                  <a:pt x="1794510" y="527050"/>
                </a:lnTo>
                <a:lnTo>
                  <a:pt x="1889125" y="540385"/>
                </a:lnTo>
                <a:lnTo>
                  <a:pt x="1983740" y="553085"/>
                </a:lnTo>
                <a:lnTo>
                  <a:pt x="2078355" y="644525"/>
                </a:lnTo>
                <a:lnTo>
                  <a:pt x="2172970" y="553085"/>
                </a:lnTo>
                <a:lnTo>
                  <a:pt x="2266950" y="527050"/>
                </a:lnTo>
                <a:lnTo>
                  <a:pt x="2361565" y="473075"/>
                </a:lnTo>
                <a:lnTo>
                  <a:pt x="2456180" y="467995"/>
                </a:lnTo>
                <a:lnTo>
                  <a:pt x="2550795" y="448945"/>
                </a:lnTo>
                <a:lnTo>
                  <a:pt x="2645410" y="414020"/>
                </a:lnTo>
                <a:lnTo>
                  <a:pt x="2739390" y="380364"/>
                </a:lnTo>
                <a:lnTo>
                  <a:pt x="2834004" y="140335"/>
                </a:lnTo>
                <a:lnTo>
                  <a:pt x="2928620" y="78105"/>
                </a:lnTo>
                <a:lnTo>
                  <a:pt x="2995929" y="0"/>
                </a:lnTo>
              </a:path>
            </a:pathLst>
          </a:custGeom>
          <a:ln w="190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82130" y="1621027"/>
            <a:ext cx="1193165" cy="259715"/>
          </a:xfrm>
          <a:custGeom>
            <a:avLst/>
            <a:gdLst/>
            <a:ahLst/>
            <a:cxnLst/>
            <a:rect l="l" t="t" r="r" b="b"/>
            <a:pathLst>
              <a:path w="1193165" h="259714">
                <a:moveTo>
                  <a:pt x="0" y="0"/>
                </a:moveTo>
                <a:lnTo>
                  <a:pt x="60325" y="54610"/>
                </a:lnTo>
                <a:lnTo>
                  <a:pt x="154304" y="158114"/>
                </a:lnTo>
                <a:lnTo>
                  <a:pt x="248920" y="85725"/>
                </a:lnTo>
                <a:lnTo>
                  <a:pt x="343535" y="165735"/>
                </a:lnTo>
                <a:lnTo>
                  <a:pt x="438150" y="111125"/>
                </a:lnTo>
                <a:lnTo>
                  <a:pt x="532765" y="196850"/>
                </a:lnTo>
                <a:lnTo>
                  <a:pt x="626745" y="259714"/>
                </a:lnTo>
                <a:lnTo>
                  <a:pt x="721360" y="196850"/>
                </a:lnTo>
                <a:lnTo>
                  <a:pt x="815975" y="179705"/>
                </a:lnTo>
                <a:lnTo>
                  <a:pt x="909954" y="212089"/>
                </a:lnTo>
                <a:lnTo>
                  <a:pt x="1003935" y="218439"/>
                </a:lnTo>
                <a:lnTo>
                  <a:pt x="1098550" y="249555"/>
                </a:lnTo>
                <a:lnTo>
                  <a:pt x="1193165" y="104775"/>
                </a:lnTo>
              </a:path>
            </a:pathLst>
          </a:custGeom>
          <a:ln w="190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919220" y="2250948"/>
            <a:ext cx="4061460" cy="575310"/>
          </a:xfrm>
          <a:custGeom>
            <a:avLst/>
            <a:gdLst/>
            <a:ahLst/>
            <a:cxnLst/>
            <a:rect l="l" t="t" r="r" b="b"/>
            <a:pathLst>
              <a:path w="4061459" h="575310">
                <a:moveTo>
                  <a:pt x="0" y="278129"/>
                </a:moveTo>
                <a:lnTo>
                  <a:pt x="283844" y="233679"/>
                </a:lnTo>
                <a:lnTo>
                  <a:pt x="377825" y="233679"/>
                </a:lnTo>
                <a:lnTo>
                  <a:pt x="756284" y="325754"/>
                </a:lnTo>
                <a:lnTo>
                  <a:pt x="850264" y="325754"/>
                </a:lnTo>
                <a:lnTo>
                  <a:pt x="1134109" y="454660"/>
                </a:lnTo>
                <a:lnTo>
                  <a:pt x="1228725" y="454660"/>
                </a:lnTo>
                <a:lnTo>
                  <a:pt x="1511300" y="536575"/>
                </a:lnTo>
                <a:lnTo>
                  <a:pt x="1605914" y="536575"/>
                </a:lnTo>
                <a:lnTo>
                  <a:pt x="1889125" y="575310"/>
                </a:lnTo>
                <a:lnTo>
                  <a:pt x="1983739" y="575310"/>
                </a:lnTo>
                <a:lnTo>
                  <a:pt x="2361565" y="511810"/>
                </a:lnTo>
                <a:lnTo>
                  <a:pt x="2456179" y="511810"/>
                </a:lnTo>
                <a:lnTo>
                  <a:pt x="2739389" y="529589"/>
                </a:lnTo>
                <a:lnTo>
                  <a:pt x="2834004" y="529589"/>
                </a:lnTo>
                <a:lnTo>
                  <a:pt x="3211829" y="387985"/>
                </a:lnTo>
                <a:lnTo>
                  <a:pt x="3306445" y="387985"/>
                </a:lnTo>
                <a:lnTo>
                  <a:pt x="3589654" y="192404"/>
                </a:lnTo>
                <a:lnTo>
                  <a:pt x="3684270" y="192404"/>
                </a:lnTo>
                <a:lnTo>
                  <a:pt x="3966845" y="0"/>
                </a:lnTo>
                <a:lnTo>
                  <a:pt x="4061459" y="0"/>
                </a:lnTo>
              </a:path>
            </a:pathLst>
          </a:custGeom>
          <a:ln w="19050">
            <a:solidFill>
              <a:srgbClr val="6E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25425" y="3697478"/>
            <a:ext cx="3001010" cy="223520"/>
          </a:xfrm>
          <a:custGeom>
            <a:avLst/>
            <a:gdLst/>
            <a:ahLst/>
            <a:cxnLst/>
            <a:rect l="l" t="t" r="r" b="b"/>
            <a:pathLst>
              <a:path w="3001010" h="223520">
                <a:moveTo>
                  <a:pt x="0" y="223520"/>
                </a:moveTo>
                <a:lnTo>
                  <a:pt x="3001010" y="223520"/>
                </a:lnTo>
                <a:lnTo>
                  <a:pt x="3001010" y="0"/>
                </a:lnTo>
                <a:lnTo>
                  <a:pt x="0" y="0"/>
                </a:lnTo>
                <a:lnTo>
                  <a:pt x="0" y="22352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25425" y="3697478"/>
            <a:ext cx="3001010" cy="223520"/>
          </a:xfrm>
          <a:custGeom>
            <a:avLst/>
            <a:gdLst/>
            <a:ahLst/>
            <a:cxnLst/>
            <a:rect l="l" t="t" r="r" b="b"/>
            <a:pathLst>
              <a:path w="3001010" h="223520">
                <a:moveTo>
                  <a:pt x="0" y="223520"/>
                </a:moveTo>
                <a:lnTo>
                  <a:pt x="3001010" y="223520"/>
                </a:lnTo>
                <a:lnTo>
                  <a:pt x="3001010" y="0"/>
                </a:lnTo>
                <a:lnTo>
                  <a:pt x="0" y="0"/>
                </a:lnTo>
                <a:lnTo>
                  <a:pt x="0" y="223520"/>
                </a:lnTo>
                <a:close/>
              </a:path>
            </a:pathLst>
          </a:custGeom>
          <a:ln w="99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25425" y="3318383"/>
            <a:ext cx="3001010" cy="379095"/>
          </a:xfrm>
          <a:custGeom>
            <a:avLst/>
            <a:gdLst/>
            <a:ahLst/>
            <a:cxnLst/>
            <a:rect l="l" t="t" r="r" b="b"/>
            <a:pathLst>
              <a:path w="3001010" h="379095">
                <a:moveTo>
                  <a:pt x="0" y="379095"/>
                </a:moveTo>
                <a:lnTo>
                  <a:pt x="3001010" y="379095"/>
                </a:lnTo>
                <a:lnTo>
                  <a:pt x="3001010" y="0"/>
                </a:lnTo>
                <a:lnTo>
                  <a:pt x="0" y="0"/>
                </a:lnTo>
                <a:lnTo>
                  <a:pt x="0" y="379095"/>
                </a:lnTo>
                <a:close/>
              </a:path>
            </a:pathLst>
          </a:custGeom>
          <a:solidFill>
            <a:srgbClr val="6E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25425" y="3318383"/>
            <a:ext cx="3001010" cy="379095"/>
          </a:xfrm>
          <a:custGeom>
            <a:avLst/>
            <a:gdLst/>
            <a:ahLst/>
            <a:cxnLst/>
            <a:rect l="l" t="t" r="r" b="b"/>
            <a:pathLst>
              <a:path w="3001010" h="379095">
                <a:moveTo>
                  <a:pt x="0" y="379095"/>
                </a:moveTo>
                <a:lnTo>
                  <a:pt x="3001010" y="379095"/>
                </a:lnTo>
                <a:lnTo>
                  <a:pt x="3001010" y="0"/>
                </a:lnTo>
                <a:lnTo>
                  <a:pt x="0" y="0"/>
                </a:lnTo>
                <a:lnTo>
                  <a:pt x="0" y="379095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25425" y="2914523"/>
            <a:ext cx="3001010" cy="403860"/>
          </a:xfrm>
          <a:custGeom>
            <a:avLst/>
            <a:gdLst/>
            <a:ahLst/>
            <a:cxnLst/>
            <a:rect l="l" t="t" r="r" b="b"/>
            <a:pathLst>
              <a:path w="3001010" h="403860">
                <a:moveTo>
                  <a:pt x="0" y="403860"/>
                </a:moveTo>
                <a:lnTo>
                  <a:pt x="3001010" y="403860"/>
                </a:lnTo>
                <a:lnTo>
                  <a:pt x="3001010" y="0"/>
                </a:lnTo>
                <a:lnTo>
                  <a:pt x="0" y="0"/>
                </a:lnTo>
                <a:lnTo>
                  <a:pt x="0" y="40386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25425" y="2914523"/>
            <a:ext cx="3001010" cy="403860"/>
          </a:xfrm>
          <a:custGeom>
            <a:avLst/>
            <a:gdLst/>
            <a:ahLst/>
            <a:cxnLst/>
            <a:rect l="l" t="t" r="r" b="b"/>
            <a:pathLst>
              <a:path w="3001010" h="403860">
                <a:moveTo>
                  <a:pt x="0" y="403860"/>
                </a:moveTo>
                <a:lnTo>
                  <a:pt x="3001010" y="403860"/>
                </a:lnTo>
                <a:lnTo>
                  <a:pt x="3001010" y="0"/>
                </a:lnTo>
                <a:lnTo>
                  <a:pt x="0" y="0"/>
                </a:lnTo>
                <a:lnTo>
                  <a:pt x="0" y="40386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25425" y="1560067"/>
            <a:ext cx="3001010" cy="1355090"/>
          </a:xfrm>
          <a:custGeom>
            <a:avLst/>
            <a:gdLst/>
            <a:ahLst/>
            <a:cxnLst/>
            <a:rect l="l" t="t" r="r" b="b"/>
            <a:pathLst>
              <a:path w="3001010" h="1355089">
                <a:moveTo>
                  <a:pt x="0" y="1355089"/>
                </a:moveTo>
                <a:lnTo>
                  <a:pt x="3001010" y="1355089"/>
                </a:lnTo>
                <a:lnTo>
                  <a:pt x="3001010" y="0"/>
                </a:lnTo>
                <a:lnTo>
                  <a:pt x="0" y="0"/>
                </a:lnTo>
                <a:lnTo>
                  <a:pt x="0" y="135508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5425" y="1560067"/>
            <a:ext cx="3001010" cy="1355090"/>
          </a:xfrm>
          <a:custGeom>
            <a:avLst/>
            <a:gdLst/>
            <a:ahLst/>
            <a:cxnLst/>
            <a:rect l="l" t="t" r="r" b="b"/>
            <a:pathLst>
              <a:path w="3001010" h="1355089">
                <a:moveTo>
                  <a:pt x="0" y="1355089"/>
                </a:moveTo>
                <a:lnTo>
                  <a:pt x="3001010" y="1355089"/>
                </a:lnTo>
                <a:lnTo>
                  <a:pt x="3001010" y="0"/>
                </a:lnTo>
                <a:lnTo>
                  <a:pt x="0" y="0"/>
                </a:lnTo>
                <a:lnTo>
                  <a:pt x="0" y="1355089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8125459" y="3658996"/>
            <a:ext cx="803910" cy="224154"/>
          </a:xfrm>
          <a:prstGeom prst="rect">
            <a:avLst/>
          </a:prstGeom>
          <a:ln w="9905">
            <a:solidFill>
              <a:srgbClr val="001F5F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Brent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165465" y="2638298"/>
            <a:ext cx="497205" cy="224790"/>
          </a:xfrm>
          <a:custGeom>
            <a:avLst/>
            <a:gdLst/>
            <a:ahLst/>
            <a:cxnLst/>
            <a:rect l="l" t="t" r="r" b="b"/>
            <a:pathLst>
              <a:path w="497204" h="224789">
                <a:moveTo>
                  <a:pt x="0" y="224789"/>
                </a:moveTo>
                <a:lnTo>
                  <a:pt x="497204" y="224789"/>
                </a:lnTo>
                <a:lnTo>
                  <a:pt x="497204" y="0"/>
                </a:lnTo>
                <a:lnTo>
                  <a:pt x="0" y="0"/>
                </a:lnTo>
                <a:lnTo>
                  <a:pt x="0" y="224789"/>
                </a:lnTo>
                <a:close/>
              </a:path>
            </a:pathLst>
          </a:custGeom>
          <a:ln w="9906">
            <a:solidFill>
              <a:srgbClr val="EB7B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8190738" y="2638171"/>
            <a:ext cx="399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Co</a:t>
            </a:r>
            <a:r>
              <a:rPr sz="1200" spc="5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20979" y="2094102"/>
            <a:ext cx="300609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5175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solidFill>
                  <a:srgbClr val="FFFFFF"/>
                </a:solidFill>
                <a:latin typeface="Calibri"/>
                <a:cs typeface="Calibri"/>
              </a:rPr>
              <a:t>Huiles de pétrole </a:t>
            </a:r>
            <a:r>
              <a:rPr sz="1250" spc="-10" dirty="0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r>
              <a:rPr sz="125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25552" y="1559305"/>
            <a:ext cx="3001645" cy="0"/>
          </a:xfrm>
          <a:custGeom>
            <a:avLst/>
            <a:gdLst/>
            <a:ahLst/>
            <a:cxnLst/>
            <a:rect l="l" t="t" r="r" b="b"/>
            <a:pathLst>
              <a:path w="3001645">
                <a:moveTo>
                  <a:pt x="0" y="0"/>
                </a:moveTo>
                <a:lnTo>
                  <a:pt x="3001391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20979" y="2988944"/>
            <a:ext cx="300609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0245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solidFill>
                  <a:srgbClr val="FFFFFF"/>
                </a:solidFill>
                <a:latin typeface="Calibri"/>
                <a:cs typeface="Calibri"/>
              </a:rPr>
              <a:t>Métaux et minerais 12</a:t>
            </a:r>
            <a:r>
              <a:rPr sz="125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20979" y="3380613"/>
            <a:ext cx="3006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262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Denrées alimentaires 11%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20979" y="3676269"/>
            <a:ext cx="30060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0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7%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0979" y="3920363"/>
            <a:ext cx="3006090" cy="138430"/>
          </a:xfrm>
          <a:prstGeom prst="rect">
            <a:avLst/>
          </a:prstGeom>
          <a:solidFill>
            <a:srgbClr val="EB7B2F"/>
          </a:solidFill>
        </p:spPr>
        <p:txBody>
          <a:bodyPr vert="horz" wrap="square" lIns="0" tIns="0" rIns="0" bIns="0" rtlCol="0">
            <a:spAutoFit/>
          </a:bodyPr>
          <a:lstStyle/>
          <a:p>
            <a:pPr marL="19685" algn="ctr">
              <a:lnSpc>
                <a:spcPts val="1085"/>
              </a:lnSpc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Textiles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4%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20979" y="4058792"/>
            <a:ext cx="3006090" cy="930910"/>
          </a:xfrm>
          <a:prstGeom prst="rect">
            <a:avLst/>
          </a:prstGeom>
          <a:solidFill>
            <a:srgbClr val="D4DCE3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  <a:spcBef>
                <a:spcPts val="1110"/>
              </a:spcBef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Autres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212073" y="1563369"/>
            <a:ext cx="5784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404040"/>
                </a:solidFill>
                <a:latin typeface="Calibri"/>
                <a:cs typeface="Calibri"/>
              </a:rPr>
              <a:t>Prix de</a:t>
            </a:r>
            <a:r>
              <a:rPr sz="1000" spc="-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404040"/>
                </a:solidFill>
                <a:latin typeface="Calibri"/>
                <a:cs typeface="Calibri"/>
              </a:rPr>
              <a:t>l’or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180578" y="1562353"/>
            <a:ext cx="707390" cy="0"/>
          </a:xfrm>
          <a:custGeom>
            <a:avLst/>
            <a:gdLst/>
            <a:ahLst/>
            <a:cxnLst/>
            <a:rect l="l" t="t" r="r" b="b"/>
            <a:pathLst>
              <a:path w="707390">
                <a:moveTo>
                  <a:pt x="0" y="0"/>
                </a:moveTo>
                <a:lnTo>
                  <a:pt x="707135" y="0"/>
                </a:lnTo>
              </a:path>
            </a:pathLst>
          </a:custGeom>
          <a:ln w="12191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174481" y="1556258"/>
            <a:ext cx="0" cy="241300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0792"/>
                </a:lnTo>
              </a:path>
            </a:pathLst>
          </a:custGeom>
          <a:ln w="12191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893809" y="1556258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4">
                <a:moveTo>
                  <a:pt x="0" y="0"/>
                </a:moveTo>
                <a:lnTo>
                  <a:pt x="0" y="239268"/>
                </a:lnTo>
              </a:path>
            </a:pathLst>
          </a:custGeom>
          <a:ln w="1219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8198357" y="1848738"/>
            <a:ext cx="77597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04040"/>
                </a:solidFill>
                <a:latin typeface="Calibri"/>
                <a:cs typeface="Calibri"/>
              </a:rPr>
              <a:t>Indice des</a:t>
            </a:r>
            <a:r>
              <a:rPr sz="8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404040"/>
                </a:solidFill>
                <a:latin typeface="Calibri"/>
                <a:cs typeface="Calibri"/>
              </a:rPr>
              <a:t>métaux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180578" y="1784857"/>
            <a:ext cx="707390" cy="0"/>
          </a:xfrm>
          <a:custGeom>
            <a:avLst/>
            <a:gdLst/>
            <a:ahLst/>
            <a:cxnLst/>
            <a:rect l="l" t="t" r="r" b="b"/>
            <a:pathLst>
              <a:path w="707390">
                <a:moveTo>
                  <a:pt x="0" y="0"/>
                </a:moveTo>
                <a:lnTo>
                  <a:pt x="707135" y="0"/>
                </a:lnTo>
              </a:path>
            </a:pathLst>
          </a:custGeom>
          <a:ln w="31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180578" y="1790954"/>
            <a:ext cx="707390" cy="0"/>
          </a:xfrm>
          <a:custGeom>
            <a:avLst/>
            <a:gdLst/>
            <a:ahLst/>
            <a:cxnLst/>
            <a:rect l="l" t="t" r="r" b="b"/>
            <a:pathLst>
              <a:path w="707390">
                <a:moveTo>
                  <a:pt x="0" y="0"/>
                </a:moveTo>
                <a:lnTo>
                  <a:pt x="707135" y="0"/>
                </a:lnTo>
              </a:path>
            </a:pathLst>
          </a:custGeom>
          <a:ln w="3175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899906" y="1789429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>
                <a:moveTo>
                  <a:pt x="0" y="0"/>
                </a:moveTo>
                <a:lnTo>
                  <a:pt x="135940" y="0"/>
                </a:lnTo>
              </a:path>
            </a:pathLst>
          </a:custGeom>
          <a:ln w="12192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174481" y="1797126"/>
            <a:ext cx="0" cy="229235"/>
          </a:xfrm>
          <a:custGeom>
            <a:avLst/>
            <a:gdLst/>
            <a:ahLst/>
            <a:cxnLst/>
            <a:rect l="l" t="t" r="r" b="b"/>
            <a:pathLst>
              <a:path h="229235">
                <a:moveTo>
                  <a:pt x="0" y="0"/>
                </a:moveTo>
                <a:lnTo>
                  <a:pt x="0" y="228904"/>
                </a:lnTo>
              </a:path>
            </a:pathLst>
          </a:custGeom>
          <a:ln w="12191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41892" y="1783333"/>
            <a:ext cx="0" cy="241300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1172"/>
                </a:lnTo>
              </a:path>
            </a:pathLst>
          </a:custGeom>
          <a:ln w="12192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8219693" y="2063622"/>
            <a:ext cx="694055" cy="581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Indice 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900" spc="-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prix  des denrées  alimentaires 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FAO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180578" y="2013838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3640" y="0"/>
                </a:lnTo>
              </a:path>
            </a:pathLst>
          </a:custGeom>
          <a:ln w="3175">
            <a:solidFill>
              <a:srgbClr val="6E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180578" y="2019934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>
                <a:moveTo>
                  <a:pt x="0" y="0"/>
                </a:moveTo>
                <a:lnTo>
                  <a:pt x="783640" y="0"/>
                </a:lnTo>
              </a:path>
            </a:pathLst>
          </a:custGeom>
          <a:ln w="3175">
            <a:solidFill>
              <a:srgbClr val="6E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973311" y="2012314"/>
            <a:ext cx="62865" cy="3175"/>
          </a:xfrm>
          <a:custGeom>
            <a:avLst/>
            <a:gdLst/>
            <a:ahLst/>
            <a:cxnLst/>
            <a:rect l="l" t="t" r="r" b="b"/>
            <a:pathLst>
              <a:path w="62865" h="3175">
                <a:moveTo>
                  <a:pt x="0" y="3048"/>
                </a:moveTo>
                <a:lnTo>
                  <a:pt x="62483" y="3048"/>
                </a:lnTo>
                <a:lnTo>
                  <a:pt x="62483" y="0"/>
                </a:lnTo>
                <a:lnTo>
                  <a:pt x="0" y="0"/>
                </a:lnTo>
                <a:lnTo>
                  <a:pt x="0" y="3048"/>
                </a:lnTo>
                <a:close/>
              </a:path>
            </a:pathLst>
          </a:custGeom>
          <a:solidFill>
            <a:srgbClr val="6E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973311" y="2018410"/>
            <a:ext cx="62865" cy="3175"/>
          </a:xfrm>
          <a:custGeom>
            <a:avLst/>
            <a:gdLst/>
            <a:ahLst/>
            <a:cxnLst/>
            <a:rect l="l" t="t" r="r" b="b"/>
            <a:pathLst>
              <a:path w="62865" h="3175">
                <a:moveTo>
                  <a:pt x="0" y="3048"/>
                </a:moveTo>
                <a:lnTo>
                  <a:pt x="62483" y="3048"/>
                </a:lnTo>
                <a:lnTo>
                  <a:pt x="62483" y="0"/>
                </a:lnTo>
                <a:lnTo>
                  <a:pt x="0" y="0"/>
                </a:lnTo>
                <a:lnTo>
                  <a:pt x="0" y="3048"/>
                </a:lnTo>
                <a:close/>
              </a:path>
            </a:pathLst>
          </a:custGeom>
          <a:solidFill>
            <a:srgbClr val="6E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174481" y="2026030"/>
            <a:ext cx="0" cy="611505"/>
          </a:xfrm>
          <a:custGeom>
            <a:avLst/>
            <a:gdLst/>
            <a:ahLst/>
            <a:cxnLst/>
            <a:rect l="l" t="t" r="r" b="b"/>
            <a:pathLst>
              <a:path h="611505">
                <a:moveTo>
                  <a:pt x="0" y="0"/>
                </a:moveTo>
                <a:lnTo>
                  <a:pt x="0" y="611124"/>
                </a:lnTo>
              </a:path>
            </a:pathLst>
          </a:custGeom>
          <a:ln w="12191">
            <a:solidFill>
              <a:srgbClr val="6E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970264" y="2021458"/>
            <a:ext cx="0" cy="615950"/>
          </a:xfrm>
          <a:custGeom>
            <a:avLst/>
            <a:gdLst/>
            <a:ahLst/>
            <a:cxnLst/>
            <a:rect l="l" t="t" r="r" b="b"/>
            <a:pathLst>
              <a:path h="615950">
                <a:moveTo>
                  <a:pt x="0" y="0"/>
                </a:moveTo>
                <a:lnTo>
                  <a:pt x="0" y="615696"/>
                </a:lnTo>
              </a:path>
            </a:pathLst>
          </a:custGeom>
          <a:ln w="12191">
            <a:solidFill>
              <a:srgbClr val="6E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580765" y="4767326"/>
            <a:ext cx="265430" cy="252729"/>
          </a:xfrm>
          <a:custGeom>
            <a:avLst/>
            <a:gdLst/>
            <a:ahLst/>
            <a:cxnLst/>
            <a:rect l="l" t="t" r="r" b="b"/>
            <a:pathLst>
              <a:path w="265429" h="252729">
                <a:moveTo>
                  <a:pt x="56514" y="246380"/>
                </a:moveTo>
                <a:lnTo>
                  <a:pt x="37464" y="246380"/>
                </a:lnTo>
                <a:lnTo>
                  <a:pt x="37464" y="247650"/>
                </a:lnTo>
                <a:lnTo>
                  <a:pt x="36830" y="247650"/>
                </a:lnTo>
                <a:lnTo>
                  <a:pt x="38100" y="251460"/>
                </a:lnTo>
                <a:lnTo>
                  <a:pt x="38735" y="251460"/>
                </a:lnTo>
                <a:lnTo>
                  <a:pt x="40005" y="252730"/>
                </a:lnTo>
                <a:lnTo>
                  <a:pt x="48260" y="252730"/>
                </a:lnTo>
                <a:lnTo>
                  <a:pt x="51435" y="251460"/>
                </a:lnTo>
                <a:lnTo>
                  <a:pt x="53339" y="248919"/>
                </a:lnTo>
                <a:lnTo>
                  <a:pt x="56514" y="246380"/>
                </a:lnTo>
                <a:close/>
              </a:path>
              <a:path w="265429" h="252729">
                <a:moveTo>
                  <a:pt x="66039" y="214630"/>
                </a:moveTo>
                <a:lnTo>
                  <a:pt x="49530" y="214630"/>
                </a:lnTo>
                <a:lnTo>
                  <a:pt x="53339" y="215900"/>
                </a:lnTo>
                <a:lnTo>
                  <a:pt x="54610" y="217169"/>
                </a:lnTo>
                <a:lnTo>
                  <a:pt x="57785" y="220980"/>
                </a:lnTo>
                <a:lnTo>
                  <a:pt x="60325" y="226060"/>
                </a:lnTo>
                <a:lnTo>
                  <a:pt x="60325" y="228600"/>
                </a:lnTo>
                <a:lnTo>
                  <a:pt x="59689" y="232410"/>
                </a:lnTo>
                <a:lnTo>
                  <a:pt x="57785" y="234950"/>
                </a:lnTo>
                <a:lnTo>
                  <a:pt x="52705" y="240030"/>
                </a:lnTo>
                <a:lnTo>
                  <a:pt x="46989" y="245110"/>
                </a:lnTo>
                <a:lnTo>
                  <a:pt x="45085" y="245110"/>
                </a:lnTo>
                <a:lnTo>
                  <a:pt x="41910" y="246380"/>
                </a:lnTo>
                <a:lnTo>
                  <a:pt x="58420" y="246380"/>
                </a:lnTo>
                <a:lnTo>
                  <a:pt x="62864" y="241300"/>
                </a:lnTo>
                <a:lnTo>
                  <a:pt x="64770" y="238760"/>
                </a:lnTo>
                <a:lnTo>
                  <a:pt x="67945" y="233680"/>
                </a:lnTo>
                <a:lnTo>
                  <a:pt x="69214" y="228600"/>
                </a:lnTo>
                <a:lnTo>
                  <a:pt x="69214" y="223519"/>
                </a:lnTo>
                <a:lnTo>
                  <a:pt x="68580" y="220980"/>
                </a:lnTo>
                <a:lnTo>
                  <a:pt x="66675" y="215900"/>
                </a:lnTo>
                <a:lnTo>
                  <a:pt x="66039" y="214630"/>
                </a:lnTo>
                <a:close/>
              </a:path>
              <a:path w="265429" h="252729">
                <a:moveTo>
                  <a:pt x="43814" y="214630"/>
                </a:moveTo>
                <a:lnTo>
                  <a:pt x="29210" y="214630"/>
                </a:lnTo>
                <a:lnTo>
                  <a:pt x="22860" y="222250"/>
                </a:lnTo>
                <a:lnTo>
                  <a:pt x="22860" y="223519"/>
                </a:lnTo>
                <a:lnTo>
                  <a:pt x="23495" y="226060"/>
                </a:lnTo>
                <a:lnTo>
                  <a:pt x="24764" y="227330"/>
                </a:lnTo>
                <a:lnTo>
                  <a:pt x="28575" y="227330"/>
                </a:lnTo>
                <a:lnTo>
                  <a:pt x="35560" y="220980"/>
                </a:lnTo>
                <a:lnTo>
                  <a:pt x="41910" y="215900"/>
                </a:lnTo>
                <a:lnTo>
                  <a:pt x="43814" y="214630"/>
                </a:lnTo>
                <a:close/>
              </a:path>
              <a:path w="265429" h="252729">
                <a:moveTo>
                  <a:pt x="27305" y="182880"/>
                </a:moveTo>
                <a:lnTo>
                  <a:pt x="18414" y="182880"/>
                </a:lnTo>
                <a:lnTo>
                  <a:pt x="13335" y="185419"/>
                </a:lnTo>
                <a:lnTo>
                  <a:pt x="11430" y="189230"/>
                </a:lnTo>
                <a:lnTo>
                  <a:pt x="6985" y="191769"/>
                </a:lnTo>
                <a:lnTo>
                  <a:pt x="5714" y="194310"/>
                </a:lnTo>
                <a:lnTo>
                  <a:pt x="3175" y="196850"/>
                </a:lnTo>
                <a:lnTo>
                  <a:pt x="2539" y="198119"/>
                </a:lnTo>
                <a:lnTo>
                  <a:pt x="1270" y="201930"/>
                </a:lnTo>
                <a:lnTo>
                  <a:pt x="635" y="203200"/>
                </a:lnTo>
                <a:lnTo>
                  <a:pt x="0" y="207010"/>
                </a:lnTo>
                <a:lnTo>
                  <a:pt x="0" y="208280"/>
                </a:lnTo>
                <a:lnTo>
                  <a:pt x="635" y="209550"/>
                </a:lnTo>
                <a:lnTo>
                  <a:pt x="3175" y="213360"/>
                </a:lnTo>
                <a:lnTo>
                  <a:pt x="3810" y="213360"/>
                </a:lnTo>
                <a:lnTo>
                  <a:pt x="4445" y="214630"/>
                </a:lnTo>
                <a:lnTo>
                  <a:pt x="5714" y="214630"/>
                </a:lnTo>
                <a:lnTo>
                  <a:pt x="6350" y="213360"/>
                </a:lnTo>
                <a:lnTo>
                  <a:pt x="6985" y="209550"/>
                </a:lnTo>
                <a:lnTo>
                  <a:pt x="6985" y="208280"/>
                </a:lnTo>
                <a:lnTo>
                  <a:pt x="8255" y="204469"/>
                </a:lnTo>
                <a:lnTo>
                  <a:pt x="11430" y="198119"/>
                </a:lnTo>
                <a:lnTo>
                  <a:pt x="15875" y="195580"/>
                </a:lnTo>
                <a:lnTo>
                  <a:pt x="19050" y="194310"/>
                </a:lnTo>
                <a:lnTo>
                  <a:pt x="39370" y="194310"/>
                </a:lnTo>
                <a:lnTo>
                  <a:pt x="37464" y="189230"/>
                </a:lnTo>
                <a:lnTo>
                  <a:pt x="31750" y="185419"/>
                </a:lnTo>
                <a:lnTo>
                  <a:pt x="27305" y="182880"/>
                </a:lnTo>
                <a:close/>
              </a:path>
              <a:path w="265429" h="252729">
                <a:moveTo>
                  <a:pt x="39370" y="194310"/>
                </a:moveTo>
                <a:lnTo>
                  <a:pt x="24130" y="194310"/>
                </a:lnTo>
                <a:lnTo>
                  <a:pt x="27305" y="195580"/>
                </a:lnTo>
                <a:lnTo>
                  <a:pt x="27939" y="195580"/>
                </a:lnTo>
                <a:lnTo>
                  <a:pt x="31750" y="200660"/>
                </a:lnTo>
                <a:lnTo>
                  <a:pt x="33020" y="203200"/>
                </a:lnTo>
                <a:lnTo>
                  <a:pt x="33020" y="208280"/>
                </a:lnTo>
                <a:lnTo>
                  <a:pt x="30480" y="214630"/>
                </a:lnTo>
                <a:lnTo>
                  <a:pt x="64770" y="214630"/>
                </a:lnTo>
                <a:lnTo>
                  <a:pt x="62864" y="210819"/>
                </a:lnTo>
                <a:lnTo>
                  <a:pt x="38735" y="210819"/>
                </a:lnTo>
                <a:lnTo>
                  <a:pt x="38735" y="209550"/>
                </a:lnTo>
                <a:lnTo>
                  <a:pt x="40005" y="208280"/>
                </a:lnTo>
                <a:lnTo>
                  <a:pt x="40639" y="208280"/>
                </a:lnTo>
                <a:lnTo>
                  <a:pt x="41148" y="203200"/>
                </a:lnTo>
                <a:lnTo>
                  <a:pt x="41275" y="196850"/>
                </a:lnTo>
                <a:lnTo>
                  <a:pt x="39370" y="194310"/>
                </a:lnTo>
                <a:close/>
              </a:path>
              <a:path w="265429" h="252729">
                <a:moveTo>
                  <a:pt x="60960" y="208280"/>
                </a:moveTo>
                <a:lnTo>
                  <a:pt x="40639" y="208280"/>
                </a:lnTo>
                <a:lnTo>
                  <a:pt x="38735" y="210819"/>
                </a:lnTo>
                <a:lnTo>
                  <a:pt x="62864" y="210819"/>
                </a:lnTo>
                <a:lnTo>
                  <a:pt x="60960" y="208280"/>
                </a:lnTo>
                <a:close/>
              </a:path>
              <a:path w="265429" h="252729">
                <a:moveTo>
                  <a:pt x="55245" y="207010"/>
                </a:moveTo>
                <a:lnTo>
                  <a:pt x="46989" y="207010"/>
                </a:lnTo>
                <a:lnTo>
                  <a:pt x="42545" y="208280"/>
                </a:lnTo>
                <a:lnTo>
                  <a:pt x="59055" y="208280"/>
                </a:lnTo>
                <a:lnTo>
                  <a:pt x="55245" y="207010"/>
                </a:lnTo>
                <a:close/>
              </a:path>
              <a:path w="265429" h="252729">
                <a:moveTo>
                  <a:pt x="67945" y="139700"/>
                </a:moveTo>
                <a:lnTo>
                  <a:pt x="64770" y="139700"/>
                </a:lnTo>
                <a:lnTo>
                  <a:pt x="54610" y="144780"/>
                </a:lnTo>
                <a:lnTo>
                  <a:pt x="45720" y="153669"/>
                </a:lnTo>
                <a:lnTo>
                  <a:pt x="43814" y="162560"/>
                </a:lnTo>
                <a:lnTo>
                  <a:pt x="43814" y="165100"/>
                </a:lnTo>
                <a:lnTo>
                  <a:pt x="45720" y="172719"/>
                </a:lnTo>
                <a:lnTo>
                  <a:pt x="46989" y="176530"/>
                </a:lnTo>
                <a:lnTo>
                  <a:pt x="52705" y="184150"/>
                </a:lnTo>
                <a:lnTo>
                  <a:pt x="55880" y="189230"/>
                </a:lnTo>
                <a:lnTo>
                  <a:pt x="67945" y="200660"/>
                </a:lnTo>
                <a:lnTo>
                  <a:pt x="79375" y="208280"/>
                </a:lnTo>
                <a:lnTo>
                  <a:pt x="89535" y="208280"/>
                </a:lnTo>
                <a:lnTo>
                  <a:pt x="99695" y="204469"/>
                </a:lnTo>
                <a:lnTo>
                  <a:pt x="104775" y="200660"/>
                </a:lnTo>
                <a:lnTo>
                  <a:pt x="86995" y="200660"/>
                </a:lnTo>
                <a:lnTo>
                  <a:pt x="79375" y="195580"/>
                </a:lnTo>
                <a:lnTo>
                  <a:pt x="73025" y="191769"/>
                </a:lnTo>
                <a:lnTo>
                  <a:pt x="69850" y="189230"/>
                </a:lnTo>
                <a:lnTo>
                  <a:pt x="60960" y="179069"/>
                </a:lnTo>
                <a:lnTo>
                  <a:pt x="56514" y="172719"/>
                </a:lnTo>
                <a:lnTo>
                  <a:pt x="54610" y="170180"/>
                </a:lnTo>
                <a:lnTo>
                  <a:pt x="52705" y="165100"/>
                </a:lnTo>
                <a:lnTo>
                  <a:pt x="52070" y="163830"/>
                </a:lnTo>
                <a:lnTo>
                  <a:pt x="52705" y="157480"/>
                </a:lnTo>
                <a:lnTo>
                  <a:pt x="59055" y="151130"/>
                </a:lnTo>
                <a:lnTo>
                  <a:pt x="62864" y="151130"/>
                </a:lnTo>
                <a:lnTo>
                  <a:pt x="66039" y="149860"/>
                </a:lnTo>
                <a:lnTo>
                  <a:pt x="86360" y="149860"/>
                </a:lnTo>
                <a:lnTo>
                  <a:pt x="74930" y="140969"/>
                </a:lnTo>
                <a:lnTo>
                  <a:pt x="67945" y="139700"/>
                </a:lnTo>
                <a:close/>
              </a:path>
              <a:path w="265429" h="252729">
                <a:moveTo>
                  <a:pt x="86360" y="149860"/>
                </a:moveTo>
                <a:lnTo>
                  <a:pt x="66039" y="149860"/>
                </a:lnTo>
                <a:lnTo>
                  <a:pt x="67945" y="151130"/>
                </a:lnTo>
                <a:lnTo>
                  <a:pt x="73025" y="151130"/>
                </a:lnTo>
                <a:lnTo>
                  <a:pt x="78739" y="156210"/>
                </a:lnTo>
                <a:lnTo>
                  <a:pt x="83185" y="158750"/>
                </a:lnTo>
                <a:lnTo>
                  <a:pt x="88264" y="163830"/>
                </a:lnTo>
                <a:lnTo>
                  <a:pt x="90170" y="165100"/>
                </a:lnTo>
                <a:lnTo>
                  <a:pt x="92075" y="168910"/>
                </a:lnTo>
                <a:lnTo>
                  <a:pt x="95250" y="171450"/>
                </a:lnTo>
                <a:lnTo>
                  <a:pt x="96520" y="172719"/>
                </a:lnTo>
                <a:lnTo>
                  <a:pt x="99060" y="176530"/>
                </a:lnTo>
                <a:lnTo>
                  <a:pt x="99695" y="179069"/>
                </a:lnTo>
                <a:lnTo>
                  <a:pt x="100964" y="182880"/>
                </a:lnTo>
                <a:lnTo>
                  <a:pt x="101600" y="184150"/>
                </a:lnTo>
                <a:lnTo>
                  <a:pt x="101600" y="189230"/>
                </a:lnTo>
                <a:lnTo>
                  <a:pt x="99060" y="194310"/>
                </a:lnTo>
                <a:lnTo>
                  <a:pt x="95885" y="196850"/>
                </a:lnTo>
                <a:lnTo>
                  <a:pt x="93980" y="198119"/>
                </a:lnTo>
                <a:lnTo>
                  <a:pt x="89535" y="200660"/>
                </a:lnTo>
                <a:lnTo>
                  <a:pt x="104775" y="200660"/>
                </a:lnTo>
                <a:lnTo>
                  <a:pt x="106045" y="198119"/>
                </a:lnTo>
                <a:lnTo>
                  <a:pt x="108585" y="195580"/>
                </a:lnTo>
                <a:lnTo>
                  <a:pt x="110489" y="187960"/>
                </a:lnTo>
                <a:lnTo>
                  <a:pt x="110489" y="182880"/>
                </a:lnTo>
                <a:lnTo>
                  <a:pt x="108585" y="176530"/>
                </a:lnTo>
                <a:lnTo>
                  <a:pt x="107314" y="171450"/>
                </a:lnTo>
                <a:lnTo>
                  <a:pt x="101600" y="163830"/>
                </a:lnTo>
                <a:lnTo>
                  <a:pt x="98425" y="160019"/>
                </a:lnTo>
                <a:lnTo>
                  <a:pt x="94614" y="157480"/>
                </a:lnTo>
                <a:lnTo>
                  <a:pt x="90170" y="152400"/>
                </a:lnTo>
                <a:lnTo>
                  <a:pt x="86360" y="149860"/>
                </a:lnTo>
                <a:close/>
              </a:path>
              <a:path w="265429" h="252729">
                <a:moveTo>
                  <a:pt x="124460" y="137160"/>
                </a:moveTo>
                <a:lnTo>
                  <a:pt x="121285" y="137160"/>
                </a:lnTo>
                <a:lnTo>
                  <a:pt x="104139" y="152400"/>
                </a:lnTo>
                <a:lnTo>
                  <a:pt x="104139" y="156210"/>
                </a:lnTo>
                <a:lnTo>
                  <a:pt x="104775" y="156210"/>
                </a:lnTo>
                <a:lnTo>
                  <a:pt x="106680" y="157480"/>
                </a:lnTo>
                <a:lnTo>
                  <a:pt x="107950" y="158750"/>
                </a:lnTo>
                <a:lnTo>
                  <a:pt x="109855" y="158750"/>
                </a:lnTo>
                <a:lnTo>
                  <a:pt x="127000" y="140969"/>
                </a:lnTo>
                <a:lnTo>
                  <a:pt x="127000" y="139700"/>
                </a:lnTo>
                <a:lnTo>
                  <a:pt x="126364" y="138430"/>
                </a:lnTo>
                <a:lnTo>
                  <a:pt x="124460" y="138430"/>
                </a:lnTo>
                <a:lnTo>
                  <a:pt x="124460" y="137160"/>
                </a:lnTo>
                <a:close/>
              </a:path>
              <a:path w="265429" h="252729">
                <a:moveTo>
                  <a:pt x="147320" y="69850"/>
                </a:moveTo>
                <a:lnTo>
                  <a:pt x="139064" y="69850"/>
                </a:lnTo>
                <a:lnTo>
                  <a:pt x="134620" y="71119"/>
                </a:lnTo>
                <a:lnTo>
                  <a:pt x="126364" y="74930"/>
                </a:lnTo>
                <a:lnTo>
                  <a:pt x="121920" y="77469"/>
                </a:lnTo>
                <a:lnTo>
                  <a:pt x="105410" y="95250"/>
                </a:lnTo>
                <a:lnTo>
                  <a:pt x="104775" y="99060"/>
                </a:lnTo>
                <a:lnTo>
                  <a:pt x="105410" y="99060"/>
                </a:lnTo>
                <a:lnTo>
                  <a:pt x="153035" y="146050"/>
                </a:lnTo>
                <a:lnTo>
                  <a:pt x="156845" y="146050"/>
                </a:lnTo>
                <a:lnTo>
                  <a:pt x="167639" y="134619"/>
                </a:lnTo>
                <a:lnTo>
                  <a:pt x="155575" y="134619"/>
                </a:lnTo>
                <a:lnTo>
                  <a:pt x="116205" y="95250"/>
                </a:lnTo>
                <a:lnTo>
                  <a:pt x="126364" y="86360"/>
                </a:lnTo>
                <a:lnTo>
                  <a:pt x="129539" y="82550"/>
                </a:lnTo>
                <a:lnTo>
                  <a:pt x="136525" y="81280"/>
                </a:lnTo>
                <a:lnTo>
                  <a:pt x="165100" y="81280"/>
                </a:lnTo>
                <a:lnTo>
                  <a:pt x="160020" y="74930"/>
                </a:lnTo>
                <a:lnTo>
                  <a:pt x="151764" y="71119"/>
                </a:lnTo>
                <a:lnTo>
                  <a:pt x="147320" y="69850"/>
                </a:lnTo>
                <a:close/>
              </a:path>
              <a:path w="265429" h="252729">
                <a:moveTo>
                  <a:pt x="165100" y="81280"/>
                </a:moveTo>
                <a:lnTo>
                  <a:pt x="149225" y="81280"/>
                </a:lnTo>
                <a:lnTo>
                  <a:pt x="154939" y="86360"/>
                </a:lnTo>
                <a:lnTo>
                  <a:pt x="158114" y="87630"/>
                </a:lnTo>
                <a:lnTo>
                  <a:pt x="167005" y="96519"/>
                </a:lnTo>
                <a:lnTo>
                  <a:pt x="170180" y="102869"/>
                </a:lnTo>
                <a:lnTo>
                  <a:pt x="171450" y="106680"/>
                </a:lnTo>
                <a:lnTo>
                  <a:pt x="172085" y="113030"/>
                </a:lnTo>
                <a:lnTo>
                  <a:pt x="171450" y="115569"/>
                </a:lnTo>
                <a:lnTo>
                  <a:pt x="168275" y="121919"/>
                </a:lnTo>
                <a:lnTo>
                  <a:pt x="155575" y="134619"/>
                </a:lnTo>
                <a:lnTo>
                  <a:pt x="167639" y="134619"/>
                </a:lnTo>
                <a:lnTo>
                  <a:pt x="172085" y="130810"/>
                </a:lnTo>
                <a:lnTo>
                  <a:pt x="175895" y="125730"/>
                </a:lnTo>
                <a:lnTo>
                  <a:pt x="179705" y="118110"/>
                </a:lnTo>
                <a:lnTo>
                  <a:pt x="180975" y="113030"/>
                </a:lnTo>
                <a:lnTo>
                  <a:pt x="180975" y="105410"/>
                </a:lnTo>
                <a:lnTo>
                  <a:pt x="179705" y="100330"/>
                </a:lnTo>
                <a:lnTo>
                  <a:pt x="175260" y="92710"/>
                </a:lnTo>
                <a:lnTo>
                  <a:pt x="172085" y="87630"/>
                </a:lnTo>
                <a:lnTo>
                  <a:pt x="167639" y="82550"/>
                </a:lnTo>
                <a:lnTo>
                  <a:pt x="165100" y="81280"/>
                </a:lnTo>
                <a:close/>
              </a:path>
              <a:path w="265429" h="252729">
                <a:moveTo>
                  <a:pt x="194310" y="38100"/>
                </a:moveTo>
                <a:lnTo>
                  <a:pt x="191135" y="39369"/>
                </a:lnTo>
                <a:lnTo>
                  <a:pt x="185420" y="41910"/>
                </a:lnTo>
                <a:lnTo>
                  <a:pt x="182880" y="43180"/>
                </a:lnTo>
                <a:lnTo>
                  <a:pt x="177164" y="49530"/>
                </a:lnTo>
                <a:lnTo>
                  <a:pt x="175260" y="50800"/>
                </a:lnTo>
                <a:lnTo>
                  <a:pt x="172720" y="57150"/>
                </a:lnTo>
                <a:lnTo>
                  <a:pt x="172720" y="68580"/>
                </a:lnTo>
                <a:lnTo>
                  <a:pt x="177164" y="76200"/>
                </a:lnTo>
                <a:lnTo>
                  <a:pt x="179705" y="81280"/>
                </a:lnTo>
                <a:lnTo>
                  <a:pt x="185420" y="87630"/>
                </a:lnTo>
                <a:lnTo>
                  <a:pt x="189230" y="87630"/>
                </a:lnTo>
                <a:lnTo>
                  <a:pt x="195580" y="92710"/>
                </a:lnTo>
                <a:lnTo>
                  <a:pt x="198755" y="93980"/>
                </a:lnTo>
                <a:lnTo>
                  <a:pt x="204470" y="93980"/>
                </a:lnTo>
                <a:lnTo>
                  <a:pt x="216535" y="87630"/>
                </a:lnTo>
                <a:lnTo>
                  <a:pt x="220345" y="83819"/>
                </a:lnTo>
                <a:lnTo>
                  <a:pt x="200025" y="83819"/>
                </a:lnTo>
                <a:lnTo>
                  <a:pt x="190500" y="77469"/>
                </a:lnTo>
                <a:lnTo>
                  <a:pt x="195580" y="73660"/>
                </a:lnTo>
                <a:lnTo>
                  <a:pt x="185420" y="73660"/>
                </a:lnTo>
                <a:lnTo>
                  <a:pt x="184150" y="71119"/>
                </a:lnTo>
                <a:lnTo>
                  <a:pt x="181610" y="67310"/>
                </a:lnTo>
                <a:lnTo>
                  <a:pt x="180975" y="63500"/>
                </a:lnTo>
                <a:lnTo>
                  <a:pt x="180339" y="60960"/>
                </a:lnTo>
                <a:lnTo>
                  <a:pt x="181610" y="55880"/>
                </a:lnTo>
                <a:lnTo>
                  <a:pt x="187960" y="49530"/>
                </a:lnTo>
                <a:lnTo>
                  <a:pt x="191135" y="48260"/>
                </a:lnTo>
                <a:lnTo>
                  <a:pt x="212089" y="48260"/>
                </a:lnTo>
                <a:lnTo>
                  <a:pt x="210185" y="44450"/>
                </a:lnTo>
                <a:lnTo>
                  <a:pt x="207645" y="43180"/>
                </a:lnTo>
                <a:lnTo>
                  <a:pt x="202564" y="39369"/>
                </a:lnTo>
                <a:lnTo>
                  <a:pt x="199389" y="39369"/>
                </a:lnTo>
                <a:lnTo>
                  <a:pt x="194310" y="38100"/>
                </a:lnTo>
                <a:close/>
              </a:path>
              <a:path w="265429" h="252729">
                <a:moveTo>
                  <a:pt x="226060" y="63500"/>
                </a:moveTo>
                <a:lnTo>
                  <a:pt x="224155" y="63500"/>
                </a:lnTo>
                <a:lnTo>
                  <a:pt x="220345" y="71119"/>
                </a:lnTo>
                <a:lnTo>
                  <a:pt x="217805" y="74930"/>
                </a:lnTo>
                <a:lnTo>
                  <a:pt x="212725" y="81280"/>
                </a:lnTo>
                <a:lnTo>
                  <a:pt x="210820" y="82550"/>
                </a:lnTo>
                <a:lnTo>
                  <a:pt x="206375" y="83819"/>
                </a:lnTo>
                <a:lnTo>
                  <a:pt x="220345" y="83819"/>
                </a:lnTo>
                <a:lnTo>
                  <a:pt x="222885" y="81280"/>
                </a:lnTo>
                <a:lnTo>
                  <a:pt x="225425" y="77469"/>
                </a:lnTo>
                <a:lnTo>
                  <a:pt x="229235" y="69850"/>
                </a:lnTo>
                <a:lnTo>
                  <a:pt x="229235" y="68580"/>
                </a:lnTo>
                <a:lnTo>
                  <a:pt x="228600" y="67310"/>
                </a:lnTo>
                <a:lnTo>
                  <a:pt x="227964" y="67310"/>
                </a:lnTo>
                <a:lnTo>
                  <a:pt x="227330" y="64769"/>
                </a:lnTo>
                <a:lnTo>
                  <a:pt x="226695" y="64769"/>
                </a:lnTo>
                <a:lnTo>
                  <a:pt x="226060" y="63500"/>
                </a:lnTo>
                <a:close/>
              </a:path>
              <a:path w="265429" h="252729">
                <a:moveTo>
                  <a:pt x="212089" y="48260"/>
                </a:moveTo>
                <a:lnTo>
                  <a:pt x="198120" y="48260"/>
                </a:lnTo>
                <a:lnTo>
                  <a:pt x="201930" y="49530"/>
                </a:lnTo>
                <a:lnTo>
                  <a:pt x="205105" y="54610"/>
                </a:lnTo>
                <a:lnTo>
                  <a:pt x="185420" y="73660"/>
                </a:lnTo>
                <a:lnTo>
                  <a:pt x="195580" y="73660"/>
                </a:lnTo>
                <a:lnTo>
                  <a:pt x="214630" y="54610"/>
                </a:lnTo>
                <a:lnTo>
                  <a:pt x="214630" y="52069"/>
                </a:lnTo>
                <a:lnTo>
                  <a:pt x="215264" y="50800"/>
                </a:lnTo>
                <a:lnTo>
                  <a:pt x="214630" y="49530"/>
                </a:lnTo>
                <a:lnTo>
                  <a:pt x="212089" y="48260"/>
                </a:lnTo>
                <a:close/>
              </a:path>
              <a:path w="265429" h="252729">
                <a:moveTo>
                  <a:pt x="236855" y="0"/>
                </a:moveTo>
                <a:lnTo>
                  <a:pt x="228600" y="0"/>
                </a:lnTo>
                <a:lnTo>
                  <a:pt x="226060" y="1269"/>
                </a:lnTo>
                <a:lnTo>
                  <a:pt x="224789" y="3810"/>
                </a:lnTo>
                <a:lnTo>
                  <a:pt x="222250" y="5080"/>
                </a:lnTo>
                <a:lnTo>
                  <a:pt x="217170" y="10160"/>
                </a:lnTo>
                <a:lnTo>
                  <a:pt x="212725" y="19050"/>
                </a:lnTo>
                <a:lnTo>
                  <a:pt x="212725" y="25400"/>
                </a:lnTo>
                <a:lnTo>
                  <a:pt x="213995" y="30480"/>
                </a:lnTo>
                <a:lnTo>
                  <a:pt x="217170" y="36830"/>
                </a:lnTo>
                <a:lnTo>
                  <a:pt x="226060" y="45719"/>
                </a:lnTo>
                <a:lnTo>
                  <a:pt x="229235" y="49530"/>
                </a:lnTo>
                <a:lnTo>
                  <a:pt x="238125" y="52069"/>
                </a:lnTo>
                <a:lnTo>
                  <a:pt x="244475" y="54610"/>
                </a:lnTo>
                <a:lnTo>
                  <a:pt x="247014" y="52069"/>
                </a:lnTo>
                <a:lnTo>
                  <a:pt x="252730" y="50800"/>
                </a:lnTo>
                <a:lnTo>
                  <a:pt x="260350" y="43180"/>
                </a:lnTo>
                <a:lnTo>
                  <a:pt x="238125" y="43180"/>
                </a:lnTo>
                <a:lnTo>
                  <a:pt x="234314" y="39369"/>
                </a:lnTo>
                <a:lnTo>
                  <a:pt x="231775" y="38100"/>
                </a:lnTo>
                <a:lnTo>
                  <a:pt x="224789" y="30480"/>
                </a:lnTo>
                <a:lnTo>
                  <a:pt x="222250" y="26669"/>
                </a:lnTo>
                <a:lnTo>
                  <a:pt x="220980" y="17780"/>
                </a:lnTo>
                <a:lnTo>
                  <a:pt x="222250" y="16510"/>
                </a:lnTo>
                <a:lnTo>
                  <a:pt x="226695" y="11430"/>
                </a:lnTo>
                <a:lnTo>
                  <a:pt x="227964" y="10160"/>
                </a:lnTo>
                <a:lnTo>
                  <a:pt x="231139" y="7619"/>
                </a:lnTo>
                <a:lnTo>
                  <a:pt x="233045" y="7619"/>
                </a:lnTo>
                <a:lnTo>
                  <a:pt x="235585" y="6350"/>
                </a:lnTo>
                <a:lnTo>
                  <a:pt x="239395" y="6350"/>
                </a:lnTo>
                <a:lnTo>
                  <a:pt x="240030" y="5080"/>
                </a:lnTo>
                <a:lnTo>
                  <a:pt x="238760" y="3810"/>
                </a:lnTo>
                <a:lnTo>
                  <a:pt x="236855" y="0"/>
                </a:lnTo>
                <a:close/>
              </a:path>
              <a:path w="265429" h="252729">
                <a:moveTo>
                  <a:pt x="260985" y="24130"/>
                </a:moveTo>
                <a:lnTo>
                  <a:pt x="259080" y="24130"/>
                </a:lnTo>
                <a:lnTo>
                  <a:pt x="258445" y="25400"/>
                </a:lnTo>
                <a:lnTo>
                  <a:pt x="258445" y="29210"/>
                </a:lnTo>
                <a:lnTo>
                  <a:pt x="257810" y="30480"/>
                </a:lnTo>
                <a:lnTo>
                  <a:pt x="257810" y="31750"/>
                </a:lnTo>
                <a:lnTo>
                  <a:pt x="257175" y="33019"/>
                </a:lnTo>
                <a:lnTo>
                  <a:pt x="255905" y="36830"/>
                </a:lnTo>
                <a:lnTo>
                  <a:pt x="254635" y="38100"/>
                </a:lnTo>
                <a:lnTo>
                  <a:pt x="251460" y="41910"/>
                </a:lnTo>
                <a:lnTo>
                  <a:pt x="250189" y="43180"/>
                </a:lnTo>
                <a:lnTo>
                  <a:pt x="260350" y="43180"/>
                </a:lnTo>
                <a:lnTo>
                  <a:pt x="262255" y="41910"/>
                </a:lnTo>
                <a:lnTo>
                  <a:pt x="264795" y="36830"/>
                </a:lnTo>
                <a:lnTo>
                  <a:pt x="265430" y="33019"/>
                </a:lnTo>
                <a:lnTo>
                  <a:pt x="265430" y="30480"/>
                </a:lnTo>
                <a:lnTo>
                  <a:pt x="264795" y="30480"/>
                </a:lnTo>
                <a:lnTo>
                  <a:pt x="264795" y="29210"/>
                </a:lnTo>
                <a:lnTo>
                  <a:pt x="264160" y="29210"/>
                </a:lnTo>
                <a:lnTo>
                  <a:pt x="263525" y="26669"/>
                </a:lnTo>
                <a:lnTo>
                  <a:pt x="262889" y="26669"/>
                </a:lnTo>
                <a:lnTo>
                  <a:pt x="262255" y="25400"/>
                </a:lnTo>
                <a:lnTo>
                  <a:pt x="260985" y="25400"/>
                </a:lnTo>
                <a:lnTo>
                  <a:pt x="260985" y="24130"/>
                </a:lnTo>
                <a:close/>
              </a:path>
            </a:pathLst>
          </a:custGeom>
          <a:solidFill>
            <a:srgbClr val="57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408170" y="4771771"/>
            <a:ext cx="255904" cy="246379"/>
          </a:xfrm>
          <a:custGeom>
            <a:avLst/>
            <a:gdLst/>
            <a:ahLst/>
            <a:cxnLst/>
            <a:rect l="l" t="t" r="r" b="b"/>
            <a:pathLst>
              <a:path w="255904" h="246379">
                <a:moveTo>
                  <a:pt x="40639" y="184149"/>
                </a:moveTo>
                <a:lnTo>
                  <a:pt x="26034" y="184149"/>
                </a:lnTo>
                <a:lnTo>
                  <a:pt x="29844" y="187959"/>
                </a:lnTo>
                <a:lnTo>
                  <a:pt x="31750" y="189229"/>
                </a:lnTo>
                <a:lnTo>
                  <a:pt x="33019" y="190499"/>
                </a:lnTo>
                <a:lnTo>
                  <a:pt x="34925" y="194309"/>
                </a:lnTo>
                <a:lnTo>
                  <a:pt x="36194" y="195579"/>
                </a:lnTo>
                <a:lnTo>
                  <a:pt x="38100" y="203199"/>
                </a:lnTo>
                <a:lnTo>
                  <a:pt x="39369" y="209549"/>
                </a:lnTo>
                <a:lnTo>
                  <a:pt x="40004" y="214629"/>
                </a:lnTo>
                <a:lnTo>
                  <a:pt x="40004" y="241299"/>
                </a:lnTo>
                <a:lnTo>
                  <a:pt x="41275" y="245109"/>
                </a:lnTo>
                <a:lnTo>
                  <a:pt x="41909" y="245109"/>
                </a:lnTo>
                <a:lnTo>
                  <a:pt x="41909" y="246379"/>
                </a:lnTo>
                <a:lnTo>
                  <a:pt x="47625" y="246379"/>
                </a:lnTo>
                <a:lnTo>
                  <a:pt x="60325" y="233679"/>
                </a:lnTo>
                <a:lnTo>
                  <a:pt x="48259" y="233679"/>
                </a:lnTo>
                <a:lnTo>
                  <a:pt x="47625" y="219709"/>
                </a:lnTo>
                <a:lnTo>
                  <a:pt x="47625" y="208279"/>
                </a:lnTo>
                <a:lnTo>
                  <a:pt x="46354" y="199389"/>
                </a:lnTo>
                <a:lnTo>
                  <a:pt x="45719" y="195579"/>
                </a:lnTo>
                <a:lnTo>
                  <a:pt x="43814" y="189229"/>
                </a:lnTo>
                <a:lnTo>
                  <a:pt x="42544" y="187959"/>
                </a:lnTo>
                <a:lnTo>
                  <a:pt x="40639" y="184149"/>
                </a:lnTo>
                <a:close/>
              </a:path>
              <a:path w="255904" h="246379">
                <a:moveTo>
                  <a:pt x="73659" y="213359"/>
                </a:moveTo>
                <a:lnTo>
                  <a:pt x="70484" y="213359"/>
                </a:lnTo>
                <a:lnTo>
                  <a:pt x="48259" y="233679"/>
                </a:lnTo>
                <a:lnTo>
                  <a:pt x="60325" y="233679"/>
                </a:lnTo>
                <a:lnTo>
                  <a:pt x="76200" y="218439"/>
                </a:lnTo>
                <a:lnTo>
                  <a:pt x="76834" y="218439"/>
                </a:lnTo>
                <a:lnTo>
                  <a:pt x="76834" y="215899"/>
                </a:lnTo>
                <a:lnTo>
                  <a:pt x="76200" y="215899"/>
                </a:lnTo>
                <a:lnTo>
                  <a:pt x="76200" y="214629"/>
                </a:lnTo>
                <a:lnTo>
                  <a:pt x="74294" y="214629"/>
                </a:lnTo>
                <a:lnTo>
                  <a:pt x="73659" y="213359"/>
                </a:lnTo>
                <a:close/>
              </a:path>
              <a:path w="255904" h="246379">
                <a:moveTo>
                  <a:pt x="26034" y="175259"/>
                </a:moveTo>
                <a:lnTo>
                  <a:pt x="21589" y="175259"/>
                </a:lnTo>
                <a:lnTo>
                  <a:pt x="11429" y="180339"/>
                </a:lnTo>
                <a:lnTo>
                  <a:pt x="5714" y="184149"/>
                </a:lnTo>
                <a:lnTo>
                  <a:pt x="3809" y="189229"/>
                </a:lnTo>
                <a:lnTo>
                  <a:pt x="2539" y="189229"/>
                </a:lnTo>
                <a:lnTo>
                  <a:pt x="1269" y="194309"/>
                </a:lnTo>
                <a:lnTo>
                  <a:pt x="0" y="196849"/>
                </a:lnTo>
                <a:lnTo>
                  <a:pt x="0" y="201929"/>
                </a:lnTo>
                <a:lnTo>
                  <a:pt x="1904" y="201929"/>
                </a:lnTo>
                <a:lnTo>
                  <a:pt x="3175" y="203199"/>
                </a:lnTo>
                <a:lnTo>
                  <a:pt x="3809" y="205739"/>
                </a:lnTo>
                <a:lnTo>
                  <a:pt x="6350" y="205739"/>
                </a:lnTo>
                <a:lnTo>
                  <a:pt x="6984" y="203199"/>
                </a:lnTo>
                <a:lnTo>
                  <a:pt x="6984" y="201929"/>
                </a:lnTo>
                <a:lnTo>
                  <a:pt x="7619" y="200659"/>
                </a:lnTo>
                <a:lnTo>
                  <a:pt x="8254" y="196849"/>
                </a:lnTo>
                <a:lnTo>
                  <a:pt x="9525" y="195579"/>
                </a:lnTo>
                <a:lnTo>
                  <a:pt x="12064" y="190499"/>
                </a:lnTo>
                <a:lnTo>
                  <a:pt x="15239" y="187959"/>
                </a:lnTo>
                <a:lnTo>
                  <a:pt x="16509" y="186689"/>
                </a:lnTo>
                <a:lnTo>
                  <a:pt x="19684" y="184149"/>
                </a:lnTo>
                <a:lnTo>
                  <a:pt x="40639" y="184149"/>
                </a:lnTo>
                <a:lnTo>
                  <a:pt x="40004" y="182879"/>
                </a:lnTo>
                <a:lnTo>
                  <a:pt x="38100" y="182879"/>
                </a:lnTo>
                <a:lnTo>
                  <a:pt x="34925" y="177799"/>
                </a:lnTo>
                <a:lnTo>
                  <a:pt x="33019" y="176529"/>
                </a:lnTo>
                <a:lnTo>
                  <a:pt x="28575" y="176529"/>
                </a:lnTo>
                <a:lnTo>
                  <a:pt x="26034" y="175259"/>
                </a:lnTo>
                <a:close/>
              </a:path>
              <a:path w="255904" h="246379">
                <a:moveTo>
                  <a:pt x="92075" y="201929"/>
                </a:moveTo>
                <a:lnTo>
                  <a:pt x="82550" y="201929"/>
                </a:lnTo>
                <a:lnTo>
                  <a:pt x="83819" y="203199"/>
                </a:lnTo>
                <a:lnTo>
                  <a:pt x="83819" y="205739"/>
                </a:lnTo>
                <a:lnTo>
                  <a:pt x="88900" y="205739"/>
                </a:lnTo>
                <a:lnTo>
                  <a:pt x="90169" y="203199"/>
                </a:lnTo>
                <a:lnTo>
                  <a:pt x="92075" y="201929"/>
                </a:lnTo>
                <a:close/>
              </a:path>
              <a:path w="255904" h="246379">
                <a:moveTo>
                  <a:pt x="100329" y="158749"/>
                </a:moveTo>
                <a:lnTo>
                  <a:pt x="89534" y="158749"/>
                </a:lnTo>
                <a:lnTo>
                  <a:pt x="91439" y="162559"/>
                </a:lnTo>
                <a:lnTo>
                  <a:pt x="93979" y="163829"/>
                </a:lnTo>
                <a:lnTo>
                  <a:pt x="97154" y="170179"/>
                </a:lnTo>
                <a:lnTo>
                  <a:pt x="97789" y="173989"/>
                </a:lnTo>
                <a:lnTo>
                  <a:pt x="99059" y="177799"/>
                </a:lnTo>
                <a:lnTo>
                  <a:pt x="99059" y="181609"/>
                </a:lnTo>
                <a:lnTo>
                  <a:pt x="97154" y="187959"/>
                </a:lnTo>
                <a:lnTo>
                  <a:pt x="95250" y="189229"/>
                </a:lnTo>
                <a:lnTo>
                  <a:pt x="90169" y="195579"/>
                </a:lnTo>
                <a:lnTo>
                  <a:pt x="87629" y="195579"/>
                </a:lnTo>
                <a:lnTo>
                  <a:pt x="86359" y="196849"/>
                </a:lnTo>
                <a:lnTo>
                  <a:pt x="84454" y="199389"/>
                </a:lnTo>
                <a:lnTo>
                  <a:pt x="81914" y="199389"/>
                </a:lnTo>
                <a:lnTo>
                  <a:pt x="81279" y="200659"/>
                </a:lnTo>
                <a:lnTo>
                  <a:pt x="80644" y="200659"/>
                </a:lnTo>
                <a:lnTo>
                  <a:pt x="80644" y="201929"/>
                </a:lnTo>
                <a:lnTo>
                  <a:pt x="93344" y="201929"/>
                </a:lnTo>
                <a:lnTo>
                  <a:pt x="95884" y="200659"/>
                </a:lnTo>
                <a:lnTo>
                  <a:pt x="96519" y="199389"/>
                </a:lnTo>
                <a:lnTo>
                  <a:pt x="100964" y="195579"/>
                </a:lnTo>
                <a:lnTo>
                  <a:pt x="102869" y="193039"/>
                </a:lnTo>
                <a:lnTo>
                  <a:pt x="106044" y="186689"/>
                </a:lnTo>
                <a:lnTo>
                  <a:pt x="106679" y="182879"/>
                </a:lnTo>
                <a:lnTo>
                  <a:pt x="107314" y="177799"/>
                </a:lnTo>
                <a:lnTo>
                  <a:pt x="107314" y="175259"/>
                </a:lnTo>
                <a:lnTo>
                  <a:pt x="105409" y="168909"/>
                </a:lnTo>
                <a:lnTo>
                  <a:pt x="100329" y="158749"/>
                </a:lnTo>
                <a:close/>
              </a:path>
              <a:path w="255904" h="246379">
                <a:moveTo>
                  <a:pt x="73025" y="133349"/>
                </a:moveTo>
                <a:lnTo>
                  <a:pt x="59054" y="133349"/>
                </a:lnTo>
                <a:lnTo>
                  <a:pt x="52704" y="138429"/>
                </a:lnTo>
                <a:lnTo>
                  <a:pt x="47625" y="143509"/>
                </a:lnTo>
                <a:lnTo>
                  <a:pt x="43179" y="151129"/>
                </a:lnTo>
                <a:lnTo>
                  <a:pt x="42544" y="154939"/>
                </a:lnTo>
                <a:lnTo>
                  <a:pt x="42544" y="161289"/>
                </a:lnTo>
                <a:lnTo>
                  <a:pt x="43814" y="163829"/>
                </a:lnTo>
                <a:lnTo>
                  <a:pt x="46354" y="170179"/>
                </a:lnTo>
                <a:lnTo>
                  <a:pt x="48259" y="171449"/>
                </a:lnTo>
                <a:lnTo>
                  <a:pt x="52704" y="176529"/>
                </a:lnTo>
                <a:lnTo>
                  <a:pt x="55244" y="177799"/>
                </a:lnTo>
                <a:lnTo>
                  <a:pt x="59689" y="181609"/>
                </a:lnTo>
                <a:lnTo>
                  <a:pt x="62229" y="181609"/>
                </a:lnTo>
                <a:lnTo>
                  <a:pt x="67309" y="182879"/>
                </a:lnTo>
                <a:lnTo>
                  <a:pt x="69850" y="181609"/>
                </a:lnTo>
                <a:lnTo>
                  <a:pt x="74929" y="180339"/>
                </a:lnTo>
                <a:lnTo>
                  <a:pt x="78104" y="176529"/>
                </a:lnTo>
                <a:lnTo>
                  <a:pt x="83184" y="171449"/>
                </a:lnTo>
                <a:lnTo>
                  <a:pt x="63500" y="171449"/>
                </a:lnTo>
                <a:lnTo>
                  <a:pt x="59689" y="170179"/>
                </a:lnTo>
                <a:lnTo>
                  <a:pt x="58419" y="168909"/>
                </a:lnTo>
                <a:lnTo>
                  <a:pt x="55244" y="165099"/>
                </a:lnTo>
                <a:lnTo>
                  <a:pt x="53975" y="163829"/>
                </a:lnTo>
                <a:lnTo>
                  <a:pt x="52069" y="161289"/>
                </a:lnTo>
                <a:lnTo>
                  <a:pt x="52069" y="158749"/>
                </a:lnTo>
                <a:lnTo>
                  <a:pt x="51434" y="156209"/>
                </a:lnTo>
                <a:lnTo>
                  <a:pt x="51434" y="152399"/>
                </a:lnTo>
                <a:lnTo>
                  <a:pt x="52704" y="149859"/>
                </a:lnTo>
                <a:lnTo>
                  <a:pt x="53975" y="148589"/>
                </a:lnTo>
                <a:lnTo>
                  <a:pt x="57150" y="144779"/>
                </a:lnTo>
                <a:lnTo>
                  <a:pt x="59054" y="143509"/>
                </a:lnTo>
                <a:lnTo>
                  <a:pt x="62864" y="142239"/>
                </a:lnTo>
                <a:lnTo>
                  <a:pt x="85089" y="142239"/>
                </a:lnTo>
                <a:lnTo>
                  <a:pt x="81914" y="138429"/>
                </a:lnTo>
                <a:lnTo>
                  <a:pt x="73025" y="133349"/>
                </a:lnTo>
                <a:close/>
              </a:path>
              <a:path w="255904" h="246379">
                <a:moveTo>
                  <a:pt x="85089" y="142239"/>
                </a:moveTo>
                <a:lnTo>
                  <a:pt x="64769" y="142239"/>
                </a:lnTo>
                <a:lnTo>
                  <a:pt x="69214" y="143509"/>
                </a:lnTo>
                <a:lnTo>
                  <a:pt x="71754" y="144779"/>
                </a:lnTo>
                <a:lnTo>
                  <a:pt x="77469" y="148589"/>
                </a:lnTo>
                <a:lnTo>
                  <a:pt x="80644" y="151129"/>
                </a:lnTo>
                <a:lnTo>
                  <a:pt x="83819" y="154939"/>
                </a:lnTo>
                <a:lnTo>
                  <a:pt x="82550" y="158749"/>
                </a:lnTo>
                <a:lnTo>
                  <a:pt x="80009" y="163829"/>
                </a:lnTo>
                <a:lnTo>
                  <a:pt x="78739" y="165099"/>
                </a:lnTo>
                <a:lnTo>
                  <a:pt x="74929" y="170179"/>
                </a:lnTo>
                <a:lnTo>
                  <a:pt x="73025" y="170179"/>
                </a:lnTo>
                <a:lnTo>
                  <a:pt x="69850" y="171449"/>
                </a:lnTo>
                <a:lnTo>
                  <a:pt x="83184" y="171449"/>
                </a:lnTo>
                <a:lnTo>
                  <a:pt x="85089" y="170179"/>
                </a:lnTo>
                <a:lnTo>
                  <a:pt x="88900" y="162559"/>
                </a:lnTo>
                <a:lnTo>
                  <a:pt x="89534" y="158749"/>
                </a:lnTo>
                <a:lnTo>
                  <a:pt x="100329" y="158749"/>
                </a:lnTo>
                <a:lnTo>
                  <a:pt x="99694" y="157479"/>
                </a:lnTo>
                <a:lnTo>
                  <a:pt x="95884" y="152399"/>
                </a:lnTo>
                <a:lnTo>
                  <a:pt x="93344" y="151129"/>
                </a:lnTo>
                <a:lnTo>
                  <a:pt x="91439" y="148589"/>
                </a:lnTo>
                <a:lnTo>
                  <a:pt x="86994" y="143509"/>
                </a:lnTo>
                <a:lnTo>
                  <a:pt x="85089" y="142239"/>
                </a:lnTo>
                <a:close/>
              </a:path>
              <a:path w="255904" h="246379">
                <a:moveTo>
                  <a:pt x="123189" y="126999"/>
                </a:moveTo>
                <a:lnTo>
                  <a:pt x="121284" y="126999"/>
                </a:lnTo>
                <a:lnTo>
                  <a:pt x="104139" y="144779"/>
                </a:lnTo>
                <a:lnTo>
                  <a:pt x="104139" y="146049"/>
                </a:lnTo>
                <a:lnTo>
                  <a:pt x="104775" y="148589"/>
                </a:lnTo>
                <a:lnTo>
                  <a:pt x="106679" y="149859"/>
                </a:lnTo>
                <a:lnTo>
                  <a:pt x="107950" y="151129"/>
                </a:lnTo>
                <a:lnTo>
                  <a:pt x="109854" y="151129"/>
                </a:lnTo>
                <a:lnTo>
                  <a:pt x="127000" y="132079"/>
                </a:lnTo>
                <a:lnTo>
                  <a:pt x="126364" y="130809"/>
                </a:lnTo>
                <a:lnTo>
                  <a:pt x="125094" y="129539"/>
                </a:lnTo>
                <a:lnTo>
                  <a:pt x="124459" y="129539"/>
                </a:lnTo>
                <a:lnTo>
                  <a:pt x="123189" y="126999"/>
                </a:lnTo>
                <a:close/>
              </a:path>
              <a:path w="255904" h="246379">
                <a:moveTo>
                  <a:pt x="131444" y="62229"/>
                </a:moveTo>
                <a:lnTo>
                  <a:pt x="129539" y="62229"/>
                </a:lnTo>
                <a:lnTo>
                  <a:pt x="105409" y="87629"/>
                </a:lnTo>
                <a:lnTo>
                  <a:pt x="104775" y="88899"/>
                </a:lnTo>
                <a:lnTo>
                  <a:pt x="105409" y="91439"/>
                </a:lnTo>
                <a:lnTo>
                  <a:pt x="153669" y="138429"/>
                </a:lnTo>
                <a:lnTo>
                  <a:pt x="157479" y="138429"/>
                </a:lnTo>
                <a:lnTo>
                  <a:pt x="158750" y="137159"/>
                </a:lnTo>
                <a:lnTo>
                  <a:pt x="160019" y="133349"/>
                </a:lnTo>
                <a:lnTo>
                  <a:pt x="160654" y="133349"/>
                </a:lnTo>
                <a:lnTo>
                  <a:pt x="160654" y="132079"/>
                </a:lnTo>
                <a:lnTo>
                  <a:pt x="139064" y="111759"/>
                </a:lnTo>
                <a:lnTo>
                  <a:pt x="145414" y="105409"/>
                </a:lnTo>
                <a:lnTo>
                  <a:pt x="133350" y="105409"/>
                </a:lnTo>
                <a:lnTo>
                  <a:pt x="116204" y="87629"/>
                </a:lnTo>
                <a:lnTo>
                  <a:pt x="135254" y="68579"/>
                </a:lnTo>
                <a:lnTo>
                  <a:pt x="135254" y="67309"/>
                </a:lnTo>
                <a:lnTo>
                  <a:pt x="134619" y="67309"/>
                </a:lnTo>
                <a:lnTo>
                  <a:pt x="133984" y="66039"/>
                </a:lnTo>
                <a:lnTo>
                  <a:pt x="133350" y="66039"/>
                </a:lnTo>
                <a:lnTo>
                  <a:pt x="132714" y="63499"/>
                </a:lnTo>
                <a:lnTo>
                  <a:pt x="132079" y="63499"/>
                </a:lnTo>
                <a:lnTo>
                  <a:pt x="131444" y="62229"/>
                </a:lnTo>
                <a:close/>
              </a:path>
              <a:path w="255904" h="246379">
                <a:moveTo>
                  <a:pt x="66039" y="132079"/>
                </a:moveTo>
                <a:lnTo>
                  <a:pt x="61594" y="133349"/>
                </a:lnTo>
                <a:lnTo>
                  <a:pt x="67944" y="133349"/>
                </a:lnTo>
                <a:lnTo>
                  <a:pt x="66039" y="132079"/>
                </a:lnTo>
                <a:close/>
              </a:path>
              <a:path w="255904" h="246379">
                <a:moveTo>
                  <a:pt x="154939" y="87629"/>
                </a:moveTo>
                <a:lnTo>
                  <a:pt x="151129" y="87629"/>
                </a:lnTo>
                <a:lnTo>
                  <a:pt x="133350" y="105409"/>
                </a:lnTo>
                <a:lnTo>
                  <a:pt x="145414" y="105409"/>
                </a:lnTo>
                <a:lnTo>
                  <a:pt x="156844" y="93979"/>
                </a:lnTo>
                <a:lnTo>
                  <a:pt x="156844" y="92709"/>
                </a:lnTo>
                <a:lnTo>
                  <a:pt x="157479" y="92709"/>
                </a:lnTo>
                <a:lnTo>
                  <a:pt x="156209" y="88899"/>
                </a:lnTo>
                <a:lnTo>
                  <a:pt x="155575" y="88899"/>
                </a:lnTo>
                <a:lnTo>
                  <a:pt x="154939" y="87629"/>
                </a:lnTo>
                <a:close/>
              </a:path>
              <a:path w="255904" h="246379">
                <a:moveTo>
                  <a:pt x="187325" y="43179"/>
                </a:moveTo>
                <a:lnTo>
                  <a:pt x="179069" y="43179"/>
                </a:lnTo>
                <a:lnTo>
                  <a:pt x="173354" y="44449"/>
                </a:lnTo>
                <a:lnTo>
                  <a:pt x="170179" y="48259"/>
                </a:lnTo>
                <a:lnTo>
                  <a:pt x="165100" y="53339"/>
                </a:lnTo>
                <a:lnTo>
                  <a:pt x="163194" y="55879"/>
                </a:lnTo>
                <a:lnTo>
                  <a:pt x="160654" y="62229"/>
                </a:lnTo>
                <a:lnTo>
                  <a:pt x="160019" y="63499"/>
                </a:lnTo>
                <a:lnTo>
                  <a:pt x="160019" y="67309"/>
                </a:lnTo>
                <a:lnTo>
                  <a:pt x="160654" y="72389"/>
                </a:lnTo>
                <a:lnTo>
                  <a:pt x="186054" y="97789"/>
                </a:lnTo>
                <a:lnTo>
                  <a:pt x="195579" y="97789"/>
                </a:lnTo>
                <a:lnTo>
                  <a:pt x="201294" y="93979"/>
                </a:lnTo>
                <a:lnTo>
                  <a:pt x="204469" y="92709"/>
                </a:lnTo>
                <a:lnTo>
                  <a:pt x="207644" y="87629"/>
                </a:lnTo>
                <a:lnTo>
                  <a:pt x="186054" y="87629"/>
                </a:lnTo>
                <a:lnTo>
                  <a:pt x="182244" y="86359"/>
                </a:lnTo>
                <a:lnTo>
                  <a:pt x="179704" y="82549"/>
                </a:lnTo>
                <a:lnTo>
                  <a:pt x="177800" y="81279"/>
                </a:lnTo>
                <a:lnTo>
                  <a:pt x="182879" y="76199"/>
                </a:lnTo>
                <a:lnTo>
                  <a:pt x="173354" y="76199"/>
                </a:lnTo>
                <a:lnTo>
                  <a:pt x="170814" y="73659"/>
                </a:lnTo>
                <a:lnTo>
                  <a:pt x="168275" y="68579"/>
                </a:lnTo>
                <a:lnTo>
                  <a:pt x="168275" y="62229"/>
                </a:lnTo>
                <a:lnTo>
                  <a:pt x="170814" y="57149"/>
                </a:lnTo>
                <a:lnTo>
                  <a:pt x="175259" y="53339"/>
                </a:lnTo>
                <a:lnTo>
                  <a:pt x="178434" y="50799"/>
                </a:lnTo>
                <a:lnTo>
                  <a:pt x="200025" y="50799"/>
                </a:lnTo>
                <a:lnTo>
                  <a:pt x="197484" y="49529"/>
                </a:lnTo>
                <a:lnTo>
                  <a:pt x="187325" y="43179"/>
                </a:lnTo>
                <a:close/>
              </a:path>
              <a:path w="255904" h="246379">
                <a:moveTo>
                  <a:pt x="217169" y="72389"/>
                </a:moveTo>
                <a:lnTo>
                  <a:pt x="209550" y="72389"/>
                </a:lnTo>
                <a:lnTo>
                  <a:pt x="205739" y="80009"/>
                </a:lnTo>
                <a:lnTo>
                  <a:pt x="198119" y="87629"/>
                </a:lnTo>
                <a:lnTo>
                  <a:pt x="207644" y="87629"/>
                </a:lnTo>
                <a:lnTo>
                  <a:pt x="210184" y="86359"/>
                </a:lnTo>
                <a:lnTo>
                  <a:pt x="212725" y="81279"/>
                </a:lnTo>
                <a:lnTo>
                  <a:pt x="213994" y="81279"/>
                </a:lnTo>
                <a:lnTo>
                  <a:pt x="215264" y="76199"/>
                </a:lnTo>
                <a:lnTo>
                  <a:pt x="215900" y="74929"/>
                </a:lnTo>
                <a:lnTo>
                  <a:pt x="217169" y="74929"/>
                </a:lnTo>
                <a:lnTo>
                  <a:pt x="217169" y="72389"/>
                </a:lnTo>
                <a:close/>
              </a:path>
              <a:path w="255904" h="246379">
                <a:moveTo>
                  <a:pt x="200025" y="50799"/>
                </a:moveTo>
                <a:lnTo>
                  <a:pt x="186054" y="50799"/>
                </a:lnTo>
                <a:lnTo>
                  <a:pt x="189229" y="54609"/>
                </a:lnTo>
                <a:lnTo>
                  <a:pt x="192404" y="57149"/>
                </a:lnTo>
                <a:lnTo>
                  <a:pt x="173354" y="76199"/>
                </a:lnTo>
                <a:lnTo>
                  <a:pt x="182879" y="76199"/>
                </a:lnTo>
                <a:lnTo>
                  <a:pt x="201929" y="57149"/>
                </a:lnTo>
                <a:lnTo>
                  <a:pt x="202564" y="55879"/>
                </a:lnTo>
                <a:lnTo>
                  <a:pt x="200025" y="50799"/>
                </a:lnTo>
                <a:close/>
              </a:path>
              <a:path w="255904" h="246379">
                <a:moveTo>
                  <a:pt x="214629" y="68579"/>
                </a:moveTo>
                <a:lnTo>
                  <a:pt x="210819" y="68579"/>
                </a:lnTo>
                <a:lnTo>
                  <a:pt x="210184" y="72389"/>
                </a:lnTo>
                <a:lnTo>
                  <a:pt x="216534" y="72389"/>
                </a:lnTo>
                <a:lnTo>
                  <a:pt x="216534" y="69849"/>
                </a:lnTo>
                <a:lnTo>
                  <a:pt x="215264" y="69849"/>
                </a:lnTo>
                <a:lnTo>
                  <a:pt x="214629" y="68579"/>
                </a:lnTo>
                <a:close/>
              </a:path>
              <a:path w="255904" h="246379">
                <a:moveTo>
                  <a:pt x="184150" y="2539"/>
                </a:moveTo>
                <a:lnTo>
                  <a:pt x="182879" y="2539"/>
                </a:lnTo>
                <a:lnTo>
                  <a:pt x="182244" y="3809"/>
                </a:lnTo>
                <a:lnTo>
                  <a:pt x="180975" y="3809"/>
                </a:lnTo>
                <a:lnTo>
                  <a:pt x="180339" y="5079"/>
                </a:lnTo>
                <a:lnTo>
                  <a:pt x="178434" y="5079"/>
                </a:lnTo>
                <a:lnTo>
                  <a:pt x="177164" y="8889"/>
                </a:lnTo>
                <a:lnTo>
                  <a:pt x="177800" y="10159"/>
                </a:lnTo>
                <a:lnTo>
                  <a:pt x="230504" y="62229"/>
                </a:lnTo>
                <a:lnTo>
                  <a:pt x="233679" y="62229"/>
                </a:lnTo>
                <a:lnTo>
                  <a:pt x="234314" y="60959"/>
                </a:lnTo>
                <a:lnTo>
                  <a:pt x="234950" y="60959"/>
                </a:lnTo>
                <a:lnTo>
                  <a:pt x="235584" y="59689"/>
                </a:lnTo>
                <a:lnTo>
                  <a:pt x="236219" y="59689"/>
                </a:lnTo>
                <a:lnTo>
                  <a:pt x="236219" y="57149"/>
                </a:lnTo>
                <a:lnTo>
                  <a:pt x="236854" y="57149"/>
                </a:lnTo>
                <a:lnTo>
                  <a:pt x="236854" y="55879"/>
                </a:lnTo>
                <a:lnTo>
                  <a:pt x="236219" y="55879"/>
                </a:lnTo>
                <a:lnTo>
                  <a:pt x="231775" y="50799"/>
                </a:lnTo>
                <a:lnTo>
                  <a:pt x="240664" y="50799"/>
                </a:lnTo>
                <a:lnTo>
                  <a:pt x="243839" y="49529"/>
                </a:lnTo>
                <a:lnTo>
                  <a:pt x="247650" y="49529"/>
                </a:lnTo>
                <a:lnTo>
                  <a:pt x="248284" y="48259"/>
                </a:lnTo>
                <a:lnTo>
                  <a:pt x="250825" y="44449"/>
                </a:lnTo>
                <a:lnTo>
                  <a:pt x="226694" y="44449"/>
                </a:lnTo>
                <a:lnTo>
                  <a:pt x="212089" y="30479"/>
                </a:lnTo>
                <a:lnTo>
                  <a:pt x="212089" y="24129"/>
                </a:lnTo>
                <a:lnTo>
                  <a:pt x="205739" y="24129"/>
                </a:lnTo>
                <a:lnTo>
                  <a:pt x="184150" y="3809"/>
                </a:lnTo>
                <a:lnTo>
                  <a:pt x="184150" y="2539"/>
                </a:lnTo>
                <a:close/>
              </a:path>
              <a:path w="255904" h="246379">
                <a:moveTo>
                  <a:pt x="243839" y="10159"/>
                </a:moveTo>
                <a:lnTo>
                  <a:pt x="225425" y="10159"/>
                </a:lnTo>
                <a:lnTo>
                  <a:pt x="229234" y="11429"/>
                </a:lnTo>
                <a:lnTo>
                  <a:pt x="234950" y="15239"/>
                </a:lnTo>
                <a:lnTo>
                  <a:pt x="236854" y="17779"/>
                </a:lnTo>
                <a:lnTo>
                  <a:pt x="240664" y="19049"/>
                </a:lnTo>
                <a:lnTo>
                  <a:pt x="241934" y="22859"/>
                </a:lnTo>
                <a:lnTo>
                  <a:pt x="244475" y="25399"/>
                </a:lnTo>
                <a:lnTo>
                  <a:pt x="245744" y="27939"/>
                </a:lnTo>
                <a:lnTo>
                  <a:pt x="247014" y="31749"/>
                </a:lnTo>
                <a:lnTo>
                  <a:pt x="247014" y="34289"/>
                </a:lnTo>
                <a:lnTo>
                  <a:pt x="246379" y="36829"/>
                </a:lnTo>
                <a:lnTo>
                  <a:pt x="245109" y="40639"/>
                </a:lnTo>
                <a:lnTo>
                  <a:pt x="241934" y="43179"/>
                </a:lnTo>
                <a:lnTo>
                  <a:pt x="239394" y="43179"/>
                </a:lnTo>
                <a:lnTo>
                  <a:pt x="233679" y="44449"/>
                </a:lnTo>
                <a:lnTo>
                  <a:pt x="250825" y="44449"/>
                </a:lnTo>
                <a:lnTo>
                  <a:pt x="252094" y="43179"/>
                </a:lnTo>
                <a:lnTo>
                  <a:pt x="254000" y="41909"/>
                </a:lnTo>
                <a:lnTo>
                  <a:pt x="255904" y="36829"/>
                </a:lnTo>
                <a:lnTo>
                  <a:pt x="255777" y="30479"/>
                </a:lnTo>
                <a:lnTo>
                  <a:pt x="255269" y="25399"/>
                </a:lnTo>
                <a:lnTo>
                  <a:pt x="254000" y="24129"/>
                </a:lnTo>
                <a:lnTo>
                  <a:pt x="250189" y="17779"/>
                </a:lnTo>
                <a:lnTo>
                  <a:pt x="248284" y="15239"/>
                </a:lnTo>
                <a:lnTo>
                  <a:pt x="245109" y="11429"/>
                </a:lnTo>
                <a:lnTo>
                  <a:pt x="243839" y="10159"/>
                </a:lnTo>
                <a:close/>
              </a:path>
              <a:path w="255904" h="246379">
                <a:moveTo>
                  <a:pt x="225425" y="0"/>
                </a:moveTo>
                <a:lnTo>
                  <a:pt x="222250" y="0"/>
                </a:lnTo>
                <a:lnTo>
                  <a:pt x="216534" y="2539"/>
                </a:lnTo>
                <a:lnTo>
                  <a:pt x="213994" y="5079"/>
                </a:lnTo>
                <a:lnTo>
                  <a:pt x="210184" y="6349"/>
                </a:lnTo>
                <a:lnTo>
                  <a:pt x="206375" y="15239"/>
                </a:lnTo>
                <a:lnTo>
                  <a:pt x="206375" y="17779"/>
                </a:lnTo>
                <a:lnTo>
                  <a:pt x="205739" y="19049"/>
                </a:lnTo>
                <a:lnTo>
                  <a:pt x="205739" y="24129"/>
                </a:lnTo>
                <a:lnTo>
                  <a:pt x="212089" y="24129"/>
                </a:lnTo>
                <a:lnTo>
                  <a:pt x="212089" y="21589"/>
                </a:lnTo>
                <a:lnTo>
                  <a:pt x="212725" y="17779"/>
                </a:lnTo>
                <a:lnTo>
                  <a:pt x="214629" y="15239"/>
                </a:lnTo>
                <a:lnTo>
                  <a:pt x="215264" y="15239"/>
                </a:lnTo>
                <a:lnTo>
                  <a:pt x="217804" y="11429"/>
                </a:lnTo>
                <a:lnTo>
                  <a:pt x="219709" y="11429"/>
                </a:lnTo>
                <a:lnTo>
                  <a:pt x="223519" y="10159"/>
                </a:lnTo>
                <a:lnTo>
                  <a:pt x="243839" y="10159"/>
                </a:lnTo>
                <a:lnTo>
                  <a:pt x="242569" y="8889"/>
                </a:lnTo>
                <a:lnTo>
                  <a:pt x="239394" y="5079"/>
                </a:lnTo>
                <a:lnTo>
                  <a:pt x="231139" y="2539"/>
                </a:lnTo>
                <a:lnTo>
                  <a:pt x="225425" y="0"/>
                </a:lnTo>
                <a:close/>
              </a:path>
            </a:pathLst>
          </a:custGeom>
          <a:solidFill>
            <a:srgbClr val="57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810125" y="4764151"/>
            <a:ext cx="267970" cy="267970"/>
          </a:xfrm>
          <a:custGeom>
            <a:avLst/>
            <a:gdLst/>
            <a:ahLst/>
            <a:cxnLst/>
            <a:rect l="l" t="t" r="r" b="b"/>
            <a:pathLst>
              <a:path w="267970" h="267970">
                <a:moveTo>
                  <a:pt x="56514" y="261619"/>
                </a:moveTo>
                <a:lnTo>
                  <a:pt x="38100" y="261619"/>
                </a:lnTo>
                <a:lnTo>
                  <a:pt x="37464" y="264159"/>
                </a:lnTo>
                <a:lnTo>
                  <a:pt x="37464" y="265430"/>
                </a:lnTo>
                <a:lnTo>
                  <a:pt x="38100" y="266700"/>
                </a:lnTo>
                <a:lnTo>
                  <a:pt x="39370" y="266700"/>
                </a:lnTo>
                <a:lnTo>
                  <a:pt x="40004" y="267969"/>
                </a:lnTo>
                <a:lnTo>
                  <a:pt x="48260" y="267969"/>
                </a:lnTo>
                <a:lnTo>
                  <a:pt x="51435" y="266700"/>
                </a:lnTo>
                <a:lnTo>
                  <a:pt x="53339" y="265430"/>
                </a:lnTo>
                <a:lnTo>
                  <a:pt x="56514" y="261619"/>
                </a:lnTo>
                <a:close/>
              </a:path>
              <a:path w="267970" h="267970">
                <a:moveTo>
                  <a:pt x="66039" y="229869"/>
                </a:moveTo>
                <a:lnTo>
                  <a:pt x="50164" y="229869"/>
                </a:lnTo>
                <a:lnTo>
                  <a:pt x="53339" y="232409"/>
                </a:lnTo>
                <a:lnTo>
                  <a:pt x="59054" y="236219"/>
                </a:lnTo>
                <a:lnTo>
                  <a:pt x="60325" y="240030"/>
                </a:lnTo>
                <a:lnTo>
                  <a:pt x="60325" y="245109"/>
                </a:lnTo>
                <a:lnTo>
                  <a:pt x="59689" y="247650"/>
                </a:lnTo>
                <a:lnTo>
                  <a:pt x="57785" y="251459"/>
                </a:lnTo>
                <a:lnTo>
                  <a:pt x="52704" y="255269"/>
                </a:lnTo>
                <a:lnTo>
                  <a:pt x="46989" y="260350"/>
                </a:lnTo>
                <a:lnTo>
                  <a:pt x="45720" y="260350"/>
                </a:lnTo>
                <a:lnTo>
                  <a:pt x="42545" y="261619"/>
                </a:lnTo>
                <a:lnTo>
                  <a:pt x="58420" y="261619"/>
                </a:lnTo>
                <a:lnTo>
                  <a:pt x="62864" y="257809"/>
                </a:lnTo>
                <a:lnTo>
                  <a:pt x="65404" y="254000"/>
                </a:lnTo>
                <a:lnTo>
                  <a:pt x="67945" y="248919"/>
                </a:lnTo>
                <a:lnTo>
                  <a:pt x="69214" y="245109"/>
                </a:lnTo>
                <a:lnTo>
                  <a:pt x="69214" y="236219"/>
                </a:lnTo>
                <a:lnTo>
                  <a:pt x="66039" y="229869"/>
                </a:lnTo>
                <a:close/>
              </a:path>
              <a:path w="267970" h="267970">
                <a:moveTo>
                  <a:pt x="44450" y="229869"/>
                </a:moveTo>
                <a:lnTo>
                  <a:pt x="29210" y="229869"/>
                </a:lnTo>
                <a:lnTo>
                  <a:pt x="22860" y="238759"/>
                </a:lnTo>
                <a:lnTo>
                  <a:pt x="22860" y="240030"/>
                </a:lnTo>
                <a:lnTo>
                  <a:pt x="23495" y="241300"/>
                </a:lnTo>
                <a:lnTo>
                  <a:pt x="24129" y="241300"/>
                </a:lnTo>
                <a:lnTo>
                  <a:pt x="24764" y="242569"/>
                </a:lnTo>
                <a:lnTo>
                  <a:pt x="28575" y="242569"/>
                </a:lnTo>
                <a:lnTo>
                  <a:pt x="36195" y="236219"/>
                </a:lnTo>
                <a:lnTo>
                  <a:pt x="41910" y="232409"/>
                </a:lnTo>
                <a:lnTo>
                  <a:pt x="44450" y="229869"/>
                </a:lnTo>
                <a:close/>
              </a:path>
              <a:path w="267970" h="267970">
                <a:moveTo>
                  <a:pt x="27939" y="198119"/>
                </a:moveTo>
                <a:lnTo>
                  <a:pt x="18414" y="198119"/>
                </a:lnTo>
                <a:lnTo>
                  <a:pt x="13970" y="201930"/>
                </a:lnTo>
                <a:lnTo>
                  <a:pt x="11429" y="204469"/>
                </a:lnTo>
                <a:lnTo>
                  <a:pt x="6985" y="208280"/>
                </a:lnTo>
                <a:lnTo>
                  <a:pt x="5714" y="209550"/>
                </a:lnTo>
                <a:lnTo>
                  <a:pt x="3810" y="213359"/>
                </a:lnTo>
                <a:lnTo>
                  <a:pt x="2539" y="214630"/>
                </a:lnTo>
                <a:lnTo>
                  <a:pt x="1270" y="217169"/>
                </a:lnTo>
                <a:lnTo>
                  <a:pt x="0" y="222250"/>
                </a:lnTo>
                <a:lnTo>
                  <a:pt x="0" y="223519"/>
                </a:lnTo>
                <a:lnTo>
                  <a:pt x="635" y="223519"/>
                </a:lnTo>
                <a:lnTo>
                  <a:pt x="635" y="226059"/>
                </a:lnTo>
                <a:lnTo>
                  <a:pt x="1270" y="226059"/>
                </a:lnTo>
                <a:lnTo>
                  <a:pt x="1904" y="227330"/>
                </a:lnTo>
                <a:lnTo>
                  <a:pt x="3175" y="228600"/>
                </a:lnTo>
                <a:lnTo>
                  <a:pt x="3810" y="228600"/>
                </a:lnTo>
                <a:lnTo>
                  <a:pt x="4445" y="229869"/>
                </a:lnTo>
                <a:lnTo>
                  <a:pt x="5714" y="229869"/>
                </a:lnTo>
                <a:lnTo>
                  <a:pt x="6350" y="228600"/>
                </a:lnTo>
                <a:lnTo>
                  <a:pt x="8254" y="220980"/>
                </a:lnTo>
                <a:lnTo>
                  <a:pt x="11429" y="214630"/>
                </a:lnTo>
                <a:lnTo>
                  <a:pt x="15875" y="210819"/>
                </a:lnTo>
                <a:lnTo>
                  <a:pt x="19050" y="209550"/>
                </a:lnTo>
                <a:lnTo>
                  <a:pt x="39370" y="209550"/>
                </a:lnTo>
                <a:lnTo>
                  <a:pt x="37464" y="204469"/>
                </a:lnTo>
                <a:lnTo>
                  <a:pt x="27939" y="198119"/>
                </a:lnTo>
                <a:close/>
              </a:path>
              <a:path w="267970" h="267970">
                <a:moveTo>
                  <a:pt x="39370" y="209550"/>
                </a:moveTo>
                <a:lnTo>
                  <a:pt x="24764" y="209550"/>
                </a:lnTo>
                <a:lnTo>
                  <a:pt x="27304" y="210819"/>
                </a:lnTo>
                <a:lnTo>
                  <a:pt x="31114" y="214630"/>
                </a:lnTo>
                <a:lnTo>
                  <a:pt x="31750" y="215900"/>
                </a:lnTo>
                <a:lnTo>
                  <a:pt x="33020" y="219709"/>
                </a:lnTo>
                <a:lnTo>
                  <a:pt x="33654" y="220980"/>
                </a:lnTo>
                <a:lnTo>
                  <a:pt x="33020" y="223519"/>
                </a:lnTo>
                <a:lnTo>
                  <a:pt x="33020" y="226059"/>
                </a:lnTo>
                <a:lnTo>
                  <a:pt x="31114" y="229869"/>
                </a:lnTo>
                <a:lnTo>
                  <a:pt x="65404" y="229869"/>
                </a:lnTo>
                <a:lnTo>
                  <a:pt x="62864" y="227330"/>
                </a:lnTo>
                <a:lnTo>
                  <a:pt x="38735" y="227330"/>
                </a:lnTo>
                <a:lnTo>
                  <a:pt x="38735" y="226059"/>
                </a:lnTo>
                <a:lnTo>
                  <a:pt x="40004" y="223519"/>
                </a:lnTo>
                <a:lnTo>
                  <a:pt x="40639" y="223519"/>
                </a:lnTo>
                <a:lnTo>
                  <a:pt x="41910" y="217169"/>
                </a:lnTo>
                <a:lnTo>
                  <a:pt x="41275" y="213359"/>
                </a:lnTo>
                <a:lnTo>
                  <a:pt x="39370" y="209550"/>
                </a:lnTo>
                <a:close/>
              </a:path>
              <a:path w="267970" h="267970">
                <a:moveTo>
                  <a:pt x="70485" y="172719"/>
                </a:moveTo>
                <a:lnTo>
                  <a:pt x="57150" y="172719"/>
                </a:lnTo>
                <a:lnTo>
                  <a:pt x="95885" y="210819"/>
                </a:lnTo>
                <a:lnTo>
                  <a:pt x="85089" y="223519"/>
                </a:lnTo>
                <a:lnTo>
                  <a:pt x="85725" y="226059"/>
                </a:lnTo>
                <a:lnTo>
                  <a:pt x="86360" y="226059"/>
                </a:lnTo>
                <a:lnTo>
                  <a:pt x="86995" y="227330"/>
                </a:lnTo>
                <a:lnTo>
                  <a:pt x="87629" y="227330"/>
                </a:lnTo>
                <a:lnTo>
                  <a:pt x="88264" y="228600"/>
                </a:lnTo>
                <a:lnTo>
                  <a:pt x="90804" y="228600"/>
                </a:lnTo>
                <a:lnTo>
                  <a:pt x="113664" y="204469"/>
                </a:lnTo>
                <a:lnTo>
                  <a:pt x="102870" y="204469"/>
                </a:lnTo>
                <a:lnTo>
                  <a:pt x="70485" y="172719"/>
                </a:lnTo>
                <a:close/>
              </a:path>
              <a:path w="267970" h="267970">
                <a:moveTo>
                  <a:pt x="60960" y="223519"/>
                </a:moveTo>
                <a:lnTo>
                  <a:pt x="40639" y="223519"/>
                </a:lnTo>
                <a:lnTo>
                  <a:pt x="38735" y="227330"/>
                </a:lnTo>
                <a:lnTo>
                  <a:pt x="62864" y="227330"/>
                </a:lnTo>
                <a:lnTo>
                  <a:pt x="60960" y="223519"/>
                </a:lnTo>
                <a:close/>
              </a:path>
              <a:path w="267970" h="267970">
                <a:moveTo>
                  <a:pt x="55245" y="222250"/>
                </a:moveTo>
                <a:lnTo>
                  <a:pt x="46989" y="222250"/>
                </a:lnTo>
                <a:lnTo>
                  <a:pt x="42545" y="223519"/>
                </a:lnTo>
                <a:lnTo>
                  <a:pt x="59689" y="223519"/>
                </a:lnTo>
                <a:lnTo>
                  <a:pt x="55245" y="222250"/>
                </a:lnTo>
                <a:close/>
              </a:path>
              <a:path w="267970" h="267970">
                <a:moveTo>
                  <a:pt x="114300" y="195580"/>
                </a:moveTo>
                <a:lnTo>
                  <a:pt x="112395" y="195580"/>
                </a:lnTo>
                <a:lnTo>
                  <a:pt x="102870" y="204469"/>
                </a:lnTo>
                <a:lnTo>
                  <a:pt x="113664" y="204469"/>
                </a:lnTo>
                <a:lnTo>
                  <a:pt x="117475" y="201930"/>
                </a:lnTo>
                <a:lnTo>
                  <a:pt x="118110" y="200659"/>
                </a:lnTo>
                <a:lnTo>
                  <a:pt x="118110" y="198119"/>
                </a:lnTo>
                <a:lnTo>
                  <a:pt x="117475" y="198119"/>
                </a:lnTo>
                <a:lnTo>
                  <a:pt x="116204" y="196850"/>
                </a:lnTo>
                <a:lnTo>
                  <a:pt x="115570" y="196850"/>
                </a:lnTo>
                <a:lnTo>
                  <a:pt x="114300" y="195580"/>
                </a:lnTo>
                <a:close/>
              </a:path>
              <a:path w="267970" h="267970">
                <a:moveTo>
                  <a:pt x="52070" y="190500"/>
                </a:moveTo>
                <a:lnTo>
                  <a:pt x="50800" y="190500"/>
                </a:lnTo>
                <a:lnTo>
                  <a:pt x="51435" y="191769"/>
                </a:lnTo>
                <a:lnTo>
                  <a:pt x="52070" y="191769"/>
                </a:lnTo>
                <a:lnTo>
                  <a:pt x="52070" y="190500"/>
                </a:lnTo>
                <a:close/>
              </a:path>
              <a:path w="267970" h="267970">
                <a:moveTo>
                  <a:pt x="57785" y="160019"/>
                </a:moveTo>
                <a:lnTo>
                  <a:pt x="54610" y="160019"/>
                </a:lnTo>
                <a:lnTo>
                  <a:pt x="52704" y="163830"/>
                </a:lnTo>
                <a:lnTo>
                  <a:pt x="52070" y="163830"/>
                </a:lnTo>
                <a:lnTo>
                  <a:pt x="51435" y="165100"/>
                </a:lnTo>
                <a:lnTo>
                  <a:pt x="51435" y="166369"/>
                </a:lnTo>
                <a:lnTo>
                  <a:pt x="46989" y="185419"/>
                </a:lnTo>
                <a:lnTo>
                  <a:pt x="46989" y="187959"/>
                </a:lnTo>
                <a:lnTo>
                  <a:pt x="47625" y="187959"/>
                </a:lnTo>
                <a:lnTo>
                  <a:pt x="48260" y="189230"/>
                </a:lnTo>
                <a:lnTo>
                  <a:pt x="49529" y="190500"/>
                </a:lnTo>
                <a:lnTo>
                  <a:pt x="52704" y="190500"/>
                </a:lnTo>
                <a:lnTo>
                  <a:pt x="52704" y="189230"/>
                </a:lnTo>
                <a:lnTo>
                  <a:pt x="53339" y="189230"/>
                </a:lnTo>
                <a:lnTo>
                  <a:pt x="57150" y="172719"/>
                </a:lnTo>
                <a:lnTo>
                  <a:pt x="70485" y="172719"/>
                </a:lnTo>
                <a:lnTo>
                  <a:pt x="57785" y="160019"/>
                </a:lnTo>
                <a:close/>
              </a:path>
              <a:path w="267970" h="267970">
                <a:moveTo>
                  <a:pt x="124460" y="152400"/>
                </a:moveTo>
                <a:lnTo>
                  <a:pt x="121285" y="152400"/>
                </a:lnTo>
                <a:lnTo>
                  <a:pt x="104139" y="168909"/>
                </a:lnTo>
                <a:lnTo>
                  <a:pt x="104139" y="170180"/>
                </a:lnTo>
                <a:lnTo>
                  <a:pt x="104775" y="171450"/>
                </a:lnTo>
                <a:lnTo>
                  <a:pt x="107314" y="172719"/>
                </a:lnTo>
                <a:lnTo>
                  <a:pt x="107950" y="175259"/>
                </a:lnTo>
                <a:lnTo>
                  <a:pt x="109854" y="175259"/>
                </a:lnTo>
                <a:lnTo>
                  <a:pt x="127000" y="157480"/>
                </a:lnTo>
                <a:lnTo>
                  <a:pt x="127000" y="156209"/>
                </a:lnTo>
                <a:lnTo>
                  <a:pt x="126364" y="153669"/>
                </a:lnTo>
                <a:lnTo>
                  <a:pt x="125095" y="153669"/>
                </a:lnTo>
                <a:lnTo>
                  <a:pt x="124460" y="152400"/>
                </a:lnTo>
                <a:close/>
              </a:path>
              <a:path w="267970" h="267970">
                <a:moveTo>
                  <a:pt x="120650" y="102869"/>
                </a:moveTo>
                <a:lnTo>
                  <a:pt x="112395" y="102869"/>
                </a:lnTo>
                <a:lnTo>
                  <a:pt x="111760" y="105409"/>
                </a:lnTo>
                <a:lnTo>
                  <a:pt x="106045" y="109219"/>
                </a:lnTo>
                <a:lnTo>
                  <a:pt x="105410" y="111759"/>
                </a:lnTo>
                <a:lnTo>
                  <a:pt x="105410" y="114300"/>
                </a:lnTo>
                <a:lnTo>
                  <a:pt x="106045" y="115569"/>
                </a:lnTo>
                <a:lnTo>
                  <a:pt x="154304" y="163830"/>
                </a:lnTo>
                <a:lnTo>
                  <a:pt x="155575" y="163830"/>
                </a:lnTo>
                <a:lnTo>
                  <a:pt x="156210" y="162559"/>
                </a:lnTo>
                <a:lnTo>
                  <a:pt x="157479" y="162559"/>
                </a:lnTo>
                <a:lnTo>
                  <a:pt x="157479" y="160019"/>
                </a:lnTo>
                <a:lnTo>
                  <a:pt x="159385" y="160019"/>
                </a:lnTo>
                <a:lnTo>
                  <a:pt x="160654" y="158750"/>
                </a:lnTo>
                <a:lnTo>
                  <a:pt x="161289" y="157480"/>
                </a:lnTo>
                <a:lnTo>
                  <a:pt x="160654" y="156209"/>
                </a:lnTo>
                <a:lnTo>
                  <a:pt x="116204" y="111759"/>
                </a:lnTo>
                <a:lnTo>
                  <a:pt x="137795" y="111759"/>
                </a:lnTo>
                <a:lnTo>
                  <a:pt x="120650" y="102869"/>
                </a:lnTo>
                <a:close/>
              </a:path>
              <a:path w="267970" h="267970">
                <a:moveTo>
                  <a:pt x="137795" y="111759"/>
                </a:moveTo>
                <a:lnTo>
                  <a:pt x="116204" y="111759"/>
                </a:lnTo>
                <a:lnTo>
                  <a:pt x="177800" y="139700"/>
                </a:lnTo>
                <a:lnTo>
                  <a:pt x="179070" y="139700"/>
                </a:lnTo>
                <a:lnTo>
                  <a:pt x="180339" y="138430"/>
                </a:lnTo>
                <a:lnTo>
                  <a:pt x="181610" y="138430"/>
                </a:lnTo>
                <a:lnTo>
                  <a:pt x="181610" y="137159"/>
                </a:lnTo>
                <a:lnTo>
                  <a:pt x="182879" y="134619"/>
                </a:lnTo>
                <a:lnTo>
                  <a:pt x="184785" y="134619"/>
                </a:lnTo>
                <a:lnTo>
                  <a:pt x="184785" y="133350"/>
                </a:lnTo>
                <a:lnTo>
                  <a:pt x="182245" y="127000"/>
                </a:lnTo>
                <a:lnTo>
                  <a:pt x="172720" y="127000"/>
                </a:lnTo>
                <a:lnTo>
                  <a:pt x="137795" y="111759"/>
                </a:lnTo>
                <a:close/>
              </a:path>
              <a:path w="267970" h="267970">
                <a:moveTo>
                  <a:pt x="161925" y="58419"/>
                </a:moveTo>
                <a:lnTo>
                  <a:pt x="156845" y="58419"/>
                </a:lnTo>
                <a:lnTo>
                  <a:pt x="151129" y="64769"/>
                </a:lnTo>
                <a:lnTo>
                  <a:pt x="149860" y="67309"/>
                </a:lnTo>
                <a:lnTo>
                  <a:pt x="149860" y="71119"/>
                </a:lnTo>
                <a:lnTo>
                  <a:pt x="151129" y="74930"/>
                </a:lnTo>
                <a:lnTo>
                  <a:pt x="172720" y="127000"/>
                </a:lnTo>
                <a:lnTo>
                  <a:pt x="182245" y="127000"/>
                </a:lnTo>
                <a:lnTo>
                  <a:pt x="158114" y="69850"/>
                </a:lnTo>
                <a:lnTo>
                  <a:pt x="172085" y="69850"/>
                </a:lnTo>
                <a:lnTo>
                  <a:pt x="161925" y="58419"/>
                </a:lnTo>
                <a:close/>
              </a:path>
              <a:path w="267970" h="267970">
                <a:moveTo>
                  <a:pt x="172085" y="69850"/>
                </a:moveTo>
                <a:lnTo>
                  <a:pt x="158114" y="69850"/>
                </a:lnTo>
                <a:lnTo>
                  <a:pt x="202564" y="114300"/>
                </a:lnTo>
                <a:lnTo>
                  <a:pt x="205104" y="114300"/>
                </a:lnTo>
                <a:lnTo>
                  <a:pt x="205739" y="113030"/>
                </a:lnTo>
                <a:lnTo>
                  <a:pt x="206375" y="113030"/>
                </a:lnTo>
                <a:lnTo>
                  <a:pt x="207645" y="111759"/>
                </a:lnTo>
                <a:lnTo>
                  <a:pt x="208279" y="109219"/>
                </a:lnTo>
                <a:lnTo>
                  <a:pt x="209550" y="109219"/>
                </a:lnTo>
                <a:lnTo>
                  <a:pt x="209550" y="107950"/>
                </a:lnTo>
                <a:lnTo>
                  <a:pt x="172085" y="69850"/>
                </a:lnTo>
                <a:close/>
              </a:path>
              <a:path w="267970" h="267970">
                <a:moveTo>
                  <a:pt x="227964" y="45719"/>
                </a:moveTo>
                <a:lnTo>
                  <a:pt x="213360" y="45719"/>
                </a:lnTo>
                <a:lnTo>
                  <a:pt x="217170" y="49530"/>
                </a:lnTo>
                <a:lnTo>
                  <a:pt x="221614" y="52069"/>
                </a:lnTo>
                <a:lnTo>
                  <a:pt x="213995" y="60959"/>
                </a:lnTo>
                <a:lnTo>
                  <a:pt x="211454" y="64769"/>
                </a:lnTo>
                <a:lnTo>
                  <a:pt x="208279" y="69850"/>
                </a:lnTo>
                <a:lnTo>
                  <a:pt x="207010" y="71119"/>
                </a:lnTo>
                <a:lnTo>
                  <a:pt x="205739" y="77469"/>
                </a:lnTo>
                <a:lnTo>
                  <a:pt x="205739" y="80009"/>
                </a:lnTo>
                <a:lnTo>
                  <a:pt x="207010" y="83819"/>
                </a:lnTo>
                <a:lnTo>
                  <a:pt x="208279" y="86359"/>
                </a:lnTo>
                <a:lnTo>
                  <a:pt x="212089" y="90169"/>
                </a:lnTo>
                <a:lnTo>
                  <a:pt x="213995" y="90169"/>
                </a:lnTo>
                <a:lnTo>
                  <a:pt x="217804" y="92709"/>
                </a:lnTo>
                <a:lnTo>
                  <a:pt x="226060" y="92709"/>
                </a:lnTo>
                <a:lnTo>
                  <a:pt x="231775" y="88900"/>
                </a:lnTo>
                <a:lnTo>
                  <a:pt x="236854" y="83819"/>
                </a:lnTo>
                <a:lnTo>
                  <a:pt x="220979" y="83819"/>
                </a:lnTo>
                <a:lnTo>
                  <a:pt x="219075" y="82550"/>
                </a:lnTo>
                <a:lnTo>
                  <a:pt x="215900" y="80009"/>
                </a:lnTo>
                <a:lnTo>
                  <a:pt x="213995" y="76200"/>
                </a:lnTo>
                <a:lnTo>
                  <a:pt x="213995" y="74930"/>
                </a:lnTo>
                <a:lnTo>
                  <a:pt x="214629" y="71119"/>
                </a:lnTo>
                <a:lnTo>
                  <a:pt x="217170" y="67309"/>
                </a:lnTo>
                <a:lnTo>
                  <a:pt x="219075" y="64769"/>
                </a:lnTo>
                <a:lnTo>
                  <a:pt x="226060" y="58419"/>
                </a:lnTo>
                <a:lnTo>
                  <a:pt x="238760" y="58419"/>
                </a:lnTo>
                <a:lnTo>
                  <a:pt x="227964" y="45719"/>
                </a:lnTo>
                <a:close/>
              </a:path>
              <a:path w="267970" h="267970">
                <a:moveTo>
                  <a:pt x="238760" y="58419"/>
                </a:moveTo>
                <a:lnTo>
                  <a:pt x="226060" y="58419"/>
                </a:lnTo>
                <a:lnTo>
                  <a:pt x="233679" y="64769"/>
                </a:lnTo>
                <a:lnTo>
                  <a:pt x="233679" y="71119"/>
                </a:lnTo>
                <a:lnTo>
                  <a:pt x="232410" y="77469"/>
                </a:lnTo>
                <a:lnTo>
                  <a:pt x="227329" y="82550"/>
                </a:lnTo>
                <a:lnTo>
                  <a:pt x="225425" y="83819"/>
                </a:lnTo>
                <a:lnTo>
                  <a:pt x="236854" y="83819"/>
                </a:lnTo>
                <a:lnTo>
                  <a:pt x="237489" y="82550"/>
                </a:lnTo>
                <a:lnTo>
                  <a:pt x="239395" y="76200"/>
                </a:lnTo>
                <a:lnTo>
                  <a:pt x="240029" y="73659"/>
                </a:lnTo>
                <a:lnTo>
                  <a:pt x="239395" y="69850"/>
                </a:lnTo>
                <a:lnTo>
                  <a:pt x="248920" y="69850"/>
                </a:lnTo>
                <a:lnTo>
                  <a:pt x="249554" y="68580"/>
                </a:lnTo>
                <a:lnTo>
                  <a:pt x="248920" y="68580"/>
                </a:lnTo>
                <a:lnTo>
                  <a:pt x="238760" y="58419"/>
                </a:lnTo>
                <a:close/>
              </a:path>
              <a:path w="267970" h="267970">
                <a:moveTo>
                  <a:pt x="248920" y="69850"/>
                </a:moveTo>
                <a:lnTo>
                  <a:pt x="239395" y="69850"/>
                </a:lnTo>
                <a:lnTo>
                  <a:pt x="243839" y="73659"/>
                </a:lnTo>
                <a:lnTo>
                  <a:pt x="245745" y="73659"/>
                </a:lnTo>
                <a:lnTo>
                  <a:pt x="246379" y="71119"/>
                </a:lnTo>
                <a:lnTo>
                  <a:pt x="248285" y="71119"/>
                </a:lnTo>
                <a:lnTo>
                  <a:pt x="248920" y="69850"/>
                </a:lnTo>
                <a:close/>
              </a:path>
              <a:path w="267970" h="267970">
                <a:moveTo>
                  <a:pt x="209550" y="36830"/>
                </a:moveTo>
                <a:lnTo>
                  <a:pt x="207010" y="38100"/>
                </a:lnTo>
                <a:lnTo>
                  <a:pt x="202564" y="39369"/>
                </a:lnTo>
                <a:lnTo>
                  <a:pt x="196214" y="45719"/>
                </a:lnTo>
                <a:lnTo>
                  <a:pt x="194945" y="48259"/>
                </a:lnTo>
                <a:lnTo>
                  <a:pt x="193039" y="50800"/>
                </a:lnTo>
                <a:lnTo>
                  <a:pt x="191770" y="52069"/>
                </a:lnTo>
                <a:lnTo>
                  <a:pt x="190500" y="55880"/>
                </a:lnTo>
                <a:lnTo>
                  <a:pt x="189229" y="58419"/>
                </a:lnTo>
                <a:lnTo>
                  <a:pt x="188595" y="60959"/>
                </a:lnTo>
                <a:lnTo>
                  <a:pt x="188595" y="62230"/>
                </a:lnTo>
                <a:lnTo>
                  <a:pt x="189229" y="63500"/>
                </a:lnTo>
                <a:lnTo>
                  <a:pt x="189864" y="63500"/>
                </a:lnTo>
                <a:lnTo>
                  <a:pt x="191135" y="64769"/>
                </a:lnTo>
                <a:lnTo>
                  <a:pt x="194945" y="64769"/>
                </a:lnTo>
                <a:lnTo>
                  <a:pt x="195579" y="63500"/>
                </a:lnTo>
                <a:lnTo>
                  <a:pt x="195579" y="62230"/>
                </a:lnTo>
                <a:lnTo>
                  <a:pt x="196850" y="58419"/>
                </a:lnTo>
                <a:lnTo>
                  <a:pt x="197485" y="57150"/>
                </a:lnTo>
                <a:lnTo>
                  <a:pt x="199389" y="54609"/>
                </a:lnTo>
                <a:lnTo>
                  <a:pt x="200660" y="52069"/>
                </a:lnTo>
                <a:lnTo>
                  <a:pt x="203835" y="49530"/>
                </a:lnTo>
                <a:lnTo>
                  <a:pt x="207645" y="45719"/>
                </a:lnTo>
                <a:lnTo>
                  <a:pt x="227964" y="45719"/>
                </a:lnTo>
                <a:lnTo>
                  <a:pt x="222885" y="41909"/>
                </a:lnTo>
                <a:lnTo>
                  <a:pt x="215900" y="38100"/>
                </a:lnTo>
                <a:lnTo>
                  <a:pt x="213995" y="38100"/>
                </a:lnTo>
                <a:lnTo>
                  <a:pt x="209550" y="36830"/>
                </a:lnTo>
                <a:close/>
              </a:path>
              <a:path w="267970" h="267970">
                <a:moveTo>
                  <a:pt x="248285" y="1269"/>
                </a:moveTo>
                <a:lnTo>
                  <a:pt x="239395" y="1269"/>
                </a:lnTo>
                <a:lnTo>
                  <a:pt x="236220" y="7619"/>
                </a:lnTo>
                <a:lnTo>
                  <a:pt x="235585" y="10159"/>
                </a:lnTo>
                <a:lnTo>
                  <a:pt x="235585" y="13969"/>
                </a:lnTo>
                <a:lnTo>
                  <a:pt x="236220" y="17780"/>
                </a:lnTo>
                <a:lnTo>
                  <a:pt x="236220" y="20319"/>
                </a:lnTo>
                <a:lnTo>
                  <a:pt x="225425" y="20319"/>
                </a:lnTo>
                <a:lnTo>
                  <a:pt x="260985" y="55880"/>
                </a:lnTo>
                <a:lnTo>
                  <a:pt x="261620" y="57150"/>
                </a:lnTo>
                <a:lnTo>
                  <a:pt x="262254" y="57150"/>
                </a:lnTo>
                <a:lnTo>
                  <a:pt x="262889" y="55880"/>
                </a:lnTo>
                <a:lnTo>
                  <a:pt x="264160" y="55880"/>
                </a:lnTo>
                <a:lnTo>
                  <a:pt x="266064" y="52069"/>
                </a:lnTo>
                <a:lnTo>
                  <a:pt x="266700" y="52069"/>
                </a:lnTo>
                <a:lnTo>
                  <a:pt x="267970" y="50800"/>
                </a:lnTo>
                <a:lnTo>
                  <a:pt x="267970" y="49530"/>
                </a:lnTo>
                <a:lnTo>
                  <a:pt x="267335" y="49530"/>
                </a:lnTo>
                <a:lnTo>
                  <a:pt x="243839" y="26669"/>
                </a:lnTo>
                <a:lnTo>
                  <a:pt x="243204" y="24130"/>
                </a:lnTo>
                <a:lnTo>
                  <a:pt x="243204" y="20319"/>
                </a:lnTo>
                <a:lnTo>
                  <a:pt x="242570" y="17780"/>
                </a:lnTo>
                <a:lnTo>
                  <a:pt x="242570" y="13969"/>
                </a:lnTo>
                <a:lnTo>
                  <a:pt x="245745" y="7619"/>
                </a:lnTo>
                <a:lnTo>
                  <a:pt x="248920" y="7619"/>
                </a:lnTo>
                <a:lnTo>
                  <a:pt x="250189" y="6350"/>
                </a:lnTo>
                <a:lnTo>
                  <a:pt x="250825" y="6350"/>
                </a:lnTo>
                <a:lnTo>
                  <a:pt x="250825" y="5080"/>
                </a:lnTo>
                <a:lnTo>
                  <a:pt x="250189" y="5080"/>
                </a:lnTo>
                <a:lnTo>
                  <a:pt x="250189" y="3809"/>
                </a:lnTo>
                <a:lnTo>
                  <a:pt x="249554" y="3809"/>
                </a:lnTo>
                <a:lnTo>
                  <a:pt x="248285" y="1269"/>
                </a:lnTo>
                <a:close/>
              </a:path>
              <a:path w="267970" h="267970">
                <a:moveTo>
                  <a:pt x="231139" y="13969"/>
                </a:moveTo>
                <a:lnTo>
                  <a:pt x="227964" y="13969"/>
                </a:lnTo>
                <a:lnTo>
                  <a:pt x="226060" y="17780"/>
                </a:lnTo>
                <a:lnTo>
                  <a:pt x="225425" y="17780"/>
                </a:lnTo>
                <a:lnTo>
                  <a:pt x="225425" y="19050"/>
                </a:lnTo>
                <a:lnTo>
                  <a:pt x="224789" y="19050"/>
                </a:lnTo>
                <a:lnTo>
                  <a:pt x="224789" y="20319"/>
                </a:lnTo>
                <a:lnTo>
                  <a:pt x="236220" y="20319"/>
                </a:lnTo>
                <a:lnTo>
                  <a:pt x="231139" y="13969"/>
                </a:lnTo>
                <a:close/>
              </a:path>
              <a:path w="267970" h="267970">
                <a:moveTo>
                  <a:pt x="246379" y="0"/>
                </a:moveTo>
                <a:lnTo>
                  <a:pt x="243204" y="0"/>
                </a:lnTo>
                <a:lnTo>
                  <a:pt x="242570" y="1269"/>
                </a:lnTo>
                <a:lnTo>
                  <a:pt x="247650" y="1269"/>
                </a:lnTo>
                <a:lnTo>
                  <a:pt x="246379" y="0"/>
                </a:lnTo>
                <a:close/>
              </a:path>
            </a:pathLst>
          </a:custGeom>
          <a:solidFill>
            <a:srgbClr val="57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24829" y="4762246"/>
            <a:ext cx="286385" cy="278130"/>
          </a:xfrm>
          <a:custGeom>
            <a:avLst/>
            <a:gdLst/>
            <a:ahLst/>
            <a:cxnLst/>
            <a:rect l="l" t="t" r="r" b="b"/>
            <a:pathLst>
              <a:path w="286385" h="278129">
                <a:moveTo>
                  <a:pt x="56515" y="271779"/>
                </a:moveTo>
                <a:lnTo>
                  <a:pt x="38100" y="271779"/>
                </a:lnTo>
                <a:lnTo>
                  <a:pt x="37465" y="273049"/>
                </a:lnTo>
                <a:lnTo>
                  <a:pt x="37465" y="275589"/>
                </a:lnTo>
                <a:lnTo>
                  <a:pt x="38100" y="276859"/>
                </a:lnTo>
                <a:lnTo>
                  <a:pt x="39370" y="276859"/>
                </a:lnTo>
                <a:lnTo>
                  <a:pt x="40005" y="278129"/>
                </a:lnTo>
                <a:lnTo>
                  <a:pt x="48260" y="278129"/>
                </a:lnTo>
                <a:lnTo>
                  <a:pt x="51435" y="276859"/>
                </a:lnTo>
                <a:lnTo>
                  <a:pt x="53340" y="275589"/>
                </a:lnTo>
                <a:lnTo>
                  <a:pt x="56515" y="271779"/>
                </a:lnTo>
                <a:close/>
              </a:path>
              <a:path w="286385" h="278129">
                <a:moveTo>
                  <a:pt x="66040" y="240029"/>
                </a:moveTo>
                <a:lnTo>
                  <a:pt x="50165" y="240029"/>
                </a:lnTo>
                <a:lnTo>
                  <a:pt x="53340" y="241299"/>
                </a:lnTo>
                <a:lnTo>
                  <a:pt x="55245" y="243839"/>
                </a:lnTo>
                <a:lnTo>
                  <a:pt x="59055" y="246379"/>
                </a:lnTo>
                <a:lnTo>
                  <a:pt x="60325" y="250189"/>
                </a:lnTo>
                <a:lnTo>
                  <a:pt x="60325" y="253999"/>
                </a:lnTo>
                <a:lnTo>
                  <a:pt x="59690" y="257809"/>
                </a:lnTo>
                <a:lnTo>
                  <a:pt x="57785" y="260349"/>
                </a:lnTo>
                <a:lnTo>
                  <a:pt x="52705" y="265429"/>
                </a:lnTo>
                <a:lnTo>
                  <a:pt x="46990" y="270509"/>
                </a:lnTo>
                <a:lnTo>
                  <a:pt x="45720" y="270509"/>
                </a:lnTo>
                <a:lnTo>
                  <a:pt x="42545" y="271779"/>
                </a:lnTo>
                <a:lnTo>
                  <a:pt x="58420" y="271779"/>
                </a:lnTo>
                <a:lnTo>
                  <a:pt x="62865" y="266699"/>
                </a:lnTo>
                <a:lnTo>
                  <a:pt x="65405" y="264159"/>
                </a:lnTo>
                <a:lnTo>
                  <a:pt x="67945" y="259079"/>
                </a:lnTo>
                <a:lnTo>
                  <a:pt x="69215" y="253999"/>
                </a:lnTo>
                <a:lnTo>
                  <a:pt x="69215" y="246379"/>
                </a:lnTo>
                <a:lnTo>
                  <a:pt x="66040" y="240029"/>
                </a:lnTo>
                <a:close/>
              </a:path>
              <a:path w="286385" h="278129">
                <a:moveTo>
                  <a:pt x="44450" y="240029"/>
                </a:moveTo>
                <a:lnTo>
                  <a:pt x="29845" y="240029"/>
                </a:lnTo>
                <a:lnTo>
                  <a:pt x="22860" y="247649"/>
                </a:lnTo>
                <a:lnTo>
                  <a:pt x="22860" y="250189"/>
                </a:lnTo>
                <a:lnTo>
                  <a:pt x="23495" y="251459"/>
                </a:lnTo>
                <a:lnTo>
                  <a:pt x="24130" y="251459"/>
                </a:lnTo>
                <a:lnTo>
                  <a:pt x="24765" y="252729"/>
                </a:lnTo>
                <a:lnTo>
                  <a:pt x="28575" y="252729"/>
                </a:lnTo>
                <a:lnTo>
                  <a:pt x="36195" y="246379"/>
                </a:lnTo>
                <a:lnTo>
                  <a:pt x="41910" y="241299"/>
                </a:lnTo>
                <a:lnTo>
                  <a:pt x="44450" y="240029"/>
                </a:lnTo>
                <a:close/>
              </a:path>
              <a:path w="286385" h="278129">
                <a:moveTo>
                  <a:pt x="27940" y="208279"/>
                </a:moveTo>
                <a:lnTo>
                  <a:pt x="18415" y="208279"/>
                </a:lnTo>
                <a:lnTo>
                  <a:pt x="13970" y="212089"/>
                </a:lnTo>
                <a:lnTo>
                  <a:pt x="7620" y="218439"/>
                </a:lnTo>
                <a:lnTo>
                  <a:pt x="5715" y="219709"/>
                </a:lnTo>
                <a:lnTo>
                  <a:pt x="3810" y="222249"/>
                </a:lnTo>
                <a:lnTo>
                  <a:pt x="635" y="228599"/>
                </a:lnTo>
                <a:lnTo>
                  <a:pt x="635" y="232409"/>
                </a:lnTo>
                <a:lnTo>
                  <a:pt x="0" y="233679"/>
                </a:lnTo>
                <a:lnTo>
                  <a:pt x="635" y="233679"/>
                </a:lnTo>
                <a:lnTo>
                  <a:pt x="635" y="234949"/>
                </a:lnTo>
                <a:lnTo>
                  <a:pt x="1270" y="234949"/>
                </a:lnTo>
                <a:lnTo>
                  <a:pt x="1905" y="237489"/>
                </a:lnTo>
                <a:lnTo>
                  <a:pt x="3175" y="238759"/>
                </a:lnTo>
                <a:lnTo>
                  <a:pt x="4445" y="238759"/>
                </a:lnTo>
                <a:lnTo>
                  <a:pt x="4445" y="240029"/>
                </a:lnTo>
                <a:lnTo>
                  <a:pt x="5715" y="240029"/>
                </a:lnTo>
                <a:lnTo>
                  <a:pt x="6350" y="238759"/>
                </a:lnTo>
                <a:lnTo>
                  <a:pt x="6985" y="234949"/>
                </a:lnTo>
                <a:lnTo>
                  <a:pt x="7620" y="233679"/>
                </a:lnTo>
                <a:lnTo>
                  <a:pt x="8255" y="231139"/>
                </a:lnTo>
                <a:lnTo>
                  <a:pt x="11430" y="224789"/>
                </a:lnTo>
                <a:lnTo>
                  <a:pt x="15875" y="220979"/>
                </a:lnTo>
                <a:lnTo>
                  <a:pt x="19050" y="219709"/>
                </a:lnTo>
                <a:lnTo>
                  <a:pt x="39370" y="219709"/>
                </a:lnTo>
                <a:lnTo>
                  <a:pt x="37465" y="214629"/>
                </a:lnTo>
                <a:lnTo>
                  <a:pt x="27940" y="208279"/>
                </a:lnTo>
                <a:close/>
              </a:path>
              <a:path w="286385" h="278129">
                <a:moveTo>
                  <a:pt x="39370" y="219709"/>
                </a:moveTo>
                <a:lnTo>
                  <a:pt x="24765" y="219709"/>
                </a:lnTo>
                <a:lnTo>
                  <a:pt x="27305" y="220979"/>
                </a:lnTo>
                <a:lnTo>
                  <a:pt x="31115" y="224789"/>
                </a:lnTo>
                <a:lnTo>
                  <a:pt x="33020" y="228599"/>
                </a:lnTo>
                <a:lnTo>
                  <a:pt x="33655" y="231139"/>
                </a:lnTo>
                <a:lnTo>
                  <a:pt x="33020" y="233679"/>
                </a:lnTo>
                <a:lnTo>
                  <a:pt x="33020" y="234949"/>
                </a:lnTo>
                <a:lnTo>
                  <a:pt x="31115" y="240029"/>
                </a:lnTo>
                <a:lnTo>
                  <a:pt x="65405" y="240029"/>
                </a:lnTo>
                <a:lnTo>
                  <a:pt x="62865" y="237489"/>
                </a:lnTo>
                <a:lnTo>
                  <a:pt x="38735" y="237489"/>
                </a:lnTo>
                <a:lnTo>
                  <a:pt x="38735" y="234949"/>
                </a:lnTo>
                <a:lnTo>
                  <a:pt x="40005" y="233679"/>
                </a:lnTo>
                <a:lnTo>
                  <a:pt x="40640" y="233679"/>
                </a:lnTo>
                <a:lnTo>
                  <a:pt x="41910" y="227329"/>
                </a:lnTo>
                <a:lnTo>
                  <a:pt x="41275" y="222249"/>
                </a:lnTo>
                <a:lnTo>
                  <a:pt x="39370" y="219709"/>
                </a:lnTo>
                <a:close/>
              </a:path>
              <a:path w="286385" h="278129">
                <a:moveTo>
                  <a:pt x="70485" y="182879"/>
                </a:moveTo>
                <a:lnTo>
                  <a:pt x="57150" y="182879"/>
                </a:lnTo>
                <a:lnTo>
                  <a:pt x="95885" y="220979"/>
                </a:lnTo>
                <a:lnTo>
                  <a:pt x="85090" y="233679"/>
                </a:lnTo>
                <a:lnTo>
                  <a:pt x="85725" y="234949"/>
                </a:lnTo>
                <a:lnTo>
                  <a:pt x="86360" y="234949"/>
                </a:lnTo>
                <a:lnTo>
                  <a:pt x="86995" y="237489"/>
                </a:lnTo>
                <a:lnTo>
                  <a:pt x="87630" y="237489"/>
                </a:lnTo>
                <a:lnTo>
                  <a:pt x="88265" y="238759"/>
                </a:lnTo>
                <a:lnTo>
                  <a:pt x="90805" y="238759"/>
                </a:lnTo>
                <a:lnTo>
                  <a:pt x="113665" y="214629"/>
                </a:lnTo>
                <a:lnTo>
                  <a:pt x="102870" y="214629"/>
                </a:lnTo>
                <a:lnTo>
                  <a:pt x="70485" y="182879"/>
                </a:lnTo>
                <a:close/>
              </a:path>
              <a:path w="286385" h="278129">
                <a:moveTo>
                  <a:pt x="60960" y="233679"/>
                </a:moveTo>
                <a:lnTo>
                  <a:pt x="40640" y="233679"/>
                </a:lnTo>
                <a:lnTo>
                  <a:pt x="38735" y="237489"/>
                </a:lnTo>
                <a:lnTo>
                  <a:pt x="62865" y="237489"/>
                </a:lnTo>
                <a:lnTo>
                  <a:pt x="60960" y="233679"/>
                </a:lnTo>
                <a:close/>
              </a:path>
              <a:path w="286385" h="278129">
                <a:moveTo>
                  <a:pt x="55245" y="232409"/>
                </a:moveTo>
                <a:lnTo>
                  <a:pt x="46990" y="232409"/>
                </a:lnTo>
                <a:lnTo>
                  <a:pt x="42545" y="233679"/>
                </a:lnTo>
                <a:lnTo>
                  <a:pt x="59690" y="233679"/>
                </a:lnTo>
                <a:lnTo>
                  <a:pt x="55245" y="232409"/>
                </a:lnTo>
                <a:close/>
              </a:path>
              <a:path w="286385" h="278129">
                <a:moveTo>
                  <a:pt x="114300" y="205739"/>
                </a:moveTo>
                <a:lnTo>
                  <a:pt x="112395" y="205739"/>
                </a:lnTo>
                <a:lnTo>
                  <a:pt x="102870" y="214629"/>
                </a:lnTo>
                <a:lnTo>
                  <a:pt x="113665" y="214629"/>
                </a:lnTo>
                <a:lnTo>
                  <a:pt x="117475" y="212089"/>
                </a:lnTo>
                <a:lnTo>
                  <a:pt x="118110" y="209549"/>
                </a:lnTo>
                <a:lnTo>
                  <a:pt x="118110" y="208279"/>
                </a:lnTo>
                <a:lnTo>
                  <a:pt x="117475" y="208279"/>
                </a:lnTo>
                <a:lnTo>
                  <a:pt x="116205" y="207009"/>
                </a:lnTo>
                <a:lnTo>
                  <a:pt x="115570" y="207009"/>
                </a:lnTo>
                <a:lnTo>
                  <a:pt x="114300" y="205739"/>
                </a:lnTo>
                <a:close/>
              </a:path>
              <a:path w="286385" h="278129">
                <a:moveTo>
                  <a:pt x="52070" y="200659"/>
                </a:moveTo>
                <a:lnTo>
                  <a:pt x="50800" y="200659"/>
                </a:lnTo>
                <a:lnTo>
                  <a:pt x="51435" y="201929"/>
                </a:lnTo>
                <a:lnTo>
                  <a:pt x="52070" y="201929"/>
                </a:lnTo>
                <a:lnTo>
                  <a:pt x="52070" y="200659"/>
                </a:lnTo>
                <a:close/>
              </a:path>
              <a:path w="286385" h="278129">
                <a:moveTo>
                  <a:pt x="57785" y="170179"/>
                </a:moveTo>
                <a:lnTo>
                  <a:pt x="54610" y="170179"/>
                </a:lnTo>
                <a:lnTo>
                  <a:pt x="52705" y="173989"/>
                </a:lnTo>
                <a:lnTo>
                  <a:pt x="52070" y="173989"/>
                </a:lnTo>
                <a:lnTo>
                  <a:pt x="51435" y="175259"/>
                </a:lnTo>
                <a:lnTo>
                  <a:pt x="51435" y="176529"/>
                </a:lnTo>
                <a:lnTo>
                  <a:pt x="46990" y="195579"/>
                </a:lnTo>
                <a:lnTo>
                  <a:pt x="46990" y="196849"/>
                </a:lnTo>
                <a:lnTo>
                  <a:pt x="48260" y="196849"/>
                </a:lnTo>
                <a:lnTo>
                  <a:pt x="48260" y="199389"/>
                </a:lnTo>
                <a:lnTo>
                  <a:pt x="49530" y="200659"/>
                </a:lnTo>
                <a:lnTo>
                  <a:pt x="52705" y="200659"/>
                </a:lnTo>
                <a:lnTo>
                  <a:pt x="52705" y="199389"/>
                </a:lnTo>
                <a:lnTo>
                  <a:pt x="53340" y="199389"/>
                </a:lnTo>
                <a:lnTo>
                  <a:pt x="57150" y="182879"/>
                </a:lnTo>
                <a:lnTo>
                  <a:pt x="70485" y="182879"/>
                </a:lnTo>
                <a:lnTo>
                  <a:pt x="57785" y="170179"/>
                </a:lnTo>
                <a:close/>
              </a:path>
              <a:path w="286385" h="278129">
                <a:moveTo>
                  <a:pt x="124460" y="162559"/>
                </a:moveTo>
                <a:lnTo>
                  <a:pt x="121285" y="162559"/>
                </a:lnTo>
                <a:lnTo>
                  <a:pt x="104140" y="177799"/>
                </a:lnTo>
                <a:lnTo>
                  <a:pt x="104140" y="180339"/>
                </a:lnTo>
                <a:lnTo>
                  <a:pt x="104775" y="181609"/>
                </a:lnTo>
                <a:lnTo>
                  <a:pt x="107315" y="182879"/>
                </a:lnTo>
                <a:lnTo>
                  <a:pt x="107950" y="184149"/>
                </a:lnTo>
                <a:lnTo>
                  <a:pt x="109855" y="184149"/>
                </a:lnTo>
                <a:lnTo>
                  <a:pt x="127000" y="167639"/>
                </a:lnTo>
                <a:lnTo>
                  <a:pt x="127000" y="165099"/>
                </a:lnTo>
                <a:lnTo>
                  <a:pt x="126365" y="163829"/>
                </a:lnTo>
                <a:lnTo>
                  <a:pt x="125095" y="163829"/>
                </a:lnTo>
                <a:lnTo>
                  <a:pt x="124460" y="162559"/>
                </a:lnTo>
                <a:close/>
              </a:path>
              <a:path w="286385" h="278129">
                <a:moveTo>
                  <a:pt x="120650" y="113029"/>
                </a:moveTo>
                <a:lnTo>
                  <a:pt x="112395" y="113029"/>
                </a:lnTo>
                <a:lnTo>
                  <a:pt x="111760" y="114299"/>
                </a:lnTo>
                <a:lnTo>
                  <a:pt x="106045" y="119379"/>
                </a:lnTo>
                <a:lnTo>
                  <a:pt x="105410" y="120649"/>
                </a:lnTo>
                <a:lnTo>
                  <a:pt x="105410" y="124459"/>
                </a:lnTo>
                <a:lnTo>
                  <a:pt x="106045" y="125729"/>
                </a:lnTo>
                <a:lnTo>
                  <a:pt x="154305" y="173989"/>
                </a:lnTo>
                <a:lnTo>
                  <a:pt x="155575" y="173989"/>
                </a:lnTo>
                <a:lnTo>
                  <a:pt x="156210" y="171449"/>
                </a:lnTo>
                <a:lnTo>
                  <a:pt x="157480" y="171449"/>
                </a:lnTo>
                <a:lnTo>
                  <a:pt x="157480" y="170179"/>
                </a:lnTo>
                <a:lnTo>
                  <a:pt x="159385" y="170179"/>
                </a:lnTo>
                <a:lnTo>
                  <a:pt x="160655" y="168909"/>
                </a:lnTo>
                <a:lnTo>
                  <a:pt x="161290" y="167639"/>
                </a:lnTo>
                <a:lnTo>
                  <a:pt x="160655" y="165099"/>
                </a:lnTo>
                <a:lnTo>
                  <a:pt x="116205" y="120649"/>
                </a:lnTo>
                <a:lnTo>
                  <a:pt x="138430" y="120649"/>
                </a:lnTo>
                <a:lnTo>
                  <a:pt x="120650" y="113029"/>
                </a:lnTo>
                <a:close/>
              </a:path>
              <a:path w="286385" h="278129">
                <a:moveTo>
                  <a:pt x="138430" y="120649"/>
                </a:moveTo>
                <a:lnTo>
                  <a:pt x="116205" y="120649"/>
                </a:lnTo>
                <a:lnTo>
                  <a:pt x="177800" y="149859"/>
                </a:lnTo>
                <a:lnTo>
                  <a:pt x="179705" y="149859"/>
                </a:lnTo>
                <a:lnTo>
                  <a:pt x="180340" y="148589"/>
                </a:lnTo>
                <a:lnTo>
                  <a:pt x="181610" y="148589"/>
                </a:lnTo>
                <a:lnTo>
                  <a:pt x="181610" y="146049"/>
                </a:lnTo>
                <a:lnTo>
                  <a:pt x="182880" y="144779"/>
                </a:lnTo>
                <a:lnTo>
                  <a:pt x="184785" y="144779"/>
                </a:lnTo>
                <a:lnTo>
                  <a:pt x="184785" y="143509"/>
                </a:lnTo>
                <a:lnTo>
                  <a:pt x="182245" y="137159"/>
                </a:lnTo>
                <a:lnTo>
                  <a:pt x="172720" y="137159"/>
                </a:lnTo>
                <a:lnTo>
                  <a:pt x="138430" y="120649"/>
                </a:lnTo>
                <a:close/>
              </a:path>
              <a:path w="286385" h="278129">
                <a:moveTo>
                  <a:pt x="161925" y="68579"/>
                </a:moveTo>
                <a:lnTo>
                  <a:pt x="156845" y="68579"/>
                </a:lnTo>
                <a:lnTo>
                  <a:pt x="151130" y="74929"/>
                </a:lnTo>
                <a:lnTo>
                  <a:pt x="149860" y="76199"/>
                </a:lnTo>
                <a:lnTo>
                  <a:pt x="149860" y="81279"/>
                </a:lnTo>
                <a:lnTo>
                  <a:pt x="150495" y="81279"/>
                </a:lnTo>
                <a:lnTo>
                  <a:pt x="150495" y="82549"/>
                </a:lnTo>
                <a:lnTo>
                  <a:pt x="151130" y="85089"/>
                </a:lnTo>
                <a:lnTo>
                  <a:pt x="172720" y="137159"/>
                </a:lnTo>
                <a:lnTo>
                  <a:pt x="182245" y="137159"/>
                </a:lnTo>
                <a:lnTo>
                  <a:pt x="158115" y="80009"/>
                </a:lnTo>
                <a:lnTo>
                  <a:pt x="172085" y="80009"/>
                </a:lnTo>
                <a:lnTo>
                  <a:pt x="161925" y="68579"/>
                </a:lnTo>
                <a:close/>
              </a:path>
              <a:path w="286385" h="278129">
                <a:moveTo>
                  <a:pt x="172085" y="80009"/>
                </a:moveTo>
                <a:lnTo>
                  <a:pt x="158115" y="80009"/>
                </a:lnTo>
                <a:lnTo>
                  <a:pt x="202565" y="124459"/>
                </a:lnTo>
                <a:lnTo>
                  <a:pt x="205105" y="124459"/>
                </a:lnTo>
                <a:lnTo>
                  <a:pt x="205740" y="123189"/>
                </a:lnTo>
                <a:lnTo>
                  <a:pt x="206375" y="123189"/>
                </a:lnTo>
                <a:lnTo>
                  <a:pt x="208280" y="119379"/>
                </a:lnTo>
                <a:lnTo>
                  <a:pt x="209550" y="119379"/>
                </a:lnTo>
                <a:lnTo>
                  <a:pt x="209550" y="118109"/>
                </a:lnTo>
                <a:lnTo>
                  <a:pt x="172085" y="80009"/>
                </a:lnTo>
                <a:close/>
              </a:path>
              <a:path w="286385" h="278129">
                <a:moveTo>
                  <a:pt x="227965" y="55879"/>
                </a:moveTo>
                <a:lnTo>
                  <a:pt x="213360" y="55879"/>
                </a:lnTo>
                <a:lnTo>
                  <a:pt x="215900" y="57149"/>
                </a:lnTo>
                <a:lnTo>
                  <a:pt x="217170" y="59689"/>
                </a:lnTo>
                <a:lnTo>
                  <a:pt x="221615" y="62229"/>
                </a:lnTo>
                <a:lnTo>
                  <a:pt x="213995" y="69849"/>
                </a:lnTo>
                <a:lnTo>
                  <a:pt x="211455" y="74929"/>
                </a:lnTo>
                <a:lnTo>
                  <a:pt x="208280" y="80009"/>
                </a:lnTo>
                <a:lnTo>
                  <a:pt x="207010" y="81279"/>
                </a:lnTo>
                <a:lnTo>
                  <a:pt x="205740" y="87629"/>
                </a:lnTo>
                <a:lnTo>
                  <a:pt x="205740" y="88899"/>
                </a:lnTo>
                <a:lnTo>
                  <a:pt x="207010" y="93979"/>
                </a:lnTo>
                <a:lnTo>
                  <a:pt x="208915" y="95249"/>
                </a:lnTo>
                <a:lnTo>
                  <a:pt x="212090" y="100329"/>
                </a:lnTo>
                <a:lnTo>
                  <a:pt x="213995" y="100329"/>
                </a:lnTo>
                <a:lnTo>
                  <a:pt x="217805" y="101599"/>
                </a:lnTo>
                <a:lnTo>
                  <a:pt x="226060" y="101599"/>
                </a:lnTo>
                <a:lnTo>
                  <a:pt x="231775" y="99059"/>
                </a:lnTo>
                <a:lnTo>
                  <a:pt x="236855" y="93979"/>
                </a:lnTo>
                <a:lnTo>
                  <a:pt x="220980" y="93979"/>
                </a:lnTo>
                <a:lnTo>
                  <a:pt x="219075" y="92709"/>
                </a:lnTo>
                <a:lnTo>
                  <a:pt x="215900" y="88899"/>
                </a:lnTo>
                <a:lnTo>
                  <a:pt x="213995" y="86359"/>
                </a:lnTo>
                <a:lnTo>
                  <a:pt x="213995" y="85089"/>
                </a:lnTo>
                <a:lnTo>
                  <a:pt x="214630" y="81279"/>
                </a:lnTo>
                <a:lnTo>
                  <a:pt x="217170" y="76199"/>
                </a:lnTo>
                <a:lnTo>
                  <a:pt x="219075" y="74929"/>
                </a:lnTo>
                <a:lnTo>
                  <a:pt x="226060" y="68579"/>
                </a:lnTo>
                <a:lnTo>
                  <a:pt x="238760" y="68579"/>
                </a:lnTo>
                <a:lnTo>
                  <a:pt x="227965" y="55879"/>
                </a:lnTo>
                <a:close/>
              </a:path>
              <a:path w="286385" h="278129">
                <a:moveTo>
                  <a:pt x="238760" y="68579"/>
                </a:moveTo>
                <a:lnTo>
                  <a:pt x="226060" y="68579"/>
                </a:lnTo>
                <a:lnTo>
                  <a:pt x="233680" y="74929"/>
                </a:lnTo>
                <a:lnTo>
                  <a:pt x="233680" y="81279"/>
                </a:lnTo>
                <a:lnTo>
                  <a:pt x="232410" y="87629"/>
                </a:lnTo>
                <a:lnTo>
                  <a:pt x="227330" y="92709"/>
                </a:lnTo>
                <a:lnTo>
                  <a:pt x="225425" y="93979"/>
                </a:lnTo>
                <a:lnTo>
                  <a:pt x="236855" y="93979"/>
                </a:lnTo>
                <a:lnTo>
                  <a:pt x="237490" y="92709"/>
                </a:lnTo>
                <a:lnTo>
                  <a:pt x="239395" y="86359"/>
                </a:lnTo>
                <a:lnTo>
                  <a:pt x="240030" y="82549"/>
                </a:lnTo>
                <a:lnTo>
                  <a:pt x="240030" y="80009"/>
                </a:lnTo>
                <a:lnTo>
                  <a:pt x="248920" y="80009"/>
                </a:lnTo>
                <a:lnTo>
                  <a:pt x="249555" y="78739"/>
                </a:lnTo>
                <a:lnTo>
                  <a:pt x="248920" y="78739"/>
                </a:lnTo>
                <a:lnTo>
                  <a:pt x="238760" y="68579"/>
                </a:lnTo>
                <a:close/>
              </a:path>
              <a:path w="286385" h="278129">
                <a:moveTo>
                  <a:pt x="248920" y="80009"/>
                </a:moveTo>
                <a:lnTo>
                  <a:pt x="240030" y="80009"/>
                </a:lnTo>
                <a:lnTo>
                  <a:pt x="243840" y="82549"/>
                </a:lnTo>
                <a:lnTo>
                  <a:pt x="245745" y="82549"/>
                </a:lnTo>
                <a:lnTo>
                  <a:pt x="246380" y="81279"/>
                </a:lnTo>
                <a:lnTo>
                  <a:pt x="248285" y="81279"/>
                </a:lnTo>
                <a:lnTo>
                  <a:pt x="248920" y="80009"/>
                </a:lnTo>
                <a:close/>
              </a:path>
              <a:path w="286385" h="278129">
                <a:moveTo>
                  <a:pt x="209550" y="46989"/>
                </a:moveTo>
                <a:lnTo>
                  <a:pt x="207010" y="48259"/>
                </a:lnTo>
                <a:lnTo>
                  <a:pt x="202565" y="49529"/>
                </a:lnTo>
                <a:lnTo>
                  <a:pt x="200025" y="50799"/>
                </a:lnTo>
                <a:lnTo>
                  <a:pt x="196215" y="55879"/>
                </a:lnTo>
                <a:lnTo>
                  <a:pt x="194945" y="57149"/>
                </a:lnTo>
                <a:lnTo>
                  <a:pt x="193040" y="60959"/>
                </a:lnTo>
                <a:lnTo>
                  <a:pt x="191770" y="62229"/>
                </a:lnTo>
                <a:lnTo>
                  <a:pt x="190500" y="66039"/>
                </a:lnTo>
                <a:lnTo>
                  <a:pt x="188595" y="69849"/>
                </a:lnTo>
                <a:lnTo>
                  <a:pt x="188595" y="72389"/>
                </a:lnTo>
                <a:lnTo>
                  <a:pt x="189230" y="73659"/>
                </a:lnTo>
                <a:lnTo>
                  <a:pt x="189865" y="73659"/>
                </a:lnTo>
                <a:lnTo>
                  <a:pt x="191135" y="74929"/>
                </a:lnTo>
                <a:lnTo>
                  <a:pt x="194945" y="74929"/>
                </a:lnTo>
                <a:lnTo>
                  <a:pt x="196215" y="72389"/>
                </a:lnTo>
                <a:lnTo>
                  <a:pt x="196850" y="68579"/>
                </a:lnTo>
                <a:lnTo>
                  <a:pt x="199390" y="63499"/>
                </a:lnTo>
                <a:lnTo>
                  <a:pt x="200660" y="62229"/>
                </a:lnTo>
                <a:lnTo>
                  <a:pt x="203835" y="59689"/>
                </a:lnTo>
                <a:lnTo>
                  <a:pt x="205105" y="57149"/>
                </a:lnTo>
                <a:lnTo>
                  <a:pt x="207645" y="55879"/>
                </a:lnTo>
                <a:lnTo>
                  <a:pt x="227965" y="55879"/>
                </a:lnTo>
                <a:lnTo>
                  <a:pt x="222885" y="50799"/>
                </a:lnTo>
                <a:lnTo>
                  <a:pt x="216535" y="48259"/>
                </a:lnTo>
                <a:lnTo>
                  <a:pt x="213995" y="48259"/>
                </a:lnTo>
                <a:lnTo>
                  <a:pt x="209550" y="46989"/>
                </a:lnTo>
                <a:close/>
              </a:path>
              <a:path w="286385" h="278129">
                <a:moveTo>
                  <a:pt x="227330" y="27939"/>
                </a:moveTo>
                <a:lnTo>
                  <a:pt x="225425" y="27939"/>
                </a:lnTo>
                <a:lnTo>
                  <a:pt x="224790" y="29209"/>
                </a:lnTo>
                <a:lnTo>
                  <a:pt x="224155" y="29209"/>
                </a:lnTo>
                <a:lnTo>
                  <a:pt x="223520" y="30479"/>
                </a:lnTo>
                <a:lnTo>
                  <a:pt x="221615" y="30479"/>
                </a:lnTo>
                <a:lnTo>
                  <a:pt x="221615" y="31749"/>
                </a:lnTo>
                <a:lnTo>
                  <a:pt x="220345" y="31749"/>
                </a:lnTo>
                <a:lnTo>
                  <a:pt x="220345" y="35559"/>
                </a:lnTo>
                <a:lnTo>
                  <a:pt x="221615" y="35559"/>
                </a:lnTo>
                <a:lnTo>
                  <a:pt x="268605" y="55879"/>
                </a:lnTo>
                <a:lnTo>
                  <a:pt x="269240" y="57149"/>
                </a:lnTo>
                <a:lnTo>
                  <a:pt x="271145" y="57149"/>
                </a:lnTo>
                <a:lnTo>
                  <a:pt x="278765" y="74929"/>
                </a:lnTo>
                <a:lnTo>
                  <a:pt x="282575" y="74929"/>
                </a:lnTo>
                <a:lnTo>
                  <a:pt x="285115" y="73659"/>
                </a:lnTo>
                <a:lnTo>
                  <a:pt x="285750" y="72389"/>
                </a:lnTo>
                <a:lnTo>
                  <a:pt x="286385" y="68579"/>
                </a:lnTo>
                <a:lnTo>
                  <a:pt x="278130" y="49529"/>
                </a:lnTo>
                <a:lnTo>
                  <a:pt x="276225" y="46989"/>
                </a:lnTo>
                <a:lnTo>
                  <a:pt x="266700" y="46989"/>
                </a:lnTo>
                <a:lnTo>
                  <a:pt x="227330" y="27939"/>
                </a:lnTo>
                <a:close/>
              </a:path>
              <a:path w="286385" h="278129">
                <a:moveTo>
                  <a:pt x="255270" y="2539"/>
                </a:moveTo>
                <a:lnTo>
                  <a:pt x="250825" y="2539"/>
                </a:lnTo>
                <a:lnTo>
                  <a:pt x="249555" y="3809"/>
                </a:lnTo>
                <a:lnTo>
                  <a:pt x="248920" y="5079"/>
                </a:lnTo>
                <a:lnTo>
                  <a:pt x="247650" y="5079"/>
                </a:lnTo>
                <a:lnTo>
                  <a:pt x="247650" y="6349"/>
                </a:lnTo>
                <a:lnTo>
                  <a:pt x="248285" y="8889"/>
                </a:lnTo>
                <a:lnTo>
                  <a:pt x="266700" y="46989"/>
                </a:lnTo>
                <a:lnTo>
                  <a:pt x="276225" y="46989"/>
                </a:lnTo>
                <a:lnTo>
                  <a:pt x="255270" y="2539"/>
                </a:lnTo>
                <a:close/>
              </a:path>
              <a:path w="286385" h="278129">
                <a:moveTo>
                  <a:pt x="254000" y="0"/>
                </a:moveTo>
                <a:lnTo>
                  <a:pt x="252730" y="0"/>
                </a:lnTo>
                <a:lnTo>
                  <a:pt x="251460" y="2539"/>
                </a:lnTo>
                <a:lnTo>
                  <a:pt x="254635" y="2539"/>
                </a:lnTo>
                <a:lnTo>
                  <a:pt x="254000" y="0"/>
                </a:lnTo>
                <a:close/>
              </a:path>
            </a:pathLst>
          </a:custGeom>
          <a:solidFill>
            <a:srgbClr val="57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719059" y="4763515"/>
            <a:ext cx="259079" cy="247650"/>
          </a:xfrm>
          <a:custGeom>
            <a:avLst/>
            <a:gdLst/>
            <a:ahLst/>
            <a:cxnLst/>
            <a:rect l="l" t="t" r="r" b="b"/>
            <a:pathLst>
              <a:path w="259079" h="247650">
                <a:moveTo>
                  <a:pt x="66040" y="209549"/>
                </a:moveTo>
                <a:lnTo>
                  <a:pt x="50165" y="209549"/>
                </a:lnTo>
                <a:lnTo>
                  <a:pt x="53340" y="210819"/>
                </a:lnTo>
                <a:lnTo>
                  <a:pt x="55245" y="212089"/>
                </a:lnTo>
                <a:lnTo>
                  <a:pt x="59055" y="215899"/>
                </a:lnTo>
                <a:lnTo>
                  <a:pt x="60325" y="218439"/>
                </a:lnTo>
                <a:lnTo>
                  <a:pt x="60325" y="223519"/>
                </a:lnTo>
                <a:lnTo>
                  <a:pt x="59690" y="226059"/>
                </a:lnTo>
                <a:lnTo>
                  <a:pt x="57785" y="229869"/>
                </a:lnTo>
                <a:lnTo>
                  <a:pt x="52705" y="234949"/>
                </a:lnTo>
                <a:lnTo>
                  <a:pt x="46990" y="238759"/>
                </a:lnTo>
                <a:lnTo>
                  <a:pt x="45720" y="238759"/>
                </a:lnTo>
                <a:lnTo>
                  <a:pt x="42545" y="240029"/>
                </a:lnTo>
                <a:lnTo>
                  <a:pt x="40640" y="241299"/>
                </a:lnTo>
                <a:lnTo>
                  <a:pt x="38100" y="241299"/>
                </a:lnTo>
                <a:lnTo>
                  <a:pt x="37465" y="242569"/>
                </a:lnTo>
                <a:lnTo>
                  <a:pt x="37465" y="243839"/>
                </a:lnTo>
                <a:lnTo>
                  <a:pt x="38100" y="245109"/>
                </a:lnTo>
                <a:lnTo>
                  <a:pt x="39370" y="245109"/>
                </a:lnTo>
                <a:lnTo>
                  <a:pt x="40005" y="246379"/>
                </a:lnTo>
                <a:lnTo>
                  <a:pt x="41275" y="247649"/>
                </a:lnTo>
                <a:lnTo>
                  <a:pt x="46990" y="247649"/>
                </a:lnTo>
                <a:lnTo>
                  <a:pt x="48260" y="246379"/>
                </a:lnTo>
                <a:lnTo>
                  <a:pt x="51435" y="245109"/>
                </a:lnTo>
                <a:lnTo>
                  <a:pt x="69215" y="223519"/>
                </a:lnTo>
                <a:lnTo>
                  <a:pt x="69215" y="215899"/>
                </a:lnTo>
                <a:lnTo>
                  <a:pt x="66040" y="209549"/>
                </a:lnTo>
                <a:close/>
              </a:path>
              <a:path w="259079" h="247650">
                <a:moveTo>
                  <a:pt x="39370" y="187959"/>
                </a:moveTo>
                <a:lnTo>
                  <a:pt x="24765" y="187959"/>
                </a:lnTo>
                <a:lnTo>
                  <a:pt x="27305" y="189229"/>
                </a:lnTo>
                <a:lnTo>
                  <a:pt x="31115" y="193039"/>
                </a:lnTo>
                <a:lnTo>
                  <a:pt x="31750" y="194309"/>
                </a:lnTo>
                <a:lnTo>
                  <a:pt x="33020" y="198119"/>
                </a:lnTo>
                <a:lnTo>
                  <a:pt x="33655" y="199389"/>
                </a:lnTo>
                <a:lnTo>
                  <a:pt x="33020" y="203199"/>
                </a:lnTo>
                <a:lnTo>
                  <a:pt x="33020" y="204469"/>
                </a:lnTo>
                <a:lnTo>
                  <a:pt x="31115" y="208279"/>
                </a:lnTo>
                <a:lnTo>
                  <a:pt x="29210" y="209549"/>
                </a:lnTo>
                <a:lnTo>
                  <a:pt x="22860" y="217169"/>
                </a:lnTo>
                <a:lnTo>
                  <a:pt x="22860" y="218439"/>
                </a:lnTo>
                <a:lnTo>
                  <a:pt x="23495" y="219709"/>
                </a:lnTo>
                <a:lnTo>
                  <a:pt x="24130" y="219709"/>
                </a:lnTo>
                <a:lnTo>
                  <a:pt x="24765" y="220979"/>
                </a:lnTo>
                <a:lnTo>
                  <a:pt x="25400" y="220979"/>
                </a:lnTo>
                <a:lnTo>
                  <a:pt x="26035" y="222249"/>
                </a:lnTo>
                <a:lnTo>
                  <a:pt x="28575" y="222249"/>
                </a:lnTo>
                <a:lnTo>
                  <a:pt x="36195" y="214629"/>
                </a:lnTo>
                <a:lnTo>
                  <a:pt x="41910" y="210819"/>
                </a:lnTo>
                <a:lnTo>
                  <a:pt x="44450" y="209549"/>
                </a:lnTo>
                <a:lnTo>
                  <a:pt x="66040" y="209549"/>
                </a:lnTo>
                <a:lnTo>
                  <a:pt x="65405" y="208279"/>
                </a:lnTo>
                <a:lnTo>
                  <a:pt x="62865" y="205739"/>
                </a:lnTo>
                <a:lnTo>
                  <a:pt x="38735" y="205739"/>
                </a:lnTo>
                <a:lnTo>
                  <a:pt x="38735" y="204469"/>
                </a:lnTo>
                <a:lnTo>
                  <a:pt x="40005" y="203199"/>
                </a:lnTo>
                <a:lnTo>
                  <a:pt x="40640" y="201929"/>
                </a:lnTo>
                <a:lnTo>
                  <a:pt x="41910" y="196849"/>
                </a:lnTo>
                <a:lnTo>
                  <a:pt x="41910" y="195579"/>
                </a:lnTo>
                <a:lnTo>
                  <a:pt x="41275" y="191769"/>
                </a:lnTo>
                <a:lnTo>
                  <a:pt x="39370" y="187959"/>
                </a:lnTo>
                <a:close/>
              </a:path>
              <a:path w="259079" h="247650">
                <a:moveTo>
                  <a:pt x="27940" y="177799"/>
                </a:moveTo>
                <a:lnTo>
                  <a:pt x="18415" y="177799"/>
                </a:lnTo>
                <a:lnTo>
                  <a:pt x="13970" y="180339"/>
                </a:lnTo>
                <a:lnTo>
                  <a:pt x="11430" y="182879"/>
                </a:lnTo>
                <a:lnTo>
                  <a:pt x="6985" y="186689"/>
                </a:lnTo>
                <a:lnTo>
                  <a:pt x="5715" y="187959"/>
                </a:lnTo>
                <a:lnTo>
                  <a:pt x="3810" y="191769"/>
                </a:lnTo>
                <a:lnTo>
                  <a:pt x="2540" y="193039"/>
                </a:lnTo>
                <a:lnTo>
                  <a:pt x="1270" y="196849"/>
                </a:lnTo>
                <a:lnTo>
                  <a:pt x="635" y="198119"/>
                </a:lnTo>
                <a:lnTo>
                  <a:pt x="0" y="200659"/>
                </a:lnTo>
                <a:lnTo>
                  <a:pt x="0" y="203199"/>
                </a:lnTo>
                <a:lnTo>
                  <a:pt x="635" y="203199"/>
                </a:lnTo>
                <a:lnTo>
                  <a:pt x="635" y="204469"/>
                </a:lnTo>
                <a:lnTo>
                  <a:pt x="1270" y="204469"/>
                </a:lnTo>
                <a:lnTo>
                  <a:pt x="1905" y="205739"/>
                </a:lnTo>
                <a:lnTo>
                  <a:pt x="3175" y="207009"/>
                </a:lnTo>
                <a:lnTo>
                  <a:pt x="3810" y="207009"/>
                </a:lnTo>
                <a:lnTo>
                  <a:pt x="4445" y="208279"/>
                </a:lnTo>
                <a:lnTo>
                  <a:pt x="5715" y="208279"/>
                </a:lnTo>
                <a:lnTo>
                  <a:pt x="6350" y="207009"/>
                </a:lnTo>
                <a:lnTo>
                  <a:pt x="6985" y="204469"/>
                </a:lnTo>
                <a:lnTo>
                  <a:pt x="7620" y="203199"/>
                </a:lnTo>
                <a:lnTo>
                  <a:pt x="8255" y="199389"/>
                </a:lnTo>
                <a:lnTo>
                  <a:pt x="11430" y="193039"/>
                </a:lnTo>
                <a:lnTo>
                  <a:pt x="15875" y="189229"/>
                </a:lnTo>
                <a:lnTo>
                  <a:pt x="19050" y="187959"/>
                </a:lnTo>
                <a:lnTo>
                  <a:pt x="39370" y="187959"/>
                </a:lnTo>
                <a:lnTo>
                  <a:pt x="37465" y="184149"/>
                </a:lnTo>
                <a:lnTo>
                  <a:pt x="27940" y="177799"/>
                </a:lnTo>
                <a:close/>
              </a:path>
              <a:path w="259079" h="247650">
                <a:moveTo>
                  <a:pt x="70485" y="151129"/>
                </a:moveTo>
                <a:lnTo>
                  <a:pt x="57150" y="151129"/>
                </a:lnTo>
                <a:lnTo>
                  <a:pt x="95885" y="190499"/>
                </a:lnTo>
                <a:lnTo>
                  <a:pt x="85090" y="201929"/>
                </a:lnTo>
                <a:lnTo>
                  <a:pt x="85090" y="203199"/>
                </a:lnTo>
                <a:lnTo>
                  <a:pt x="85725" y="204469"/>
                </a:lnTo>
                <a:lnTo>
                  <a:pt x="86360" y="204469"/>
                </a:lnTo>
                <a:lnTo>
                  <a:pt x="86995" y="205739"/>
                </a:lnTo>
                <a:lnTo>
                  <a:pt x="87630" y="205739"/>
                </a:lnTo>
                <a:lnTo>
                  <a:pt x="88265" y="207009"/>
                </a:lnTo>
                <a:lnTo>
                  <a:pt x="90805" y="207009"/>
                </a:lnTo>
                <a:lnTo>
                  <a:pt x="113665" y="184149"/>
                </a:lnTo>
                <a:lnTo>
                  <a:pt x="102870" y="184149"/>
                </a:lnTo>
                <a:lnTo>
                  <a:pt x="70485" y="151129"/>
                </a:lnTo>
                <a:close/>
              </a:path>
              <a:path w="259079" h="247650">
                <a:moveTo>
                  <a:pt x="55245" y="200659"/>
                </a:moveTo>
                <a:lnTo>
                  <a:pt x="46990" y="200659"/>
                </a:lnTo>
                <a:lnTo>
                  <a:pt x="42545" y="201929"/>
                </a:lnTo>
                <a:lnTo>
                  <a:pt x="40640" y="203199"/>
                </a:lnTo>
                <a:lnTo>
                  <a:pt x="38735" y="205739"/>
                </a:lnTo>
                <a:lnTo>
                  <a:pt x="62865" y="205739"/>
                </a:lnTo>
                <a:lnTo>
                  <a:pt x="60960" y="203199"/>
                </a:lnTo>
                <a:lnTo>
                  <a:pt x="59690" y="201929"/>
                </a:lnTo>
                <a:lnTo>
                  <a:pt x="55245" y="200659"/>
                </a:lnTo>
                <a:close/>
              </a:path>
              <a:path w="259079" h="247650">
                <a:moveTo>
                  <a:pt x="114300" y="173989"/>
                </a:moveTo>
                <a:lnTo>
                  <a:pt x="112395" y="173989"/>
                </a:lnTo>
                <a:lnTo>
                  <a:pt x="102870" y="184149"/>
                </a:lnTo>
                <a:lnTo>
                  <a:pt x="113665" y="184149"/>
                </a:lnTo>
                <a:lnTo>
                  <a:pt x="117475" y="180339"/>
                </a:lnTo>
                <a:lnTo>
                  <a:pt x="118110" y="179069"/>
                </a:lnTo>
                <a:lnTo>
                  <a:pt x="118110" y="177799"/>
                </a:lnTo>
                <a:lnTo>
                  <a:pt x="117475" y="177799"/>
                </a:lnTo>
                <a:lnTo>
                  <a:pt x="116205" y="175259"/>
                </a:lnTo>
                <a:lnTo>
                  <a:pt x="115570" y="175259"/>
                </a:lnTo>
                <a:lnTo>
                  <a:pt x="114300" y="173989"/>
                </a:lnTo>
                <a:close/>
              </a:path>
              <a:path w="259079" h="247650">
                <a:moveTo>
                  <a:pt x="52070" y="168909"/>
                </a:moveTo>
                <a:lnTo>
                  <a:pt x="50800" y="168909"/>
                </a:lnTo>
                <a:lnTo>
                  <a:pt x="51435" y="170179"/>
                </a:lnTo>
                <a:lnTo>
                  <a:pt x="52070" y="170179"/>
                </a:lnTo>
                <a:lnTo>
                  <a:pt x="52070" y="168909"/>
                </a:lnTo>
                <a:close/>
              </a:path>
              <a:path w="259079" h="247650">
                <a:moveTo>
                  <a:pt x="57785" y="138429"/>
                </a:moveTo>
                <a:lnTo>
                  <a:pt x="55880" y="138429"/>
                </a:lnTo>
                <a:lnTo>
                  <a:pt x="54610" y="139699"/>
                </a:lnTo>
                <a:lnTo>
                  <a:pt x="52705" y="142239"/>
                </a:lnTo>
                <a:lnTo>
                  <a:pt x="52070" y="142239"/>
                </a:lnTo>
                <a:lnTo>
                  <a:pt x="51435" y="143509"/>
                </a:lnTo>
                <a:lnTo>
                  <a:pt x="51435" y="144779"/>
                </a:lnTo>
                <a:lnTo>
                  <a:pt x="46990" y="163829"/>
                </a:lnTo>
                <a:lnTo>
                  <a:pt x="46990" y="166369"/>
                </a:lnTo>
                <a:lnTo>
                  <a:pt x="47625" y="166369"/>
                </a:lnTo>
                <a:lnTo>
                  <a:pt x="48260" y="167639"/>
                </a:lnTo>
                <a:lnTo>
                  <a:pt x="49530" y="168909"/>
                </a:lnTo>
                <a:lnTo>
                  <a:pt x="52705" y="168909"/>
                </a:lnTo>
                <a:lnTo>
                  <a:pt x="52705" y="167639"/>
                </a:lnTo>
                <a:lnTo>
                  <a:pt x="53340" y="167639"/>
                </a:lnTo>
                <a:lnTo>
                  <a:pt x="57150" y="151129"/>
                </a:lnTo>
                <a:lnTo>
                  <a:pt x="70485" y="151129"/>
                </a:lnTo>
                <a:lnTo>
                  <a:pt x="57785" y="138429"/>
                </a:lnTo>
                <a:close/>
              </a:path>
              <a:path w="259079" h="247650">
                <a:moveTo>
                  <a:pt x="124460" y="130809"/>
                </a:moveTo>
                <a:lnTo>
                  <a:pt x="121285" y="130809"/>
                </a:lnTo>
                <a:lnTo>
                  <a:pt x="104140" y="147319"/>
                </a:lnTo>
                <a:lnTo>
                  <a:pt x="104140" y="148589"/>
                </a:lnTo>
                <a:lnTo>
                  <a:pt x="104775" y="149859"/>
                </a:lnTo>
                <a:lnTo>
                  <a:pt x="107315" y="152399"/>
                </a:lnTo>
                <a:lnTo>
                  <a:pt x="107950" y="153669"/>
                </a:lnTo>
                <a:lnTo>
                  <a:pt x="109855" y="153669"/>
                </a:lnTo>
                <a:lnTo>
                  <a:pt x="127000" y="135889"/>
                </a:lnTo>
                <a:lnTo>
                  <a:pt x="127000" y="134619"/>
                </a:lnTo>
                <a:lnTo>
                  <a:pt x="126365" y="133349"/>
                </a:lnTo>
                <a:lnTo>
                  <a:pt x="125095" y="132079"/>
                </a:lnTo>
                <a:lnTo>
                  <a:pt x="124460" y="130809"/>
                </a:lnTo>
                <a:close/>
              </a:path>
              <a:path w="259079" h="247650">
                <a:moveTo>
                  <a:pt x="142875" y="59689"/>
                </a:moveTo>
                <a:lnTo>
                  <a:pt x="113665" y="86359"/>
                </a:lnTo>
                <a:lnTo>
                  <a:pt x="113030" y="88899"/>
                </a:lnTo>
                <a:lnTo>
                  <a:pt x="113135" y="92709"/>
                </a:lnTo>
                <a:lnTo>
                  <a:pt x="135255" y="128269"/>
                </a:lnTo>
                <a:lnTo>
                  <a:pt x="155575" y="134619"/>
                </a:lnTo>
                <a:lnTo>
                  <a:pt x="167005" y="130809"/>
                </a:lnTo>
                <a:lnTo>
                  <a:pt x="171450" y="128269"/>
                </a:lnTo>
                <a:lnTo>
                  <a:pt x="174625" y="124459"/>
                </a:lnTo>
                <a:lnTo>
                  <a:pt x="154305" y="124459"/>
                </a:lnTo>
                <a:lnTo>
                  <a:pt x="148590" y="123189"/>
                </a:lnTo>
                <a:lnTo>
                  <a:pt x="145415" y="121919"/>
                </a:lnTo>
                <a:lnTo>
                  <a:pt x="139700" y="118109"/>
                </a:lnTo>
                <a:lnTo>
                  <a:pt x="136525" y="115569"/>
                </a:lnTo>
                <a:lnTo>
                  <a:pt x="130810" y="109219"/>
                </a:lnTo>
                <a:lnTo>
                  <a:pt x="128270" y="106679"/>
                </a:lnTo>
                <a:lnTo>
                  <a:pt x="124460" y="100329"/>
                </a:lnTo>
                <a:lnTo>
                  <a:pt x="123190" y="97789"/>
                </a:lnTo>
                <a:lnTo>
                  <a:pt x="121920" y="91439"/>
                </a:lnTo>
                <a:lnTo>
                  <a:pt x="122555" y="88899"/>
                </a:lnTo>
                <a:lnTo>
                  <a:pt x="123825" y="82549"/>
                </a:lnTo>
                <a:lnTo>
                  <a:pt x="125730" y="80009"/>
                </a:lnTo>
                <a:lnTo>
                  <a:pt x="134620" y="71119"/>
                </a:lnTo>
                <a:lnTo>
                  <a:pt x="140970" y="69849"/>
                </a:lnTo>
                <a:lnTo>
                  <a:pt x="167640" y="69849"/>
                </a:lnTo>
                <a:lnTo>
                  <a:pt x="163195" y="66039"/>
                </a:lnTo>
                <a:lnTo>
                  <a:pt x="154940" y="62229"/>
                </a:lnTo>
                <a:lnTo>
                  <a:pt x="151130" y="60959"/>
                </a:lnTo>
                <a:lnTo>
                  <a:pt x="142875" y="59689"/>
                </a:lnTo>
                <a:close/>
              </a:path>
              <a:path w="259079" h="247650">
                <a:moveTo>
                  <a:pt x="167640" y="69849"/>
                </a:moveTo>
                <a:lnTo>
                  <a:pt x="144145" y="69849"/>
                </a:lnTo>
                <a:lnTo>
                  <a:pt x="149860" y="71119"/>
                </a:lnTo>
                <a:lnTo>
                  <a:pt x="153035" y="72389"/>
                </a:lnTo>
                <a:lnTo>
                  <a:pt x="176530" y="101599"/>
                </a:lnTo>
                <a:lnTo>
                  <a:pt x="176530" y="105409"/>
                </a:lnTo>
                <a:lnTo>
                  <a:pt x="157480" y="124459"/>
                </a:lnTo>
                <a:lnTo>
                  <a:pt x="174625" y="124459"/>
                </a:lnTo>
                <a:lnTo>
                  <a:pt x="179070" y="119379"/>
                </a:lnTo>
                <a:lnTo>
                  <a:pt x="181610" y="115569"/>
                </a:lnTo>
                <a:lnTo>
                  <a:pt x="184785" y="107949"/>
                </a:lnTo>
                <a:lnTo>
                  <a:pt x="185420" y="102869"/>
                </a:lnTo>
                <a:lnTo>
                  <a:pt x="184785" y="95249"/>
                </a:lnTo>
                <a:lnTo>
                  <a:pt x="183515" y="90169"/>
                </a:lnTo>
                <a:lnTo>
                  <a:pt x="179070" y="82549"/>
                </a:lnTo>
                <a:lnTo>
                  <a:pt x="175895" y="77469"/>
                </a:lnTo>
                <a:lnTo>
                  <a:pt x="167640" y="69849"/>
                </a:lnTo>
                <a:close/>
              </a:path>
              <a:path w="259079" h="247650">
                <a:moveTo>
                  <a:pt x="200025" y="31749"/>
                </a:moveTo>
                <a:lnTo>
                  <a:pt x="191770" y="31749"/>
                </a:lnTo>
                <a:lnTo>
                  <a:pt x="189230" y="33019"/>
                </a:lnTo>
                <a:lnTo>
                  <a:pt x="187960" y="34289"/>
                </a:lnTo>
                <a:lnTo>
                  <a:pt x="185420" y="35559"/>
                </a:lnTo>
                <a:lnTo>
                  <a:pt x="184150" y="36829"/>
                </a:lnTo>
                <a:lnTo>
                  <a:pt x="180975" y="39369"/>
                </a:lnTo>
                <a:lnTo>
                  <a:pt x="179070" y="41909"/>
                </a:lnTo>
                <a:lnTo>
                  <a:pt x="176530" y="48259"/>
                </a:lnTo>
                <a:lnTo>
                  <a:pt x="175895" y="50799"/>
                </a:lnTo>
                <a:lnTo>
                  <a:pt x="176530" y="57149"/>
                </a:lnTo>
                <a:lnTo>
                  <a:pt x="201930" y="83819"/>
                </a:lnTo>
                <a:lnTo>
                  <a:pt x="210820" y="83819"/>
                </a:lnTo>
                <a:lnTo>
                  <a:pt x="216535" y="81279"/>
                </a:lnTo>
                <a:lnTo>
                  <a:pt x="219075" y="80009"/>
                </a:lnTo>
                <a:lnTo>
                  <a:pt x="222885" y="76199"/>
                </a:lnTo>
                <a:lnTo>
                  <a:pt x="223520" y="74929"/>
                </a:lnTo>
                <a:lnTo>
                  <a:pt x="203835" y="74929"/>
                </a:lnTo>
                <a:lnTo>
                  <a:pt x="201930" y="73659"/>
                </a:lnTo>
                <a:lnTo>
                  <a:pt x="184150" y="49529"/>
                </a:lnTo>
                <a:lnTo>
                  <a:pt x="185420" y="45719"/>
                </a:lnTo>
                <a:lnTo>
                  <a:pt x="191770" y="40639"/>
                </a:lnTo>
                <a:lnTo>
                  <a:pt x="194945" y="39369"/>
                </a:lnTo>
                <a:lnTo>
                  <a:pt x="196215" y="38099"/>
                </a:lnTo>
                <a:lnTo>
                  <a:pt x="202565" y="38099"/>
                </a:lnTo>
                <a:lnTo>
                  <a:pt x="203200" y="36829"/>
                </a:lnTo>
                <a:lnTo>
                  <a:pt x="203200" y="35559"/>
                </a:lnTo>
                <a:lnTo>
                  <a:pt x="202565" y="34289"/>
                </a:lnTo>
                <a:lnTo>
                  <a:pt x="200025" y="31749"/>
                </a:lnTo>
                <a:close/>
              </a:path>
              <a:path w="259079" h="247650">
                <a:moveTo>
                  <a:pt x="224790" y="55879"/>
                </a:moveTo>
                <a:lnTo>
                  <a:pt x="222250" y="55879"/>
                </a:lnTo>
                <a:lnTo>
                  <a:pt x="222250" y="57149"/>
                </a:lnTo>
                <a:lnTo>
                  <a:pt x="221615" y="59689"/>
                </a:lnTo>
                <a:lnTo>
                  <a:pt x="221615" y="60959"/>
                </a:lnTo>
                <a:lnTo>
                  <a:pt x="220980" y="63499"/>
                </a:lnTo>
                <a:lnTo>
                  <a:pt x="219075" y="67309"/>
                </a:lnTo>
                <a:lnTo>
                  <a:pt x="218440" y="69849"/>
                </a:lnTo>
                <a:lnTo>
                  <a:pt x="215265" y="72389"/>
                </a:lnTo>
                <a:lnTo>
                  <a:pt x="213360" y="73659"/>
                </a:lnTo>
                <a:lnTo>
                  <a:pt x="209550" y="74929"/>
                </a:lnTo>
                <a:lnTo>
                  <a:pt x="223520" y="74929"/>
                </a:lnTo>
                <a:lnTo>
                  <a:pt x="225425" y="72389"/>
                </a:lnTo>
                <a:lnTo>
                  <a:pt x="226695" y="71119"/>
                </a:lnTo>
                <a:lnTo>
                  <a:pt x="227965" y="67309"/>
                </a:lnTo>
                <a:lnTo>
                  <a:pt x="227965" y="66039"/>
                </a:lnTo>
                <a:lnTo>
                  <a:pt x="228600" y="63499"/>
                </a:lnTo>
                <a:lnTo>
                  <a:pt x="228600" y="60959"/>
                </a:lnTo>
                <a:lnTo>
                  <a:pt x="227330" y="58419"/>
                </a:lnTo>
                <a:lnTo>
                  <a:pt x="226695" y="58419"/>
                </a:lnTo>
                <a:lnTo>
                  <a:pt x="225425" y="57149"/>
                </a:lnTo>
                <a:lnTo>
                  <a:pt x="224790" y="55879"/>
                </a:lnTo>
                <a:close/>
              </a:path>
              <a:path w="259079" h="247650">
                <a:moveTo>
                  <a:pt x="223978" y="21589"/>
                </a:moveTo>
                <a:lnTo>
                  <a:pt x="211455" y="21589"/>
                </a:lnTo>
                <a:lnTo>
                  <a:pt x="234315" y="44449"/>
                </a:lnTo>
                <a:lnTo>
                  <a:pt x="241935" y="49529"/>
                </a:lnTo>
                <a:lnTo>
                  <a:pt x="247015" y="49529"/>
                </a:lnTo>
                <a:lnTo>
                  <a:pt x="252730" y="45719"/>
                </a:lnTo>
                <a:lnTo>
                  <a:pt x="255270" y="43179"/>
                </a:lnTo>
                <a:lnTo>
                  <a:pt x="255905" y="43179"/>
                </a:lnTo>
                <a:lnTo>
                  <a:pt x="255905" y="41909"/>
                </a:lnTo>
                <a:lnTo>
                  <a:pt x="257175" y="40639"/>
                </a:lnTo>
                <a:lnTo>
                  <a:pt x="246380" y="40639"/>
                </a:lnTo>
                <a:lnTo>
                  <a:pt x="242570" y="39369"/>
                </a:lnTo>
                <a:lnTo>
                  <a:pt x="240030" y="38099"/>
                </a:lnTo>
                <a:lnTo>
                  <a:pt x="223978" y="21589"/>
                </a:lnTo>
                <a:close/>
              </a:path>
              <a:path w="259079" h="247650">
                <a:moveTo>
                  <a:pt x="256540" y="33019"/>
                </a:moveTo>
                <a:lnTo>
                  <a:pt x="252730" y="33019"/>
                </a:lnTo>
                <a:lnTo>
                  <a:pt x="250825" y="36829"/>
                </a:lnTo>
                <a:lnTo>
                  <a:pt x="248285" y="39369"/>
                </a:lnTo>
                <a:lnTo>
                  <a:pt x="246380" y="40639"/>
                </a:lnTo>
                <a:lnTo>
                  <a:pt x="257175" y="40639"/>
                </a:lnTo>
                <a:lnTo>
                  <a:pt x="257810" y="39369"/>
                </a:lnTo>
                <a:lnTo>
                  <a:pt x="258445" y="39369"/>
                </a:lnTo>
                <a:lnTo>
                  <a:pt x="259080" y="38099"/>
                </a:lnTo>
                <a:lnTo>
                  <a:pt x="259080" y="35559"/>
                </a:lnTo>
                <a:lnTo>
                  <a:pt x="256540" y="33019"/>
                </a:lnTo>
                <a:close/>
              </a:path>
              <a:path w="259079" h="247650">
                <a:moveTo>
                  <a:pt x="254635" y="31749"/>
                </a:moveTo>
                <a:lnTo>
                  <a:pt x="253365" y="31749"/>
                </a:lnTo>
                <a:lnTo>
                  <a:pt x="253365" y="33019"/>
                </a:lnTo>
                <a:lnTo>
                  <a:pt x="255905" y="33019"/>
                </a:lnTo>
                <a:lnTo>
                  <a:pt x="254635" y="31749"/>
                </a:lnTo>
                <a:close/>
              </a:path>
              <a:path w="259079" h="247650">
                <a:moveTo>
                  <a:pt x="198120" y="30479"/>
                </a:moveTo>
                <a:lnTo>
                  <a:pt x="195580" y="30479"/>
                </a:lnTo>
                <a:lnTo>
                  <a:pt x="193040" y="31749"/>
                </a:lnTo>
                <a:lnTo>
                  <a:pt x="198755" y="31749"/>
                </a:lnTo>
                <a:lnTo>
                  <a:pt x="198120" y="30479"/>
                </a:lnTo>
                <a:close/>
              </a:path>
              <a:path w="259079" h="247650">
                <a:moveTo>
                  <a:pt x="203835" y="1269"/>
                </a:moveTo>
                <a:lnTo>
                  <a:pt x="201930" y="1269"/>
                </a:lnTo>
                <a:lnTo>
                  <a:pt x="200660" y="2539"/>
                </a:lnTo>
                <a:lnTo>
                  <a:pt x="200025" y="2539"/>
                </a:lnTo>
                <a:lnTo>
                  <a:pt x="199390" y="3809"/>
                </a:lnTo>
                <a:lnTo>
                  <a:pt x="198120" y="5079"/>
                </a:lnTo>
                <a:lnTo>
                  <a:pt x="197485" y="5079"/>
                </a:lnTo>
                <a:lnTo>
                  <a:pt x="197485" y="6349"/>
                </a:lnTo>
                <a:lnTo>
                  <a:pt x="196850" y="6349"/>
                </a:lnTo>
                <a:lnTo>
                  <a:pt x="196850" y="7619"/>
                </a:lnTo>
                <a:lnTo>
                  <a:pt x="197485" y="7619"/>
                </a:lnTo>
                <a:lnTo>
                  <a:pt x="205740" y="16509"/>
                </a:lnTo>
                <a:lnTo>
                  <a:pt x="200660" y="21589"/>
                </a:lnTo>
                <a:lnTo>
                  <a:pt x="200660" y="24129"/>
                </a:lnTo>
                <a:lnTo>
                  <a:pt x="201295" y="24129"/>
                </a:lnTo>
                <a:lnTo>
                  <a:pt x="201930" y="25399"/>
                </a:lnTo>
                <a:lnTo>
                  <a:pt x="203200" y="26669"/>
                </a:lnTo>
                <a:lnTo>
                  <a:pt x="205740" y="26669"/>
                </a:lnTo>
                <a:lnTo>
                  <a:pt x="211455" y="21589"/>
                </a:lnTo>
                <a:lnTo>
                  <a:pt x="223978" y="21589"/>
                </a:lnTo>
                <a:lnTo>
                  <a:pt x="217805" y="15239"/>
                </a:lnTo>
                <a:lnTo>
                  <a:pt x="223520" y="10159"/>
                </a:lnTo>
                <a:lnTo>
                  <a:pt x="212725" y="10159"/>
                </a:lnTo>
                <a:lnTo>
                  <a:pt x="203835" y="1269"/>
                </a:lnTo>
                <a:close/>
              </a:path>
              <a:path w="259079" h="247650">
                <a:moveTo>
                  <a:pt x="223520" y="0"/>
                </a:moveTo>
                <a:lnTo>
                  <a:pt x="221615" y="0"/>
                </a:lnTo>
                <a:lnTo>
                  <a:pt x="212725" y="10159"/>
                </a:lnTo>
                <a:lnTo>
                  <a:pt x="223520" y="10159"/>
                </a:lnTo>
                <a:lnTo>
                  <a:pt x="227330" y="6349"/>
                </a:lnTo>
                <a:lnTo>
                  <a:pt x="227330" y="3809"/>
                </a:lnTo>
                <a:lnTo>
                  <a:pt x="226695" y="2539"/>
                </a:lnTo>
                <a:lnTo>
                  <a:pt x="224790" y="1269"/>
                </a:lnTo>
                <a:lnTo>
                  <a:pt x="224155" y="1269"/>
                </a:lnTo>
                <a:lnTo>
                  <a:pt x="223520" y="0"/>
                </a:lnTo>
                <a:close/>
              </a:path>
            </a:pathLst>
          </a:custGeom>
          <a:solidFill>
            <a:srgbClr val="575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52119" y="1001013"/>
            <a:ext cx="3362960" cy="51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Composition des </a:t>
            </a:r>
            <a:r>
              <a:rPr sz="1600" spc="-5" dirty="0">
                <a:latin typeface="Calibri"/>
                <a:cs typeface="Calibri"/>
              </a:rPr>
              <a:t>exportations totales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35"/>
              </a:spcBef>
            </a:pPr>
            <a:r>
              <a:rPr sz="1600" spc="-5" dirty="0">
                <a:latin typeface="Calibri"/>
                <a:cs typeface="Calibri"/>
              </a:rPr>
              <a:t>l’Afrique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288660" y="1019302"/>
            <a:ext cx="3252470" cy="515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Prix </a:t>
            </a:r>
            <a:r>
              <a:rPr sz="1600" spc="-10" dirty="0">
                <a:latin typeface="Calibri"/>
                <a:cs typeface="Calibri"/>
              </a:rPr>
              <a:t>des principaux </a:t>
            </a:r>
            <a:r>
              <a:rPr sz="1600" spc="-5" dirty="0">
                <a:latin typeface="Calibri"/>
                <a:cs typeface="Calibri"/>
              </a:rPr>
              <a:t>produits de base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25"/>
              </a:spcBef>
            </a:pPr>
            <a:r>
              <a:rPr sz="1600" spc="-5" dirty="0">
                <a:latin typeface="Calibri"/>
                <a:cs typeface="Calibri"/>
              </a:rPr>
              <a:t>l’Afrique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44830"/>
          </a:xfrm>
          <a:custGeom>
            <a:avLst/>
            <a:gdLst/>
            <a:ahLst/>
            <a:cxnLst/>
            <a:rect l="l" t="t" r="r" b="b"/>
            <a:pathLst>
              <a:path w="9144000" h="544830">
                <a:moveTo>
                  <a:pt x="9053195" y="0"/>
                </a:moveTo>
                <a:lnTo>
                  <a:pt x="90805" y="0"/>
                </a:lnTo>
                <a:lnTo>
                  <a:pt x="55244" y="6985"/>
                </a:lnTo>
                <a:lnTo>
                  <a:pt x="26670" y="26035"/>
                </a:lnTo>
                <a:lnTo>
                  <a:pt x="6985" y="55245"/>
                </a:lnTo>
                <a:lnTo>
                  <a:pt x="0" y="90804"/>
                </a:lnTo>
                <a:lnTo>
                  <a:pt x="0" y="454025"/>
                </a:lnTo>
                <a:lnTo>
                  <a:pt x="6985" y="488950"/>
                </a:lnTo>
                <a:lnTo>
                  <a:pt x="26670" y="518160"/>
                </a:lnTo>
                <a:lnTo>
                  <a:pt x="55244" y="537210"/>
                </a:lnTo>
                <a:lnTo>
                  <a:pt x="90805" y="544830"/>
                </a:lnTo>
                <a:lnTo>
                  <a:pt x="9053195" y="544830"/>
                </a:lnTo>
                <a:lnTo>
                  <a:pt x="9088755" y="537210"/>
                </a:lnTo>
                <a:lnTo>
                  <a:pt x="9117330" y="518160"/>
                </a:lnTo>
                <a:lnTo>
                  <a:pt x="9137015" y="488950"/>
                </a:lnTo>
                <a:lnTo>
                  <a:pt x="9144000" y="454025"/>
                </a:lnTo>
                <a:lnTo>
                  <a:pt x="9144000" y="90804"/>
                </a:lnTo>
                <a:lnTo>
                  <a:pt x="9137015" y="55245"/>
                </a:lnTo>
                <a:lnTo>
                  <a:pt x="9117330" y="26035"/>
                </a:lnTo>
                <a:lnTo>
                  <a:pt x="9088755" y="6985"/>
                </a:lnTo>
                <a:lnTo>
                  <a:pt x="9053195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92873"/>
            <a:ext cx="8869680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400" y="38100"/>
            <a:ext cx="2133599" cy="5248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10400" y="5280025"/>
            <a:ext cx="2133600" cy="12700"/>
          </a:xfrm>
          <a:custGeom>
            <a:avLst/>
            <a:gdLst/>
            <a:ahLst/>
            <a:cxnLst/>
            <a:rect l="l" t="t" r="r" b="b"/>
            <a:pathLst>
              <a:path w="2133600" h="12700">
                <a:moveTo>
                  <a:pt x="0" y="12700"/>
                </a:moveTo>
                <a:lnTo>
                  <a:pt x="2133599" y="12700"/>
                </a:lnTo>
                <a:lnTo>
                  <a:pt x="213359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10400" y="38100"/>
            <a:ext cx="2133600" cy="5248275"/>
          </a:xfrm>
          <a:custGeom>
            <a:avLst/>
            <a:gdLst/>
            <a:ahLst/>
            <a:cxnLst/>
            <a:rect l="l" t="t" r="r" b="b"/>
            <a:pathLst>
              <a:path w="2133600" h="5248275">
                <a:moveTo>
                  <a:pt x="2133599" y="0"/>
                </a:moveTo>
                <a:lnTo>
                  <a:pt x="0" y="0"/>
                </a:lnTo>
                <a:lnTo>
                  <a:pt x="0" y="5248275"/>
                </a:lnTo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30973" y="81787"/>
            <a:ext cx="3930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i="1" spc="-5" dirty="0">
                <a:latin typeface="Arial"/>
                <a:cs typeface="Arial"/>
              </a:rPr>
              <a:t>Orateur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32636" y="97027"/>
            <a:ext cx="68929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Rele</a:t>
            </a:r>
            <a:r>
              <a:rPr spc="-30" dirty="0"/>
              <a:t>v</a:t>
            </a:r>
            <a:r>
              <a:rPr dirty="0"/>
              <a:t>er </a:t>
            </a:r>
            <a:r>
              <a:rPr spc="-10" dirty="0"/>
              <a:t>l</a:t>
            </a:r>
            <a:r>
              <a:rPr dirty="0"/>
              <a:t>es</a:t>
            </a:r>
            <a:r>
              <a:rPr spc="5" dirty="0"/>
              <a:t> </a:t>
            </a:r>
            <a:r>
              <a:rPr spc="-10" dirty="0"/>
              <a:t>v</a:t>
            </a:r>
            <a:r>
              <a:rPr dirty="0"/>
              <a:t>ieux</a:t>
            </a:r>
            <a:r>
              <a:rPr spc="-10" dirty="0"/>
              <a:t> </a:t>
            </a:r>
            <a:r>
              <a:rPr dirty="0"/>
              <a:t>défis </a:t>
            </a:r>
            <a:r>
              <a:rPr spc="-10" dirty="0"/>
              <a:t>l</a:t>
            </a:r>
            <a:r>
              <a:rPr dirty="0"/>
              <a:t>i</a:t>
            </a:r>
            <a:r>
              <a:rPr spc="-20" dirty="0"/>
              <a:t>é</a:t>
            </a:r>
            <a:r>
              <a:rPr dirty="0"/>
              <a:t>s à</a:t>
            </a:r>
            <a:r>
              <a:rPr spc="-5" dirty="0"/>
              <a:t> </a:t>
            </a:r>
            <a:r>
              <a:rPr dirty="0"/>
              <a:t>la</a:t>
            </a:r>
            <a:r>
              <a:rPr spc="-10" dirty="0"/>
              <a:t> </a:t>
            </a:r>
            <a:r>
              <a:rPr dirty="0"/>
              <a:t>faci</a:t>
            </a:r>
            <a:r>
              <a:rPr spc="-10" dirty="0"/>
              <a:t>l</a:t>
            </a:r>
            <a:r>
              <a:rPr dirty="0"/>
              <a:t>it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</a:t>
            </a:r>
            <a:r>
              <a:rPr dirty="0"/>
              <a:t>des é</a:t>
            </a:r>
            <a:r>
              <a:rPr spc="-335" dirty="0"/>
              <a:t>c</a:t>
            </a:r>
            <a:r>
              <a:rPr sz="1200" b="0" i="1" spc="-195" baseline="20833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000" spc="-1105" dirty="0"/>
              <a:t>h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1-</a:t>
            </a:r>
            <a:r>
              <a:rPr sz="1200" b="0" i="1" spc="-104" baseline="20833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sz="2000" spc="-1055" dirty="0"/>
              <a:t>a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1-</a:t>
            </a:r>
            <a:r>
              <a:rPr sz="1200" b="0" i="1" spc="-157" baseline="20833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sz="2000" spc="-1125" dirty="0"/>
              <a:t>n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02</a:t>
            </a:r>
            <a:r>
              <a:rPr sz="1200" b="0" i="1" spc="-315" baseline="20833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2000" spc="-795" dirty="0"/>
              <a:t>g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200" b="0" i="1" spc="-157" baseline="20833" dirty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sz="2000" spc="-1019" dirty="0"/>
              <a:t>e</a:t>
            </a:r>
            <a:r>
              <a:rPr sz="1200" b="0" i="1" baseline="20833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sz="1200" b="0" i="1" spc="-157" baseline="20833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sz="2000" spc="-1019" dirty="0"/>
              <a:t>s</a:t>
            </a:r>
            <a:r>
              <a:rPr sz="1200" b="0" i="1" baseline="20833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200" b="0" i="1" spc="-7" baseline="20833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sz="1200" b="0" i="1" baseline="20833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sz="1200" baseline="20833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43673" y="442726"/>
            <a:ext cx="1856105" cy="0"/>
          </a:xfrm>
          <a:custGeom>
            <a:avLst/>
            <a:gdLst/>
            <a:ahLst/>
            <a:cxnLst/>
            <a:rect l="l" t="t" r="r" b="b"/>
            <a:pathLst>
              <a:path w="1856104">
                <a:moveTo>
                  <a:pt x="0" y="0"/>
                </a:moveTo>
                <a:lnTo>
                  <a:pt x="1855764" y="0"/>
                </a:lnTo>
              </a:path>
            </a:pathLst>
          </a:custGeom>
          <a:ln w="1113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30973" y="491998"/>
            <a:ext cx="21291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Des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tudes montrent qu'en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moyenne,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30973" y="647446"/>
            <a:ext cx="2115820" cy="9486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80"/>
              </a:spcBef>
            </a:pPr>
            <a:r>
              <a:rPr sz="1000" spc="-5" dirty="0">
                <a:latin typeface="Arial"/>
                <a:cs typeface="Arial"/>
              </a:rPr>
              <a:t>les co</a:t>
            </a:r>
            <a:r>
              <a:rPr sz="1000" spc="-5" dirty="0">
                <a:latin typeface="Calibri"/>
                <a:cs typeface="Calibri"/>
              </a:rPr>
              <a:t>û</a:t>
            </a:r>
            <a:r>
              <a:rPr sz="1000" spc="-5" dirty="0">
                <a:latin typeface="Arial"/>
                <a:cs typeface="Arial"/>
              </a:rPr>
              <a:t>ts de transport dans les pays  africains sont 63 % plus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lev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 par  rapport </a:t>
            </a:r>
            <a:r>
              <a:rPr sz="1000" spc="-5" dirty="0">
                <a:latin typeface="Calibri"/>
                <a:cs typeface="Calibri"/>
              </a:rPr>
              <a:t>à </a:t>
            </a:r>
            <a:r>
              <a:rPr sz="1000" spc="-5" dirty="0">
                <a:latin typeface="Arial"/>
                <a:cs typeface="Arial"/>
              </a:rPr>
              <a:t>la moyenne des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conomies  d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velopp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es </a:t>
            </a:r>
            <a:r>
              <a:rPr sz="1000" dirty="0">
                <a:latin typeface="Arial"/>
                <a:cs typeface="Arial"/>
              </a:rPr>
              <a:t>et </a:t>
            </a:r>
            <a:r>
              <a:rPr sz="1000" spc="-5" dirty="0">
                <a:latin typeface="Arial"/>
                <a:cs typeface="Arial"/>
              </a:rPr>
              <a:t>135 % plus 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lev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 qu'  Europe. </a:t>
            </a:r>
            <a:r>
              <a:rPr sz="1000" dirty="0">
                <a:latin typeface="Arial"/>
                <a:cs typeface="Arial"/>
              </a:rPr>
              <a:t>Le </a:t>
            </a:r>
            <a:r>
              <a:rPr sz="1000" spc="-5" dirty="0">
                <a:latin typeface="Arial"/>
                <a:cs typeface="Arial"/>
              </a:rPr>
              <a:t>co</a:t>
            </a:r>
            <a:r>
              <a:rPr sz="1000" spc="-5" dirty="0">
                <a:latin typeface="Calibri"/>
                <a:cs typeface="Calibri"/>
              </a:rPr>
              <a:t>û</a:t>
            </a:r>
            <a:r>
              <a:rPr sz="1000" spc="-5" dirty="0">
                <a:latin typeface="Arial"/>
                <a:cs typeface="Arial"/>
              </a:rPr>
              <a:t>t moyen du fret en  pourcentage de la valeur totale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0973" y="1567942"/>
            <a:ext cx="21609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importations se situe </a:t>
            </a:r>
            <a:r>
              <a:rPr sz="1000" spc="-5" dirty="0">
                <a:latin typeface="Calibri"/>
                <a:cs typeface="Calibri"/>
              </a:rPr>
              <a:t>à </a:t>
            </a:r>
            <a:r>
              <a:rPr sz="1000" spc="-5" dirty="0">
                <a:latin typeface="Arial"/>
                <a:cs typeface="Arial"/>
              </a:rPr>
              <a:t>environ 11,4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30973" y="1723770"/>
            <a:ext cx="2099310" cy="782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06680" algn="just">
              <a:lnSpc>
                <a:spcPct val="100499"/>
              </a:lnSpc>
              <a:spcBef>
                <a:spcPts val="90"/>
              </a:spcBef>
            </a:pPr>
            <a:r>
              <a:rPr sz="1000" spc="-5" dirty="0">
                <a:latin typeface="Arial"/>
                <a:cs typeface="Arial"/>
              </a:rPr>
              <a:t>pour l'Afrique contre 6,8 % pour les  </a:t>
            </a:r>
            <a:r>
              <a:rPr sz="1000" spc="-10" dirty="0">
                <a:latin typeface="Arial"/>
                <a:cs typeface="Arial"/>
              </a:rPr>
              <a:t>pays 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velopp</a:t>
            </a:r>
            <a:r>
              <a:rPr sz="1000" spc="-5" dirty="0">
                <a:latin typeface="Calibri"/>
                <a:cs typeface="Calibri"/>
              </a:rPr>
              <a:t>é</a:t>
            </a:r>
            <a:r>
              <a:rPr sz="1000" spc="-5" dirty="0">
                <a:latin typeface="Arial"/>
                <a:cs typeface="Arial"/>
              </a:rPr>
              <a:t>s (AFREXIMBANK,  2020).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80"/>
              </a:spcBef>
            </a:pPr>
            <a:r>
              <a:rPr sz="1000" spc="-5" dirty="0">
                <a:latin typeface="Arial"/>
                <a:cs typeface="Arial"/>
              </a:rPr>
              <a:t>Selon l’AUDA-NEPAD, la transaction  douanière moyenne </a:t>
            </a:r>
            <a:r>
              <a:rPr sz="1000" dirty="0">
                <a:latin typeface="Arial"/>
                <a:cs typeface="Arial"/>
              </a:rPr>
              <a:t>en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Afrique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30973" y="2621406"/>
            <a:ext cx="2120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requiert 40 documents, 200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éléments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0973" y="2912491"/>
            <a:ext cx="2077085" cy="10541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45"/>
              </a:spcBef>
            </a:pPr>
            <a:r>
              <a:rPr sz="1000" spc="-5" dirty="0">
                <a:latin typeface="Arial"/>
                <a:cs typeface="Arial"/>
              </a:rPr>
              <a:t>de toutes les données au moins une  fois. La multiplicité </a:t>
            </a:r>
            <a:r>
              <a:rPr sz="1000" dirty="0">
                <a:latin typeface="Arial"/>
                <a:cs typeface="Arial"/>
              </a:rPr>
              <a:t>typique </a:t>
            </a:r>
            <a:r>
              <a:rPr sz="1000" spc="-5" dirty="0">
                <a:latin typeface="Arial"/>
                <a:cs typeface="Arial"/>
              </a:rPr>
              <a:t>des  agences gouvernementales opérant  des deux côtés de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dirty="0">
                <a:latin typeface="Arial"/>
                <a:cs typeface="Arial"/>
              </a:rPr>
              <a:t>même </a:t>
            </a:r>
            <a:r>
              <a:rPr sz="1000" spc="-5" dirty="0">
                <a:latin typeface="Arial"/>
                <a:cs typeface="Arial"/>
              </a:rPr>
              <a:t>frontière  renforce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bureaucratie aux postes  frontières et entraîne </a:t>
            </a:r>
            <a:r>
              <a:rPr sz="1000" spc="-10" dirty="0">
                <a:latin typeface="Arial"/>
                <a:cs typeface="Arial"/>
              </a:rPr>
              <a:t>d’importants  </a:t>
            </a:r>
            <a:r>
              <a:rPr sz="1000" spc="-5" dirty="0">
                <a:latin typeface="Arial"/>
                <a:cs typeface="Arial"/>
              </a:rPr>
              <a:t>engorgements et des retards.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Selon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30973" y="3935348"/>
            <a:ext cx="18992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certaines estimations, les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lourdes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30973" y="4228338"/>
            <a:ext cx="20923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douanier peuvent coûter environ 185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30973" y="4374641"/>
            <a:ext cx="21266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USD </a:t>
            </a:r>
            <a:r>
              <a:rPr sz="1000" dirty="0">
                <a:latin typeface="Arial"/>
                <a:cs typeface="Arial"/>
              </a:rPr>
              <a:t>de </a:t>
            </a:r>
            <a:r>
              <a:rPr sz="1000" spc="-5" dirty="0">
                <a:latin typeface="Arial"/>
                <a:cs typeface="Arial"/>
              </a:rPr>
              <a:t>frais d’expédition pour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chaqu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30973" y="4520946"/>
            <a:ext cx="21189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jour de retard (AUDA-NEPAD,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2020).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78280" y="936497"/>
            <a:ext cx="6939280" cy="9944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91614" y="92697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6750684" y="0"/>
                </a:moveTo>
                <a:lnTo>
                  <a:pt x="161290" y="0"/>
                </a:lnTo>
                <a:lnTo>
                  <a:pt x="118109" y="5714"/>
                </a:lnTo>
                <a:lnTo>
                  <a:pt x="80009" y="22225"/>
                </a:lnTo>
                <a:lnTo>
                  <a:pt x="46990" y="46989"/>
                </a:lnTo>
                <a:lnTo>
                  <a:pt x="22225" y="80010"/>
                </a:lnTo>
                <a:lnTo>
                  <a:pt x="5715" y="118110"/>
                </a:lnTo>
                <a:lnTo>
                  <a:pt x="0" y="161289"/>
                </a:lnTo>
                <a:lnTo>
                  <a:pt x="0" y="806450"/>
                </a:lnTo>
                <a:lnTo>
                  <a:pt x="5715" y="849629"/>
                </a:lnTo>
                <a:lnTo>
                  <a:pt x="22225" y="887729"/>
                </a:lnTo>
                <a:lnTo>
                  <a:pt x="46990" y="920750"/>
                </a:lnTo>
                <a:lnTo>
                  <a:pt x="80009" y="945514"/>
                </a:lnTo>
                <a:lnTo>
                  <a:pt x="118109" y="962025"/>
                </a:lnTo>
                <a:lnTo>
                  <a:pt x="161290" y="967739"/>
                </a:lnTo>
                <a:lnTo>
                  <a:pt x="6750684" y="967739"/>
                </a:lnTo>
                <a:lnTo>
                  <a:pt x="6793864" y="962025"/>
                </a:lnTo>
                <a:lnTo>
                  <a:pt x="6831964" y="945514"/>
                </a:lnTo>
                <a:lnTo>
                  <a:pt x="6864984" y="920750"/>
                </a:lnTo>
                <a:lnTo>
                  <a:pt x="6890384" y="887729"/>
                </a:lnTo>
                <a:lnTo>
                  <a:pt x="6906259" y="849629"/>
                </a:lnTo>
                <a:lnTo>
                  <a:pt x="6911975" y="806450"/>
                </a:lnTo>
                <a:lnTo>
                  <a:pt x="6911975" y="161289"/>
                </a:lnTo>
                <a:lnTo>
                  <a:pt x="6906259" y="118110"/>
                </a:lnTo>
                <a:lnTo>
                  <a:pt x="6890384" y="80010"/>
                </a:lnTo>
                <a:lnTo>
                  <a:pt x="6864984" y="46989"/>
                </a:lnTo>
                <a:lnTo>
                  <a:pt x="6831964" y="22225"/>
                </a:lnTo>
                <a:lnTo>
                  <a:pt x="6793864" y="5714"/>
                </a:lnTo>
                <a:lnTo>
                  <a:pt x="6750684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1614" y="92697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0" y="161289"/>
                </a:moveTo>
                <a:lnTo>
                  <a:pt x="5715" y="118110"/>
                </a:lnTo>
                <a:lnTo>
                  <a:pt x="22225" y="80010"/>
                </a:lnTo>
                <a:lnTo>
                  <a:pt x="46990" y="46989"/>
                </a:lnTo>
                <a:lnTo>
                  <a:pt x="80009" y="22225"/>
                </a:lnTo>
                <a:lnTo>
                  <a:pt x="118109" y="5714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4"/>
                </a:lnTo>
                <a:lnTo>
                  <a:pt x="6831964" y="22225"/>
                </a:lnTo>
                <a:lnTo>
                  <a:pt x="6864984" y="46989"/>
                </a:lnTo>
                <a:lnTo>
                  <a:pt x="6890384" y="80010"/>
                </a:lnTo>
                <a:lnTo>
                  <a:pt x="6906259" y="118110"/>
                </a:lnTo>
                <a:lnTo>
                  <a:pt x="6911975" y="161289"/>
                </a:lnTo>
                <a:lnTo>
                  <a:pt x="6911975" y="806450"/>
                </a:lnTo>
                <a:lnTo>
                  <a:pt x="6906259" y="849629"/>
                </a:lnTo>
                <a:lnTo>
                  <a:pt x="6890384" y="887729"/>
                </a:lnTo>
                <a:lnTo>
                  <a:pt x="6864984" y="920750"/>
                </a:lnTo>
                <a:lnTo>
                  <a:pt x="6831964" y="945514"/>
                </a:lnTo>
                <a:lnTo>
                  <a:pt x="6793864" y="962025"/>
                </a:lnTo>
                <a:lnTo>
                  <a:pt x="6750684" y="967739"/>
                </a:lnTo>
                <a:lnTo>
                  <a:pt x="161290" y="967739"/>
                </a:lnTo>
                <a:lnTo>
                  <a:pt x="118109" y="962025"/>
                </a:lnTo>
                <a:lnTo>
                  <a:pt x="80009" y="945514"/>
                </a:lnTo>
                <a:lnTo>
                  <a:pt x="46990" y="920750"/>
                </a:lnTo>
                <a:lnTo>
                  <a:pt x="22225" y="887729"/>
                </a:lnTo>
                <a:lnTo>
                  <a:pt x="5715" y="849629"/>
                </a:lnTo>
                <a:lnTo>
                  <a:pt x="0" y="806450"/>
                </a:lnTo>
                <a:lnTo>
                  <a:pt x="0" y="16128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310" y="900302"/>
            <a:ext cx="1065530" cy="1066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2644" y="890777"/>
            <a:ext cx="1038225" cy="1038860"/>
          </a:xfrm>
          <a:custGeom>
            <a:avLst/>
            <a:gdLst/>
            <a:ahLst/>
            <a:cxnLst/>
            <a:rect l="l" t="t" r="r" b="b"/>
            <a:pathLst>
              <a:path w="1038225" h="1038860">
                <a:moveTo>
                  <a:pt x="519430" y="0"/>
                </a:moveTo>
                <a:lnTo>
                  <a:pt x="471805" y="1905"/>
                </a:lnTo>
                <a:lnTo>
                  <a:pt x="426085" y="8255"/>
                </a:lnTo>
                <a:lnTo>
                  <a:pt x="381000" y="18414"/>
                </a:lnTo>
                <a:lnTo>
                  <a:pt x="337820" y="32385"/>
                </a:lnTo>
                <a:lnTo>
                  <a:pt x="296545" y="49530"/>
                </a:lnTo>
                <a:lnTo>
                  <a:pt x="257175" y="70485"/>
                </a:lnTo>
                <a:lnTo>
                  <a:pt x="219710" y="94614"/>
                </a:lnTo>
                <a:lnTo>
                  <a:pt x="184785" y="121920"/>
                </a:lnTo>
                <a:lnTo>
                  <a:pt x="151765" y="151764"/>
                </a:lnTo>
                <a:lnTo>
                  <a:pt x="121920" y="184785"/>
                </a:lnTo>
                <a:lnTo>
                  <a:pt x="94615" y="219710"/>
                </a:lnTo>
                <a:lnTo>
                  <a:pt x="70485" y="257175"/>
                </a:lnTo>
                <a:lnTo>
                  <a:pt x="50165" y="296545"/>
                </a:lnTo>
                <a:lnTo>
                  <a:pt x="32385" y="337820"/>
                </a:lnTo>
                <a:lnTo>
                  <a:pt x="18415" y="381000"/>
                </a:lnTo>
                <a:lnTo>
                  <a:pt x="8255" y="426085"/>
                </a:lnTo>
                <a:lnTo>
                  <a:pt x="1905" y="472439"/>
                </a:lnTo>
                <a:lnTo>
                  <a:pt x="0" y="519430"/>
                </a:lnTo>
                <a:lnTo>
                  <a:pt x="1905" y="567055"/>
                </a:lnTo>
                <a:lnTo>
                  <a:pt x="8255" y="612775"/>
                </a:lnTo>
                <a:lnTo>
                  <a:pt x="18415" y="657860"/>
                </a:lnTo>
                <a:lnTo>
                  <a:pt x="32385" y="701039"/>
                </a:lnTo>
                <a:lnTo>
                  <a:pt x="50165" y="742314"/>
                </a:lnTo>
                <a:lnTo>
                  <a:pt x="70485" y="781685"/>
                </a:lnTo>
                <a:lnTo>
                  <a:pt x="94615" y="819150"/>
                </a:lnTo>
                <a:lnTo>
                  <a:pt x="121920" y="854075"/>
                </a:lnTo>
                <a:lnTo>
                  <a:pt x="151765" y="887095"/>
                </a:lnTo>
                <a:lnTo>
                  <a:pt x="184785" y="916939"/>
                </a:lnTo>
                <a:lnTo>
                  <a:pt x="219710" y="944245"/>
                </a:lnTo>
                <a:lnTo>
                  <a:pt x="257175" y="968375"/>
                </a:lnTo>
                <a:lnTo>
                  <a:pt x="296545" y="989330"/>
                </a:lnTo>
                <a:lnTo>
                  <a:pt x="337820" y="1006475"/>
                </a:lnTo>
                <a:lnTo>
                  <a:pt x="381000" y="1020445"/>
                </a:lnTo>
                <a:lnTo>
                  <a:pt x="426085" y="1030605"/>
                </a:lnTo>
                <a:lnTo>
                  <a:pt x="471805" y="1036955"/>
                </a:lnTo>
                <a:lnTo>
                  <a:pt x="519430" y="1038860"/>
                </a:lnTo>
                <a:lnTo>
                  <a:pt x="566420" y="1036955"/>
                </a:lnTo>
                <a:lnTo>
                  <a:pt x="612775" y="1030605"/>
                </a:lnTo>
                <a:lnTo>
                  <a:pt x="657225" y="1020445"/>
                </a:lnTo>
                <a:lnTo>
                  <a:pt x="700405" y="1006475"/>
                </a:lnTo>
                <a:lnTo>
                  <a:pt x="741680" y="989330"/>
                </a:lnTo>
                <a:lnTo>
                  <a:pt x="781050" y="968375"/>
                </a:lnTo>
                <a:lnTo>
                  <a:pt x="818515" y="944245"/>
                </a:lnTo>
                <a:lnTo>
                  <a:pt x="853440" y="916939"/>
                </a:lnTo>
                <a:lnTo>
                  <a:pt x="886460" y="887095"/>
                </a:lnTo>
                <a:lnTo>
                  <a:pt x="916305" y="854075"/>
                </a:lnTo>
                <a:lnTo>
                  <a:pt x="943610" y="819150"/>
                </a:lnTo>
                <a:lnTo>
                  <a:pt x="967740" y="781685"/>
                </a:lnTo>
                <a:lnTo>
                  <a:pt x="988694" y="742314"/>
                </a:lnTo>
                <a:lnTo>
                  <a:pt x="1005840" y="701039"/>
                </a:lnTo>
                <a:lnTo>
                  <a:pt x="1019810" y="657860"/>
                </a:lnTo>
                <a:lnTo>
                  <a:pt x="1029969" y="612775"/>
                </a:lnTo>
                <a:lnTo>
                  <a:pt x="1036319" y="567055"/>
                </a:lnTo>
                <a:lnTo>
                  <a:pt x="1038225" y="519430"/>
                </a:lnTo>
                <a:lnTo>
                  <a:pt x="1036319" y="472439"/>
                </a:lnTo>
                <a:lnTo>
                  <a:pt x="1029969" y="426085"/>
                </a:lnTo>
                <a:lnTo>
                  <a:pt x="1019810" y="381000"/>
                </a:lnTo>
                <a:lnTo>
                  <a:pt x="1005840" y="337820"/>
                </a:lnTo>
                <a:lnTo>
                  <a:pt x="988694" y="296545"/>
                </a:lnTo>
                <a:lnTo>
                  <a:pt x="967740" y="257175"/>
                </a:lnTo>
                <a:lnTo>
                  <a:pt x="943610" y="219710"/>
                </a:lnTo>
                <a:lnTo>
                  <a:pt x="916305" y="184785"/>
                </a:lnTo>
                <a:lnTo>
                  <a:pt x="886460" y="151764"/>
                </a:lnTo>
                <a:lnTo>
                  <a:pt x="853440" y="121920"/>
                </a:lnTo>
                <a:lnTo>
                  <a:pt x="818515" y="94614"/>
                </a:lnTo>
                <a:lnTo>
                  <a:pt x="781050" y="70485"/>
                </a:lnTo>
                <a:lnTo>
                  <a:pt x="741680" y="49530"/>
                </a:lnTo>
                <a:lnTo>
                  <a:pt x="700405" y="32385"/>
                </a:lnTo>
                <a:lnTo>
                  <a:pt x="657225" y="18414"/>
                </a:lnTo>
                <a:lnTo>
                  <a:pt x="612775" y="8255"/>
                </a:lnTo>
                <a:lnTo>
                  <a:pt x="566420" y="1905"/>
                </a:lnTo>
                <a:lnTo>
                  <a:pt x="519430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2644" y="890777"/>
            <a:ext cx="1038225" cy="1038860"/>
          </a:xfrm>
          <a:custGeom>
            <a:avLst/>
            <a:gdLst/>
            <a:ahLst/>
            <a:cxnLst/>
            <a:rect l="l" t="t" r="r" b="b"/>
            <a:pathLst>
              <a:path w="1038225" h="1038860">
                <a:moveTo>
                  <a:pt x="0" y="519430"/>
                </a:moveTo>
                <a:lnTo>
                  <a:pt x="1905" y="472439"/>
                </a:lnTo>
                <a:lnTo>
                  <a:pt x="8255" y="426085"/>
                </a:lnTo>
                <a:lnTo>
                  <a:pt x="18415" y="381000"/>
                </a:lnTo>
                <a:lnTo>
                  <a:pt x="32385" y="337820"/>
                </a:lnTo>
                <a:lnTo>
                  <a:pt x="50165" y="296545"/>
                </a:lnTo>
                <a:lnTo>
                  <a:pt x="70485" y="257175"/>
                </a:lnTo>
                <a:lnTo>
                  <a:pt x="94615" y="219710"/>
                </a:lnTo>
                <a:lnTo>
                  <a:pt x="121920" y="184785"/>
                </a:lnTo>
                <a:lnTo>
                  <a:pt x="151765" y="151764"/>
                </a:lnTo>
                <a:lnTo>
                  <a:pt x="184785" y="121920"/>
                </a:lnTo>
                <a:lnTo>
                  <a:pt x="219710" y="94614"/>
                </a:lnTo>
                <a:lnTo>
                  <a:pt x="257175" y="70485"/>
                </a:lnTo>
                <a:lnTo>
                  <a:pt x="296545" y="49530"/>
                </a:lnTo>
                <a:lnTo>
                  <a:pt x="337820" y="32385"/>
                </a:lnTo>
                <a:lnTo>
                  <a:pt x="381000" y="18414"/>
                </a:lnTo>
                <a:lnTo>
                  <a:pt x="426085" y="8255"/>
                </a:lnTo>
                <a:lnTo>
                  <a:pt x="471805" y="1905"/>
                </a:lnTo>
                <a:lnTo>
                  <a:pt x="519430" y="0"/>
                </a:lnTo>
                <a:lnTo>
                  <a:pt x="566420" y="1905"/>
                </a:lnTo>
                <a:lnTo>
                  <a:pt x="612775" y="8255"/>
                </a:lnTo>
                <a:lnTo>
                  <a:pt x="657225" y="18414"/>
                </a:lnTo>
                <a:lnTo>
                  <a:pt x="700405" y="32385"/>
                </a:lnTo>
                <a:lnTo>
                  <a:pt x="741680" y="49530"/>
                </a:lnTo>
                <a:lnTo>
                  <a:pt x="781050" y="70485"/>
                </a:lnTo>
                <a:lnTo>
                  <a:pt x="818515" y="94614"/>
                </a:lnTo>
                <a:lnTo>
                  <a:pt x="853440" y="121920"/>
                </a:lnTo>
                <a:lnTo>
                  <a:pt x="886460" y="151764"/>
                </a:lnTo>
                <a:lnTo>
                  <a:pt x="916305" y="184785"/>
                </a:lnTo>
                <a:lnTo>
                  <a:pt x="943610" y="219710"/>
                </a:lnTo>
                <a:lnTo>
                  <a:pt x="967740" y="257175"/>
                </a:lnTo>
                <a:lnTo>
                  <a:pt x="988694" y="296545"/>
                </a:lnTo>
                <a:lnTo>
                  <a:pt x="1005840" y="337820"/>
                </a:lnTo>
                <a:lnTo>
                  <a:pt x="1019810" y="381000"/>
                </a:lnTo>
                <a:lnTo>
                  <a:pt x="1029969" y="426085"/>
                </a:lnTo>
                <a:lnTo>
                  <a:pt x="1036319" y="472439"/>
                </a:lnTo>
                <a:lnTo>
                  <a:pt x="1038225" y="519430"/>
                </a:lnTo>
                <a:lnTo>
                  <a:pt x="1036319" y="567055"/>
                </a:lnTo>
                <a:lnTo>
                  <a:pt x="1029969" y="612775"/>
                </a:lnTo>
                <a:lnTo>
                  <a:pt x="1019810" y="657860"/>
                </a:lnTo>
                <a:lnTo>
                  <a:pt x="1005840" y="701039"/>
                </a:lnTo>
                <a:lnTo>
                  <a:pt x="988694" y="742314"/>
                </a:lnTo>
                <a:lnTo>
                  <a:pt x="967740" y="781685"/>
                </a:lnTo>
                <a:lnTo>
                  <a:pt x="943610" y="819150"/>
                </a:lnTo>
                <a:lnTo>
                  <a:pt x="916305" y="854075"/>
                </a:lnTo>
                <a:lnTo>
                  <a:pt x="886460" y="887095"/>
                </a:lnTo>
                <a:lnTo>
                  <a:pt x="853440" y="916939"/>
                </a:lnTo>
                <a:lnTo>
                  <a:pt x="818515" y="944245"/>
                </a:lnTo>
                <a:lnTo>
                  <a:pt x="781050" y="968375"/>
                </a:lnTo>
                <a:lnTo>
                  <a:pt x="741680" y="989330"/>
                </a:lnTo>
                <a:lnTo>
                  <a:pt x="700405" y="1006475"/>
                </a:lnTo>
                <a:lnTo>
                  <a:pt x="657225" y="1020445"/>
                </a:lnTo>
                <a:lnTo>
                  <a:pt x="612775" y="1030605"/>
                </a:lnTo>
                <a:lnTo>
                  <a:pt x="566420" y="1036955"/>
                </a:lnTo>
                <a:lnTo>
                  <a:pt x="519430" y="1038860"/>
                </a:lnTo>
                <a:lnTo>
                  <a:pt x="471805" y="1036955"/>
                </a:lnTo>
                <a:lnTo>
                  <a:pt x="426085" y="1030605"/>
                </a:lnTo>
                <a:lnTo>
                  <a:pt x="381000" y="1020445"/>
                </a:lnTo>
                <a:lnTo>
                  <a:pt x="337820" y="1006475"/>
                </a:lnTo>
                <a:lnTo>
                  <a:pt x="296545" y="989330"/>
                </a:lnTo>
                <a:lnTo>
                  <a:pt x="257175" y="968375"/>
                </a:lnTo>
                <a:lnTo>
                  <a:pt x="219710" y="944245"/>
                </a:lnTo>
                <a:lnTo>
                  <a:pt x="184785" y="916939"/>
                </a:lnTo>
                <a:lnTo>
                  <a:pt x="151765" y="887095"/>
                </a:lnTo>
                <a:lnTo>
                  <a:pt x="121920" y="854075"/>
                </a:lnTo>
                <a:lnTo>
                  <a:pt x="94615" y="819150"/>
                </a:lnTo>
                <a:lnTo>
                  <a:pt x="70485" y="781685"/>
                </a:lnTo>
                <a:lnTo>
                  <a:pt x="50165" y="742314"/>
                </a:lnTo>
                <a:lnTo>
                  <a:pt x="32385" y="701039"/>
                </a:lnTo>
                <a:lnTo>
                  <a:pt x="18415" y="657860"/>
                </a:lnTo>
                <a:lnTo>
                  <a:pt x="8255" y="612775"/>
                </a:lnTo>
                <a:lnTo>
                  <a:pt x="1905" y="567055"/>
                </a:lnTo>
                <a:lnTo>
                  <a:pt x="0" y="51943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40130" y="1086992"/>
            <a:ext cx="674369" cy="6743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964182" y="1105560"/>
            <a:ext cx="4685665" cy="5435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Les co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û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ts du transport en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Afrique</a:t>
            </a:r>
            <a:endParaRPr sz="160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12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sont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63 % plus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lev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que les pays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velopp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478280" y="2273807"/>
            <a:ext cx="6939280" cy="9944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91614" y="226428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6750684" y="0"/>
                </a:moveTo>
                <a:lnTo>
                  <a:pt x="161290" y="0"/>
                </a:lnTo>
                <a:lnTo>
                  <a:pt x="118109" y="5714"/>
                </a:lnTo>
                <a:lnTo>
                  <a:pt x="80009" y="22225"/>
                </a:lnTo>
                <a:lnTo>
                  <a:pt x="46990" y="46989"/>
                </a:lnTo>
                <a:lnTo>
                  <a:pt x="22225" y="80009"/>
                </a:lnTo>
                <a:lnTo>
                  <a:pt x="5715" y="118109"/>
                </a:lnTo>
                <a:lnTo>
                  <a:pt x="0" y="161289"/>
                </a:lnTo>
                <a:lnTo>
                  <a:pt x="0" y="806450"/>
                </a:lnTo>
                <a:lnTo>
                  <a:pt x="5715" y="849629"/>
                </a:lnTo>
                <a:lnTo>
                  <a:pt x="22225" y="887729"/>
                </a:lnTo>
                <a:lnTo>
                  <a:pt x="46990" y="920750"/>
                </a:lnTo>
                <a:lnTo>
                  <a:pt x="80009" y="945514"/>
                </a:lnTo>
                <a:lnTo>
                  <a:pt x="118109" y="962025"/>
                </a:lnTo>
                <a:lnTo>
                  <a:pt x="161290" y="967739"/>
                </a:lnTo>
                <a:lnTo>
                  <a:pt x="6750684" y="967739"/>
                </a:lnTo>
                <a:lnTo>
                  <a:pt x="6793864" y="962025"/>
                </a:lnTo>
                <a:lnTo>
                  <a:pt x="6831964" y="945514"/>
                </a:lnTo>
                <a:lnTo>
                  <a:pt x="6864984" y="920750"/>
                </a:lnTo>
                <a:lnTo>
                  <a:pt x="6890384" y="887729"/>
                </a:lnTo>
                <a:lnTo>
                  <a:pt x="6906259" y="849629"/>
                </a:lnTo>
                <a:lnTo>
                  <a:pt x="6911975" y="806450"/>
                </a:lnTo>
                <a:lnTo>
                  <a:pt x="6911975" y="161289"/>
                </a:lnTo>
                <a:lnTo>
                  <a:pt x="6906259" y="118109"/>
                </a:lnTo>
                <a:lnTo>
                  <a:pt x="6890384" y="80009"/>
                </a:lnTo>
                <a:lnTo>
                  <a:pt x="6864984" y="46989"/>
                </a:lnTo>
                <a:lnTo>
                  <a:pt x="6831964" y="22225"/>
                </a:lnTo>
                <a:lnTo>
                  <a:pt x="6793864" y="5714"/>
                </a:lnTo>
                <a:lnTo>
                  <a:pt x="6750684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91614" y="2264282"/>
            <a:ext cx="6911975" cy="967740"/>
          </a:xfrm>
          <a:custGeom>
            <a:avLst/>
            <a:gdLst/>
            <a:ahLst/>
            <a:cxnLst/>
            <a:rect l="l" t="t" r="r" b="b"/>
            <a:pathLst>
              <a:path w="6911975" h="967739">
                <a:moveTo>
                  <a:pt x="0" y="161289"/>
                </a:moveTo>
                <a:lnTo>
                  <a:pt x="5715" y="118109"/>
                </a:lnTo>
                <a:lnTo>
                  <a:pt x="22225" y="80009"/>
                </a:lnTo>
                <a:lnTo>
                  <a:pt x="46990" y="46989"/>
                </a:lnTo>
                <a:lnTo>
                  <a:pt x="80009" y="22225"/>
                </a:lnTo>
                <a:lnTo>
                  <a:pt x="118109" y="5714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4"/>
                </a:lnTo>
                <a:lnTo>
                  <a:pt x="6831964" y="22225"/>
                </a:lnTo>
                <a:lnTo>
                  <a:pt x="6864984" y="46989"/>
                </a:lnTo>
                <a:lnTo>
                  <a:pt x="6890384" y="80009"/>
                </a:lnTo>
                <a:lnTo>
                  <a:pt x="6906259" y="118109"/>
                </a:lnTo>
                <a:lnTo>
                  <a:pt x="6911975" y="161289"/>
                </a:lnTo>
                <a:lnTo>
                  <a:pt x="6911975" y="806450"/>
                </a:lnTo>
                <a:lnTo>
                  <a:pt x="6906259" y="849629"/>
                </a:lnTo>
                <a:lnTo>
                  <a:pt x="6890384" y="887729"/>
                </a:lnTo>
                <a:lnTo>
                  <a:pt x="6864984" y="920750"/>
                </a:lnTo>
                <a:lnTo>
                  <a:pt x="6831964" y="945514"/>
                </a:lnTo>
                <a:lnTo>
                  <a:pt x="6793864" y="962025"/>
                </a:lnTo>
                <a:lnTo>
                  <a:pt x="6750684" y="967739"/>
                </a:lnTo>
                <a:lnTo>
                  <a:pt x="161290" y="967739"/>
                </a:lnTo>
                <a:lnTo>
                  <a:pt x="118109" y="962025"/>
                </a:lnTo>
                <a:lnTo>
                  <a:pt x="80009" y="945514"/>
                </a:lnTo>
                <a:lnTo>
                  <a:pt x="46990" y="920750"/>
                </a:lnTo>
                <a:lnTo>
                  <a:pt x="22225" y="887729"/>
                </a:lnTo>
                <a:lnTo>
                  <a:pt x="5715" y="849629"/>
                </a:lnTo>
                <a:lnTo>
                  <a:pt x="0" y="806450"/>
                </a:lnTo>
                <a:lnTo>
                  <a:pt x="0" y="16128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29310" y="2238248"/>
            <a:ext cx="1065530" cy="10655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2644" y="222872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519430" y="0"/>
                </a:moveTo>
                <a:lnTo>
                  <a:pt x="471805" y="1904"/>
                </a:lnTo>
                <a:lnTo>
                  <a:pt x="426085" y="8254"/>
                </a:lnTo>
                <a:lnTo>
                  <a:pt x="381000" y="18414"/>
                </a:lnTo>
                <a:lnTo>
                  <a:pt x="337820" y="32385"/>
                </a:lnTo>
                <a:lnTo>
                  <a:pt x="296545" y="50164"/>
                </a:lnTo>
                <a:lnTo>
                  <a:pt x="257175" y="70485"/>
                </a:lnTo>
                <a:lnTo>
                  <a:pt x="219710" y="94614"/>
                </a:lnTo>
                <a:lnTo>
                  <a:pt x="184785" y="121919"/>
                </a:lnTo>
                <a:lnTo>
                  <a:pt x="151765" y="151764"/>
                </a:lnTo>
                <a:lnTo>
                  <a:pt x="121920" y="184785"/>
                </a:lnTo>
                <a:lnTo>
                  <a:pt x="94615" y="219710"/>
                </a:lnTo>
                <a:lnTo>
                  <a:pt x="70485" y="257175"/>
                </a:lnTo>
                <a:lnTo>
                  <a:pt x="50165" y="296544"/>
                </a:lnTo>
                <a:lnTo>
                  <a:pt x="32385" y="337819"/>
                </a:lnTo>
                <a:lnTo>
                  <a:pt x="18415" y="381000"/>
                </a:lnTo>
                <a:lnTo>
                  <a:pt x="8255" y="426085"/>
                </a:lnTo>
                <a:lnTo>
                  <a:pt x="1905" y="471804"/>
                </a:lnTo>
                <a:lnTo>
                  <a:pt x="0" y="519429"/>
                </a:lnTo>
                <a:lnTo>
                  <a:pt x="1905" y="566419"/>
                </a:lnTo>
                <a:lnTo>
                  <a:pt x="8255" y="612775"/>
                </a:lnTo>
                <a:lnTo>
                  <a:pt x="18415" y="657225"/>
                </a:lnTo>
                <a:lnTo>
                  <a:pt x="32385" y="700404"/>
                </a:lnTo>
                <a:lnTo>
                  <a:pt x="50165" y="741679"/>
                </a:lnTo>
                <a:lnTo>
                  <a:pt x="70485" y="781050"/>
                </a:lnTo>
                <a:lnTo>
                  <a:pt x="94615" y="818514"/>
                </a:lnTo>
                <a:lnTo>
                  <a:pt x="121920" y="854075"/>
                </a:lnTo>
                <a:lnTo>
                  <a:pt x="151765" y="886460"/>
                </a:lnTo>
                <a:lnTo>
                  <a:pt x="184785" y="916304"/>
                </a:lnTo>
                <a:lnTo>
                  <a:pt x="219710" y="943610"/>
                </a:lnTo>
                <a:lnTo>
                  <a:pt x="257175" y="967739"/>
                </a:lnTo>
                <a:lnTo>
                  <a:pt x="296545" y="988694"/>
                </a:lnTo>
                <a:lnTo>
                  <a:pt x="337820" y="1005839"/>
                </a:lnTo>
                <a:lnTo>
                  <a:pt x="381000" y="1019810"/>
                </a:lnTo>
                <a:lnTo>
                  <a:pt x="426085" y="1029969"/>
                </a:lnTo>
                <a:lnTo>
                  <a:pt x="471805" y="1036319"/>
                </a:lnTo>
                <a:lnTo>
                  <a:pt x="519430" y="1038225"/>
                </a:lnTo>
                <a:lnTo>
                  <a:pt x="566420" y="1036319"/>
                </a:lnTo>
                <a:lnTo>
                  <a:pt x="612775" y="1029969"/>
                </a:lnTo>
                <a:lnTo>
                  <a:pt x="657225" y="1019810"/>
                </a:lnTo>
                <a:lnTo>
                  <a:pt x="700405" y="1005839"/>
                </a:lnTo>
                <a:lnTo>
                  <a:pt x="741680" y="988694"/>
                </a:lnTo>
                <a:lnTo>
                  <a:pt x="781050" y="967739"/>
                </a:lnTo>
                <a:lnTo>
                  <a:pt x="818515" y="943610"/>
                </a:lnTo>
                <a:lnTo>
                  <a:pt x="853440" y="916304"/>
                </a:lnTo>
                <a:lnTo>
                  <a:pt x="886460" y="886460"/>
                </a:lnTo>
                <a:lnTo>
                  <a:pt x="916305" y="854075"/>
                </a:lnTo>
                <a:lnTo>
                  <a:pt x="943610" y="818514"/>
                </a:lnTo>
                <a:lnTo>
                  <a:pt x="967740" y="781050"/>
                </a:lnTo>
                <a:lnTo>
                  <a:pt x="988694" y="741679"/>
                </a:lnTo>
                <a:lnTo>
                  <a:pt x="1005840" y="700404"/>
                </a:lnTo>
                <a:lnTo>
                  <a:pt x="1019810" y="657225"/>
                </a:lnTo>
                <a:lnTo>
                  <a:pt x="1029969" y="612775"/>
                </a:lnTo>
                <a:lnTo>
                  <a:pt x="1036319" y="566419"/>
                </a:lnTo>
                <a:lnTo>
                  <a:pt x="1038225" y="519429"/>
                </a:lnTo>
                <a:lnTo>
                  <a:pt x="1036319" y="471804"/>
                </a:lnTo>
                <a:lnTo>
                  <a:pt x="1029969" y="426085"/>
                </a:lnTo>
                <a:lnTo>
                  <a:pt x="1019810" y="381000"/>
                </a:lnTo>
                <a:lnTo>
                  <a:pt x="1005840" y="337819"/>
                </a:lnTo>
                <a:lnTo>
                  <a:pt x="988694" y="296544"/>
                </a:lnTo>
                <a:lnTo>
                  <a:pt x="967740" y="257175"/>
                </a:lnTo>
                <a:lnTo>
                  <a:pt x="943610" y="219710"/>
                </a:lnTo>
                <a:lnTo>
                  <a:pt x="916305" y="184785"/>
                </a:lnTo>
                <a:lnTo>
                  <a:pt x="886460" y="151764"/>
                </a:lnTo>
                <a:lnTo>
                  <a:pt x="853440" y="121919"/>
                </a:lnTo>
                <a:lnTo>
                  <a:pt x="818515" y="94614"/>
                </a:lnTo>
                <a:lnTo>
                  <a:pt x="781050" y="70485"/>
                </a:lnTo>
                <a:lnTo>
                  <a:pt x="741680" y="50164"/>
                </a:lnTo>
                <a:lnTo>
                  <a:pt x="700405" y="32385"/>
                </a:lnTo>
                <a:lnTo>
                  <a:pt x="657225" y="18414"/>
                </a:lnTo>
                <a:lnTo>
                  <a:pt x="612775" y="8254"/>
                </a:lnTo>
                <a:lnTo>
                  <a:pt x="566420" y="1904"/>
                </a:lnTo>
                <a:lnTo>
                  <a:pt x="519430" y="0"/>
                </a:lnTo>
                <a:close/>
              </a:path>
            </a:pathLst>
          </a:custGeom>
          <a:solidFill>
            <a:srgbClr val="5B9B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2644" y="222872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0" y="519429"/>
                </a:moveTo>
                <a:lnTo>
                  <a:pt x="1905" y="471804"/>
                </a:lnTo>
                <a:lnTo>
                  <a:pt x="8255" y="426085"/>
                </a:lnTo>
                <a:lnTo>
                  <a:pt x="18415" y="381000"/>
                </a:lnTo>
                <a:lnTo>
                  <a:pt x="32385" y="337819"/>
                </a:lnTo>
                <a:lnTo>
                  <a:pt x="50165" y="296544"/>
                </a:lnTo>
                <a:lnTo>
                  <a:pt x="70485" y="257175"/>
                </a:lnTo>
                <a:lnTo>
                  <a:pt x="94615" y="219710"/>
                </a:lnTo>
                <a:lnTo>
                  <a:pt x="121920" y="184785"/>
                </a:lnTo>
                <a:lnTo>
                  <a:pt x="151765" y="151764"/>
                </a:lnTo>
                <a:lnTo>
                  <a:pt x="184785" y="121919"/>
                </a:lnTo>
                <a:lnTo>
                  <a:pt x="219710" y="94614"/>
                </a:lnTo>
                <a:lnTo>
                  <a:pt x="257175" y="70485"/>
                </a:lnTo>
                <a:lnTo>
                  <a:pt x="296545" y="50164"/>
                </a:lnTo>
                <a:lnTo>
                  <a:pt x="337820" y="32385"/>
                </a:lnTo>
                <a:lnTo>
                  <a:pt x="381000" y="18414"/>
                </a:lnTo>
                <a:lnTo>
                  <a:pt x="426085" y="8254"/>
                </a:lnTo>
                <a:lnTo>
                  <a:pt x="471805" y="1904"/>
                </a:lnTo>
                <a:lnTo>
                  <a:pt x="519430" y="0"/>
                </a:lnTo>
                <a:lnTo>
                  <a:pt x="566420" y="1904"/>
                </a:lnTo>
                <a:lnTo>
                  <a:pt x="612775" y="8254"/>
                </a:lnTo>
                <a:lnTo>
                  <a:pt x="657225" y="18414"/>
                </a:lnTo>
                <a:lnTo>
                  <a:pt x="700405" y="32385"/>
                </a:lnTo>
                <a:lnTo>
                  <a:pt x="741680" y="50164"/>
                </a:lnTo>
                <a:lnTo>
                  <a:pt x="781050" y="70485"/>
                </a:lnTo>
                <a:lnTo>
                  <a:pt x="818515" y="94614"/>
                </a:lnTo>
                <a:lnTo>
                  <a:pt x="853440" y="121919"/>
                </a:lnTo>
                <a:lnTo>
                  <a:pt x="886460" y="151764"/>
                </a:lnTo>
                <a:lnTo>
                  <a:pt x="916305" y="184785"/>
                </a:lnTo>
                <a:lnTo>
                  <a:pt x="943610" y="219710"/>
                </a:lnTo>
                <a:lnTo>
                  <a:pt x="967740" y="257175"/>
                </a:lnTo>
                <a:lnTo>
                  <a:pt x="988694" y="296544"/>
                </a:lnTo>
                <a:lnTo>
                  <a:pt x="1005840" y="337819"/>
                </a:lnTo>
                <a:lnTo>
                  <a:pt x="1019810" y="381000"/>
                </a:lnTo>
                <a:lnTo>
                  <a:pt x="1029969" y="426085"/>
                </a:lnTo>
                <a:lnTo>
                  <a:pt x="1036319" y="471804"/>
                </a:lnTo>
                <a:lnTo>
                  <a:pt x="1038225" y="519429"/>
                </a:lnTo>
                <a:lnTo>
                  <a:pt x="1036319" y="566419"/>
                </a:lnTo>
                <a:lnTo>
                  <a:pt x="1029969" y="612775"/>
                </a:lnTo>
                <a:lnTo>
                  <a:pt x="1019810" y="657225"/>
                </a:lnTo>
                <a:lnTo>
                  <a:pt x="1005840" y="700404"/>
                </a:lnTo>
                <a:lnTo>
                  <a:pt x="988694" y="741679"/>
                </a:lnTo>
                <a:lnTo>
                  <a:pt x="967740" y="781050"/>
                </a:lnTo>
                <a:lnTo>
                  <a:pt x="943610" y="818514"/>
                </a:lnTo>
                <a:lnTo>
                  <a:pt x="916305" y="854075"/>
                </a:lnTo>
                <a:lnTo>
                  <a:pt x="886460" y="886460"/>
                </a:lnTo>
                <a:lnTo>
                  <a:pt x="853440" y="916304"/>
                </a:lnTo>
                <a:lnTo>
                  <a:pt x="818515" y="943610"/>
                </a:lnTo>
                <a:lnTo>
                  <a:pt x="781050" y="967739"/>
                </a:lnTo>
                <a:lnTo>
                  <a:pt x="741680" y="988694"/>
                </a:lnTo>
                <a:lnTo>
                  <a:pt x="700405" y="1005839"/>
                </a:lnTo>
                <a:lnTo>
                  <a:pt x="657225" y="1019810"/>
                </a:lnTo>
                <a:lnTo>
                  <a:pt x="612775" y="1029969"/>
                </a:lnTo>
                <a:lnTo>
                  <a:pt x="566420" y="1036319"/>
                </a:lnTo>
                <a:lnTo>
                  <a:pt x="519430" y="1038225"/>
                </a:lnTo>
                <a:lnTo>
                  <a:pt x="471805" y="1036319"/>
                </a:lnTo>
                <a:lnTo>
                  <a:pt x="426085" y="1029969"/>
                </a:lnTo>
                <a:lnTo>
                  <a:pt x="381000" y="1019810"/>
                </a:lnTo>
                <a:lnTo>
                  <a:pt x="337820" y="1005839"/>
                </a:lnTo>
                <a:lnTo>
                  <a:pt x="296545" y="988694"/>
                </a:lnTo>
                <a:lnTo>
                  <a:pt x="257175" y="967739"/>
                </a:lnTo>
                <a:lnTo>
                  <a:pt x="219710" y="943610"/>
                </a:lnTo>
                <a:lnTo>
                  <a:pt x="184785" y="916304"/>
                </a:lnTo>
                <a:lnTo>
                  <a:pt x="151765" y="886460"/>
                </a:lnTo>
                <a:lnTo>
                  <a:pt x="121920" y="854075"/>
                </a:lnTo>
                <a:lnTo>
                  <a:pt x="94615" y="818514"/>
                </a:lnTo>
                <a:lnTo>
                  <a:pt x="70485" y="781050"/>
                </a:lnTo>
                <a:lnTo>
                  <a:pt x="50165" y="741679"/>
                </a:lnTo>
                <a:lnTo>
                  <a:pt x="32385" y="700404"/>
                </a:lnTo>
                <a:lnTo>
                  <a:pt x="18415" y="657225"/>
                </a:lnTo>
                <a:lnTo>
                  <a:pt x="8255" y="612775"/>
                </a:lnTo>
                <a:lnTo>
                  <a:pt x="1905" y="566419"/>
                </a:lnTo>
                <a:lnTo>
                  <a:pt x="0" y="51942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29335" y="2355088"/>
            <a:ext cx="668654" cy="6686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957070" y="2459862"/>
            <a:ext cx="7134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Les co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û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ts de transport en pourcentage de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valeur 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d'imp</a:t>
            </a:r>
            <a:r>
              <a:rPr sz="1500" spc="-337" baseline="27777" dirty="0">
                <a:latin typeface="Arial"/>
                <a:cs typeface="Arial"/>
              </a:rPr>
              <a:t>im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spc="-337" baseline="27777" dirty="0">
                <a:latin typeface="Arial"/>
                <a:cs typeface="Arial"/>
              </a:rPr>
              <a:t>p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spc="-337" baseline="27777" dirty="0">
                <a:latin typeface="Arial"/>
                <a:cs typeface="Arial"/>
              </a:rPr>
              <a:t>li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spc="-337" baseline="27777" dirty="0">
                <a:latin typeface="Arial"/>
                <a:cs typeface="Arial"/>
              </a:rPr>
              <a:t>q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337" baseline="27777" dirty="0">
                <a:latin typeface="Arial"/>
                <a:cs typeface="Arial"/>
              </a:rPr>
              <a:t>ue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500" spc="-337" baseline="27777" dirty="0">
                <a:latin typeface="Arial"/>
                <a:cs typeface="Arial"/>
              </a:rPr>
              <a:t>2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spc="-337" baseline="27777" dirty="0">
                <a:latin typeface="Arial"/>
                <a:cs typeface="Arial"/>
              </a:rPr>
              <a:t>0</a:t>
            </a:r>
            <a:r>
              <a:rPr sz="1600" spc="-22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spc="-337" baseline="27777" dirty="0">
                <a:latin typeface="Arial"/>
                <a:cs typeface="Arial"/>
              </a:rPr>
              <a:t>à </a:t>
            </a:r>
            <a:r>
              <a:rPr sz="1500" baseline="27777" dirty="0">
                <a:latin typeface="Arial"/>
                <a:cs typeface="Arial"/>
              </a:rPr>
              <a:t>30 </a:t>
            </a:r>
            <a:r>
              <a:rPr sz="1500" spc="-7" baseline="27777" dirty="0">
                <a:latin typeface="Arial"/>
                <a:cs typeface="Arial"/>
              </a:rPr>
              <a:t>différentes</a:t>
            </a:r>
            <a:r>
              <a:rPr sz="1500" spc="165" baseline="27777" dirty="0">
                <a:latin typeface="Arial"/>
                <a:cs typeface="Arial"/>
              </a:rPr>
              <a:t> </a:t>
            </a:r>
            <a:r>
              <a:rPr sz="1500" spc="-7" baseline="27777" dirty="0">
                <a:latin typeface="Arial"/>
                <a:cs typeface="Arial"/>
              </a:rPr>
              <a:t>parties,</a:t>
            </a:r>
            <a:endParaRPr sz="1500" baseline="27777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38070" y="2718638"/>
            <a:ext cx="68256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sont de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11,4 % pour l'Afrique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contre 6,8 %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pour </a:t>
            </a:r>
            <a:r>
              <a:rPr sz="1600" spc="-210" dirty="0">
                <a:solidFill>
                  <a:srgbClr val="FFFFFF"/>
                </a:solidFill>
                <a:latin typeface="Arial"/>
                <a:cs typeface="Arial"/>
              </a:rPr>
              <a:t>les</a:t>
            </a:r>
            <a:r>
              <a:rPr sz="1500" spc="-315" baseline="11111" dirty="0">
                <a:latin typeface="Arial"/>
                <a:cs typeface="Arial"/>
              </a:rPr>
              <a:t>de</a:t>
            </a:r>
            <a:r>
              <a:rPr sz="1600" spc="-2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spc="-315" baseline="11111" dirty="0">
                <a:latin typeface="Arial"/>
                <a:cs typeface="Arial"/>
              </a:rPr>
              <a:t>d</a:t>
            </a:r>
            <a:r>
              <a:rPr sz="1600" spc="-2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-315" baseline="11111" dirty="0">
                <a:latin typeface="Arial"/>
                <a:cs typeface="Arial"/>
              </a:rPr>
              <a:t>o</a:t>
            </a:r>
            <a:r>
              <a:rPr sz="1600" spc="-21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500" spc="-315" baseline="11111" dirty="0">
                <a:latin typeface="Arial"/>
                <a:cs typeface="Arial"/>
              </a:rPr>
              <a:t>nn</a:t>
            </a:r>
            <a:r>
              <a:rPr sz="1600" spc="-2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500" spc="-315" baseline="11111" dirty="0">
                <a:latin typeface="Arial"/>
                <a:cs typeface="Arial"/>
              </a:rPr>
              <a:t>ées </a:t>
            </a:r>
            <a:r>
              <a:rPr sz="1500" spc="-7" baseline="11111" dirty="0">
                <a:latin typeface="Arial"/>
                <a:cs typeface="Arial"/>
              </a:rPr>
              <a:t>et la saisie de 60 à 70</a:t>
            </a:r>
            <a:r>
              <a:rPr sz="1500" spc="7" baseline="11111" dirty="0">
                <a:latin typeface="Arial"/>
                <a:cs typeface="Arial"/>
              </a:rPr>
              <a:t> </a:t>
            </a:r>
            <a:r>
              <a:rPr sz="1500" spc="-7" baseline="11111" dirty="0">
                <a:latin typeface="Arial"/>
                <a:cs typeface="Arial"/>
              </a:rPr>
              <a:t>%</a:t>
            </a:r>
            <a:endParaRPr sz="1500" baseline="11111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63470" y="2967608"/>
            <a:ext cx="10401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velopp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478280" y="3611753"/>
            <a:ext cx="6939280" cy="9937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91614" y="3602228"/>
            <a:ext cx="6911975" cy="967105"/>
          </a:xfrm>
          <a:custGeom>
            <a:avLst/>
            <a:gdLst/>
            <a:ahLst/>
            <a:cxnLst/>
            <a:rect l="l" t="t" r="r" b="b"/>
            <a:pathLst>
              <a:path w="6911975" h="967104">
                <a:moveTo>
                  <a:pt x="6750684" y="0"/>
                </a:moveTo>
                <a:lnTo>
                  <a:pt x="161290" y="0"/>
                </a:lnTo>
                <a:lnTo>
                  <a:pt x="118109" y="5715"/>
                </a:lnTo>
                <a:lnTo>
                  <a:pt x="80009" y="22225"/>
                </a:lnTo>
                <a:lnTo>
                  <a:pt x="46990" y="47625"/>
                </a:lnTo>
                <a:lnTo>
                  <a:pt x="22225" y="80010"/>
                </a:lnTo>
                <a:lnTo>
                  <a:pt x="5715" y="118745"/>
                </a:lnTo>
                <a:lnTo>
                  <a:pt x="0" y="161290"/>
                </a:lnTo>
                <a:lnTo>
                  <a:pt x="0" y="805815"/>
                </a:lnTo>
                <a:lnTo>
                  <a:pt x="5715" y="848995"/>
                </a:lnTo>
                <a:lnTo>
                  <a:pt x="22225" y="887095"/>
                </a:lnTo>
                <a:lnTo>
                  <a:pt x="46990" y="920115"/>
                </a:lnTo>
                <a:lnTo>
                  <a:pt x="80009" y="944880"/>
                </a:lnTo>
                <a:lnTo>
                  <a:pt x="118109" y="961390"/>
                </a:lnTo>
                <a:lnTo>
                  <a:pt x="161290" y="967105"/>
                </a:lnTo>
                <a:lnTo>
                  <a:pt x="6750684" y="967105"/>
                </a:lnTo>
                <a:lnTo>
                  <a:pt x="6793864" y="961390"/>
                </a:lnTo>
                <a:lnTo>
                  <a:pt x="6831964" y="944880"/>
                </a:lnTo>
                <a:lnTo>
                  <a:pt x="6864984" y="920115"/>
                </a:lnTo>
                <a:lnTo>
                  <a:pt x="6890384" y="887095"/>
                </a:lnTo>
                <a:lnTo>
                  <a:pt x="6906259" y="848995"/>
                </a:lnTo>
                <a:lnTo>
                  <a:pt x="6911975" y="805815"/>
                </a:lnTo>
                <a:lnTo>
                  <a:pt x="6911975" y="161290"/>
                </a:lnTo>
                <a:lnTo>
                  <a:pt x="6906259" y="118745"/>
                </a:lnTo>
                <a:lnTo>
                  <a:pt x="6890384" y="80010"/>
                </a:lnTo>
                <a:lnTo>
                  <a:pt x="6864984" y="47625"/>
                </a:lnTo>
                <a:lnTo>
                  <a:pt x="6831964" y="22225"/>
                </a:lnTo>
                <a:lnTo>
                  <a:pt x="6793864" y="5715"/>
                </a:lnTo>
                <a:lnTo>
                  <a:pt x="6750684" y="0"/>
                </a:lnTo>
                <a:close/>
              </a:path>
            </a:pathLst>
          </a:custGeom>
          <a:solidFill>
            <a:srgbClr val="2C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91614" y="3602228"/>
            <a:ext cx="6911975" cy="967105"/>
          </a:xfrm>
          <a:custGeom>
            <a:avLst/>
            <a:gdLst/>
            <a:ahLst/>
            <a:cxnLst/>
            <a:rect l="l" t="t" r="r" b="b"/>
            <a:pathLst>
              <a:path w="6911975" h="967104">
                <a:moveTo>
                  <a:pt x="0" y="161290"/>
                </a:moveTo>
                <a:lnTo>
                  <a:pt x="5715" y="118745"/>
                </a:lnTo>
                <a:lnTo>
                  <a:pt x="22225" y="80010"/>
                </a:lnTo>
                <a:lnTo>
                  <a:pt x="46990" y="47625"/>
                </a:lnTo>
                <a:lnTo>
                  <a:pt x="80009" y="22225"/>
                </a:lnTo>
                <a:lnTo>
                  <a:pt x="118109" y="5715"/>
                </a:lnTo>
                <a:lnTo>
                  <a:pt x="161290" y="0"/>
                </a:lnTo>
                <a:lnTo>
                  <a:pt x="6750684" y="0"/>
                </a:lnTo>
                <a:lnTo>
                  <a:pt x="6793864" y="5715"/>
                </a:lnTo>
                <a:lnTo>
                  <a:pt x="6831964" y="22225"/>
                </a:lnTo>
                <a:lnTo>
                  <a:pt x="6864984" y="47625"/>
                </a:lnTo>
                <a:lnTo>
                  <a:pt x="6890384" y="80010"/>
                </a:lnTo>
                <a:lnTo>
                  <a:pt x="6906259" y="118745"/>
                </a:lnTo>
                <a:lnTo>
                  <a:pt x="6911975" y="161290"/>
                </a:lnTo>
                <a:lnTo>
                  <a:pt x="6911975" y="805815"/>
                </a:lnTo>
                <a:lnTo>
                  <a:pt x="6906259" y="848995"/>
                </a:lnTo>
                <a:lnTo>
                  <a:pt x="6890384" y="887095"/>
                </a:lnTo>
                <a:lnTo>
                  <a:pt x="6864984" y="920115"/>
                </a:lnTo>
                <a:lnTo>
                  <a:pt x="6831964" y="944880"/>
                </a:lnTo>
                <a:lnTo>
                  <a:pt x="6793864" y="961390"/>
                </a:lnTo>
                <a:lnTo>
                  <a:pt x="6750684" y="967105"/>
                </a:lnTo>
                <a:lnTo>
                  <a:pt x="161290" y="967105"/>
                </a:lnTo>
                <a:lnTo>
                  <a:pt x="118109" y="961390"/>
                </a:lnTo>
                <a:lnTo>
                  <a:pt x="80009" y="944880"/>
                </a:lnTo>
                <a:lnTo>
                  <a:pt x="46990" y="920115"/>
                </a:lnTo>
                <a:lnTo>
                  <a:pt x="22225" y="887095"/>
                </a:lnTo>
                <a:lnTo>
                  <a:pt x="5715" y="848995"/>
                </a:lnTo>
                <a:lnTo>
                  <a:pt x="0" y="805815"/>
                </a:lnTo>
                <a:lnTo>
                  <a:pt x="0" y="16129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9310" y="3575558"/>
            <a:ext cx="1065530" cy="10655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42644" y="356603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519430" y="0"/>
                </a:moveTo>
                <a:lnTo>
                  <a:pt x="471805" y="1904"/>
                </a:lnTo>
                <a:lnTo>
                  <a:pt x="426085" y="8254"/>
                </a:lnTo>
                <a:lnTo>
                  <a:pt x="381000" y="18414"/>
                </a:lnTo>
                <a:lnTo>
                  <a:pt x="337820" y="32384"/>
                </a:lnTo>
                <a:lnTo>
                  <a:pt x="296545" y="50164"/>
                </a:lnTo>
                <a:lnTo>
                  <a:pt x="257175" y="70484"/>
                </a:lnTo>
                <a:lnTo>
                  <a:pt x="219710" y="94614"/>
                </a:lnTo>
                <a:lnTo>
                  <a:pt x="184785" y="121919"/>
                </a:lnTo>
                <a:lnTo>
                  <a:pt x="151765" y="151764"/>
                </a:lnTo>
                <a:lnTo>
                  <a:pt x="121920" y="184784"/>
                </a:lnTo>
                <a:lnTo>
                  <a:pt x="94615" y="219709"/>
                </a:lnTo>
                <a:lnTo>
                  <a:pt x="70485" y="257174"/>
                </a:lnTo>
                <a:lnTo>
                  <a:pt x="50165" y="296544"/>
                </a:lnTo>
                <a:lnTo>
                  <a:pt x="32385" y="337819"/>
                </a:lnTo>
                <a:lnTo>
                  <a:pt x="18415" y="380999"/>
                </a:lnTo>
                <a:lnTo>
                  <a:pt x="8255" y="426084"/>
                </a:lnTo>
                <a:lnTo>
                  <a:pt x="1905" y="471804"/>
                </a:lnTo>
                <a:lnTo>
                  <a:pt x="0" y="519429"/>
                </a:lnTo>
                <a:lnTo>
                  <a:pt x="1905" y="566419"/>
                </a:lnTo>
                <a:lnTo>
                  <a:pt x="8255" y="612774"/>
                </a:lnTo>
                <a:lnTo>
                  <a:pt x="18415" y="657224"/>
                </a:lnTo>
                <a:lnTo>
                  <a:pt x="32385" y="700404"/>
                </a:lnTo>
                <a:lnTo>
                  <a:pt x="50165" y="741679"/>
                </a:lnTo>
                <a:lnTo>
                  <a:pt x="70485" y="781049"/>
                </a:lnTo>
                <a:lnTo>
                  <a:pt x="94615" y="818514"/>
                </a:lnTo>
                <a:lnTo>
                  <a:pt x="121920" y="854074"/>
                </a:lnTo>
                <a:lnTo>
                  <a:pt x="151765" y="886459"/>
                </a:lnTo>
                <a:lnTo>
                  <a:pt x="184785" y="916304"/>
                </a:lnTo>
                <a:lnTo>
                  <a:pt x="219710" y="943609"/>
                </a:lnTo>
                <a:lnTo>
                  <a:pt x="257175" y="967739"/>
                </a:lnTo>
                <a:lnTo>
                  <a:pt x="296545" y="988694"/>
                </a:lnTo>
                <a:lnTo>
                  <a:pt x="337820" y="1005839"/>
                </a:lnTo>
                <a:lnTo>
                  <a:pt x="381000" y="1019809"/>
                </a:lnTo>
                <a:lnTo>
                  <a:pt x="426085" y="1029969"/>
                </a:lnTo>
                <a:lnTo>
                  <a:pt x="471805" y="1036319"/>
                </a:lnTo>
                <a:lnTo>
                  <a:pt x="519430" y="1038224"/>
                </a:lnTo>
                <a:lnTo>
                  <a:pt x="566420" y="1036319"/>
                </a:lnTo>
                <a:lnTo>
                  <a:pt x="612775" y="1029969"/>
                </a:lnTo>
                <a:lnTo>
                  <a:pt x="657225" y="1019809"/>
                </a:lnTo>
                <a:lnTo>
                  <a:pt x="700405" y="1005839"/>
                </a:lnTo>
                <a:lnTo>
                  <a:pt x="741680" y="988694"/>
                </a:lnTo>
                <a:lnTo>
                  <a:pt x="781050" y="967739"/>
                </a:lnTo>
                <a:lnTo>
                  <a:pt x="818515" y="943609"/>
                </a:lnTo>
                <a:lnTo>
                  <a:pt x="853440" y="916304"/>
                </a:lnTo>
                <a:lnTo>
                  <a:pt x="886460" y="886459"/>
                </a:lnTo>
                <a:lnTo>
                  <a:pt x="916305" y="854074"/>
                </a:lnTo>
                <a:lnTo>
                  <a:pt x="943610" y="818514"/>
                </a:lnTo>
                <a:lnTo>
                  <a:pt x="967740" y="781049"/>
                </a:lnTo>
                <a:lnTo>
                  <a:pt x="988694" y="741679"/>
                </a:lnTo>
                <a:lnTo>
                  <a:pt x="1005840" y="700404"/>
                </a:lnTo>
                <a:lnTo>
                  <a:pt x="1019810" y="657224"/>
                </a:lnTo>
                <a:lnTo>
                  <a:pt x="1029969" y="612774"/>
                </a:lnTo>
                <a:lnTo>
                  <a:pt x="1036319" y="566419"/>
                </a:lnTo>
                <a:lnTo>
                  <a:pt x="1038225" y="519429"/>
                </a:lnTo>
                <a:lnTo>
                  <a:pt x="1036319" y="471804"/>
                </a:lnTo>
                <a:lnTo>
                  <a:pt x="1029969" y="426084"/>
                </a:lnTo>
                <a:lnTo>
                  <a:pt x="1019810" y="380999"/>
                </a:lnTo>
                <a:lnTo>
                  <a:pt x="1005840" y="337819"/>
                </a:lnTo>
                <a:lnTo>
                  <a:pt x="988694" y="296544"/>
                </a:lnTo>
                <a:lnTo>
                  <a:pt x="967740" y="257174"/>
                </a:lnTo>
                <a:lnTo>
                  <a:pt x="943610" y="219709"/>
                </a:lnTo>
                <a:lnTo>
                  <a:pt x="916305" y="184784"/>
                </a:lnTo>
                <a:lnTo>
                  <a:pt x="886460" y="151764"/>
                </a:lnTo>
                <a:lnTo>
                  <a:pt x="853440" y="121919"/>
                </a:lnTo>
                <a:lnTo>
                  <a:pt x="818515" y="94614"/>
                </a:lnTo>
                <a:lnTo>
                  <a:pt x="781050" y="70484"/>
                </a:lnTo>
                <a:lnTo>
                  <a:pt x="741680" y="50164"/>
                </a:lnTo>
                <a:lnTo>
                  <a:pt x="700405" y="32384"/>
                </a:lnTo>
                <a:lnTo>
                  <a:pt x="657225" y="18414"/>
                </a:lnTo>
                <a:lnTo>
                  <a:pt x="612775" y="8254"/>
                </a:lnTo>
                <a:lnTo>
                  <a:pt x="566420" y="1904"/>
                </a:lnTo>
                <a:lnTo>
                  <a:pt x="519430" y="0"/>
                </a:lnTo>
                <a:close/>
              </a:path>
            </a:pathLst>
          </a:custGeom>
          <a:solidFill>
            <a:srgbClr val="2C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42644" y="3566033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0" y="519429"/>
                </a:moveTo>
                <a:lnTo>
                  <a:pt x="1905" y="471804"/>
                </a:lnTo>
                <a:lnTo>
                  <a:pt x="8255" y="426084"/>
                </a:lnTo>
                <a:lnTo>
                  <a:pt x="18415" y="380999"/>
                </a:lnTo>
                <a:lnTo>
                  <a:pt x="32385" y="337819"/>
                </a:lnTo>
                <a:lnTo>
                  <a:pt x="50165" y="296544"/>
                </a:lnTo>
                <a:lnTo>
                  <a:pt x="70485" y="257174"/>
                </a:lnTo>
                <a:lnTo>
                  <a:pt x="94615" y="219709"/>
                </a:lnTo>
                <a:lnTo>
                  <a:pt x="121920" y="184784"/>
                </a:lnTo>
                <a:lnTo>
                  <a:pt x="151765" y="151764"/>
                </a:lnTo>
                <a:lnTo>
                  <a:pt x="184785" y="121919"/>
                </a:lnTo>
                <a:lnTo>
                  <a:pt x="219710" y="94614"/>
                </a:lnTo>
                <a:lnTo>
                  <a:pt x="257175" y="70484"/>
                </a:lnTo>
                <a:lnTo>
                  <a:pt x="296545" y="50164"/>
                </a:lnTo>
                <a:lnTo>
                  <a:pt x="337820" y="32384"/>
                </a:lnTo>
                <a:lnTo>
                  <a:pt x="381000" y="18414"/>
                </a:lnTo>
                <a:lnTo>
                  <a:pt x="426085" y="8254"/>
                </a:lnTo>
                <a:lnTo>
                  <a:pt x="471805" y="1904"/>
                </a:lnTo>
                <a:lnTo>
                  <a:pt x="519430" y="0"/>
                </a:lnTo>
                <a:lnTo>
                  <a:pt x="566420" y="1904"/>
                </a:lnTo>
                <a:lnTo>
                  <a:pt x="612775" y="8254"/>
                </a:lnTo>
                <a:lnTo>
                  <a:pt x="657225" y="18414"/>
                </a:lnTo>
                <a:lnTo>
                  <a:pt x="700405" y="32384"/>
                </a:lnTo>
                <a:lnTo>
                  <a:pt x="741680" y="50164"/>
                </a:lnTo>
                <a:lnTo>
                  <a:pt x="781050" y="70484"/>
                </a:lnTo>
                <a:lnTo>
                  <a:pt x="818515" y="94614"/>
                </a:lnTo>
                <a:lnTo>
                  <a:pt x="853440" y="121919"/>
                </a:lnTo>
                <a:lnTo>
                  <a:pt x="886460" y="151764"/>
                </a:lnTo>
                <a:lnTo>
                  <a:pt x="916305" y="184784"/>
                </a:lnTo>
                <a:lnTo>
                  <a:pt x="943610" y="219709"/>
                </a:lnTo>
                <a:lnTo>
                  <a:pt x="967740" y="257174"/>
                </a:lnTo>
                <a:lnTo>
                  <a:pt x="988694" y="296544"/>
                </a:lnTo>
                <a:lnTo>
                  <a:pt x="1005840" y="337819"/>
                </a:lnTo>
                <a:lnTo>
                  <a:pt x="1019810" y="380999"/>
                </a:lnTo>
                <a:lnTo>
                  <a:pt x="1029969" y="426084"/>
                </a:lnTo>
                <a:lnTo>
                  <a:pt x="1036319" y="471804"/>
                </a:lnTo>
                <a:lnTo>
                  <a:pt x="1038225" y="519429"/>
                </a:lnTo>
                <a:lnTo>
                  <a:pt x="1036319" y="566419"/>
                </a:lnTo>
                <a:lnTo>
                  <a:pt x="1029969" y="612774"/>
                </a:lnTo>
                <a:lnTo>
                  <a:pt x="1019810" y="657224"/>
                </a:lnTo>
                <a:lnTo>
                  <a:pt x="1005840" y="700404"/>
                </a:lnTo>
                <a:lnTo>
                  <a:pt x="988694" y="741679"/>
                </a:lnTo>
                <a:lnTo>
                  <a:pt x="967740" y="781049"/>
                </a:lnTo>
                <a:lnTo>
                  <a:pt x="943610" y="818514"/>
                </a:lnTo>
                <a:lnTo>
                  <a:pt x="916305" y="854074"/>
                </a:lnTo>
                <a:lnTo>
                  <a:pt x="886460" y="886459"/>
                </a:lnTo>
                <a:lnTo>
                  <a:pt x="853440" y="916304"/>
                </a:lnTo>
                <a:lnTo>
                  <a:pt x="818515" y="943609"/>
                </a:lnTo>
                <a:lnTo>
                  <a:pt x="781050" y="967739"/>
                </a:lnTo>
                <a:lnTo>
                  <a:pt x="741680" y="988694"/>
                </a:lnTo>
                <a:lnTo>
                  <a:pt x="700405" y="1005839"/>
                </a:lnTo>
                <a:lnTo>
                  <a:pt x="657225" y="1019809"/>
                </a:lnTo>
                <a:lnTo>
                  <a:pt x="612775" y="1029969"/>
                </a:lnTo>
                <a:lnTo>
                  <a:pt x="566420" y="1036319"/>
                </a:lnTo>
                <a:lnTo>
                  <a:pt x="519430" y="1038224"/>
                </a:lnTo>
                <a:lnTo>
                  <a:pt x="471805" y="1036319"/>
                </a:lnTo>
                <a:lnTo>
                  <a:pt x="426085" y="1029969"/>
                </a:lnTo>
                <a:lnTo>
                  <a:pt x="381000" y="1019809"/>
                </a:lnTo>
                <a:lnTo>
                  <a:pt x="337820" y="1005839"/>
                </a:lnTo>
                <a:lnTo>
                  <a:pt x="296545" y="988694"/>
                </a:lnTo>
                <a:lnTo>
                  <a:pt x="257175" y="967739"/>
                </a:lnTo>
                <a:lnTo>
                  <a:pt x="219710" y="943609"/>
                </a:lnTo>
                <a:lnTo>
                  <a:pt x="184785" y="916304"/>
                </a:lnTo>
                <a:lnTo>
                  <a:pt x="151765" y="886459"/>
                </a:lnTo>
                <a:lnTo>
                  <a:pt x="121920" y="854074"/>
                </a:lnTo>
                <a:lnTo>
                  <a:pt x="94615" y="818514"/>
                </a:lnTo>
                <a:lnTo>
                  <a:pt x="70485" y="781049"/>
                </a:lnTo>
                <a:lnTo>
                  <a:pt x="50165" y="741679"/>
                </a:lnTo>
                <a:lnTo>
                  <a:pt x="32385" y="700404"/>
                </a:lnTo>
                <a:lnTo>
                  <a:pt x="18415" y="657224"/>
                </a:lnTo>
                <a:lnTo>
                  <a:pt x="8255" y="612774"/>
                </a:lnTo>
                <a:lnTo>
                  <a:pt x="1905" y="566419"/>
                </a:lnTo>
                <a:lnTo>
                  <a:pt x="0" y="519429"/>
                </a:lnTo>
                <a:close/>
              </a:path>
            </a:pathLst>
          </a:custGeom>
          <a:ln w="251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75055" y="3776853"/>
            <a:ext cx="574040" cy="5740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982470" y="3798189"/>
            <a:ext cx="3536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Les transactions douani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è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res</a:t>
            </a:r>
            <a:r>
              <a:rPr sz="16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impliquent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338070" y="4056963"/>
            <a:ext cx="64503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20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30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diff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rentes parties,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requi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è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rent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40 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documents</a:t>
            </a:r>
            <a:r>
              <a:rPr sz="1500" spc="-202" baseline="22222" dirty="0">
                <a:latin typeface="Arial"/>
                <a:cs typeface="Arial"/>
              </a:rPr>
              <a:t>p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spc="-202" baseline="22222" dirty="0">
                <a:latin typeface="Arial"/>
                <a:cs typeface="Arial"/>
              </a:rPr>
              <a:t>ro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spc="-202" baseline="22222" dirty="0">
                <a:latin typeface="Arial"/>
                <a:cs typeface="Arial"/>
              </a:rPr>
              <a:t>céd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500" spc="-202" baseline="22222" dirty="0">
                <a:latin typeface="Arial"/>
                <a:cs typeface="Arial"/>
              </a:rPr>
              <a:t>ur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500" spc="-202" baseline="22222" dirty="0">
                <a:latin typeface="Arial"/>
                <a:cs typeface="Arial"/>
              </a:rPr>
              <a:t>es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500" spc="-202" baseline="22222" dirty="0">
                <a:latin typeface="Arial"/>
                <a:cs typeface="Arial"/>
              </a:rPr>
              <a:t>liées </a:t>
            </a:r>
            <a:r>
              <a:rPr sz="1500" spc="-7" baseline="22222" dirty="0">
                <a:latin typeface="Arial"/>
                <a:cs typeface="Arial"/>
              </a:rPr>
              <a:t>au</a:t>
            </a:r>
            <a:r>
              <a:rPr sz="1500" spc="292" baseline="22222" dirty="0">
                <a:latin typeface="Arial"/>
                <a:cs typeface="Arial"/>
              </a:rPr>
              <a:t> </a:t>
            </a:r>
            <a:r>
              <a:rPr sz="1500" spc="-7" baseline="22222" dirty="0">
                <a:latin typeface="Arial"/>
                <a:cs typeface="Arial"/>
              </a:rPr>
              <a:t>traitement</a:t>
            </a:r>
            <a:endParaRPr sz="1500" baseline="22222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63470" y="4306061"/>
            <a:ext cx="19316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ments de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donn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493519" y="4949050"/>
            <a:ext cx="6939915" cy="9944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06855" y="4939538"/>
            <a:ext cx="6912609" cy="967740"/>
          </a:xfrm>
          <a:custGeom>
            <a:avLst/>
            <a:gdLst/>
            <a:ahLst/>
            <a:cxnLst/>
            <a:rect l="l" t="t" r="r" b="b"/>
            <a:pathLst>
              <a:path w="6912609" h="967739">
                <a:moveTo>
                  <a:pt x="6751320" y="0"/>
                </a:moveTo>
                <a:lnTo>
                  <a:pt x="161289" y="0"/>
                </a:lnTo>
                <a:lnTo>
                  <a:pt x="118109" y="5714"/>
                </a:lnTo>
                <a:lnTo>
                  <a:pt x="80009" y="22225"/>
                </a:lnTo>
                <a:lnTo>
                  <a:pt x="46989" y="47625"/>
                </a:lnTo>
                <a:lnTo>
                  <a:pt x="22225" y="80010"/>
                </a:lnTo>
                <a:lnTo>
                  <a:pt x="5714" y="118744"/>
                </a:lnTo>
                <a:lnTo>
                  <a:pt x="0" y="161289"/>
                </a:lnTo>
                <a:lnTo>
                  <a:pt x="0" y="806437"/>
                </a:lnTo>
                <a:lnTo>
                  <a:pt x="5714" y="849617"/>
                </a:lnTo>
                <a:lnTo>
                  <a:pt x="22225" y="887717"/>
                </a:lnTo>
                <a:lnTo>
                  <a:pt x="46989" y="920737"/>
                </a:lnTo>
                <a:lnTo>
                  <a:pt x="80009" y="946137"/>
                </a:lnTo>
                <a:lnTo>
                  <a:pt x="118109" y="962012"/>
                </a:lnTo>
                <a:lnTo>
                  <a:pt x="161289" y="967727"/>
                </a:lnTo>
                <a:lnTo>
                  <a:pt x="6751320" y="967727"/>
                </a:lnTo>
                <a:lnTo>
                  <a:pt x="6794500" y="962012"/>
                </a:lnTo>
                <a:lnTo>
                  <a:pt x="6833235" y="946137"/>
                </a:lnTo>
                <a:lnTo>
                  <a:pt x="6865620" y="920737"/>
                </a:lnTo>
                <a:lnTo>
                  <a:pt x="6891020" y="887717"/>
                </a:lnTo>
                <a:lnTo>
                  <a:pt x="6906895" y="849617"/>
                </a:lnTo>
                <a:lnTo>
                  <a:pt x="6912610" y="806437"/>
                </a:lnTo>
                <a:lnTo>
                  <a:pt x="6912610" y="161289"/>
                </a:lnTo>
                <a:lnTo>
                  <a:pt x="6906895" y="118744"/>
                </a:lnTo>
                <a:lnTo>
                  <a:pt x="6891020" y="80010"/>
                </a:lnTo>
                <a:lnTo>
                  <a:pt x="6865620" y="47625"/>
                </a:lnTo>
                <a:lnTo>
                  <a:pt x="6833235" y="22225"/>
                </a:lnTo>
                <a:lnTo>
                  <a:pt x="6794500" y="5714"/>
                </a:lnTo>
                <a:lnTo>
                  <a:pt x="675132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06855" y="4939538"/>
            <a:ext cx="6912609" cy="967740"/>
          </a:xfrm>
          <a:custGeom>
            <a:avLst/>
            <a:gdLst/>
            <a:ahLst/>
            <a:cxnLst/>
            <a:rect l="l" t="t" r="r" b="b"/>
            <a:pathLst>
              <a:path w="6912609" h="967739">
                <a:moveTo>
                  <a:pt x="0" y="161289"/>
                </a:moveTo>
                <a:lnTo>
                  <a:pt x="5714" y="118744"/>
                </a:lnTo>
                <a:lnTo>
                  <a:pt x="22225" y="80010"/>
                </a:lnTo>
                <a:lnTo>
                  <a:pt x="46989" y="47625"/>
                </a:lnTo>
                <a:lnTo>
                  <a:pt x="80009" y="22225"/>
                </a:lnTo>
                <a:lnTo>
                  <a:pt x="118109" y="5714"/>
                </a:lnTo>
                <a:lnTo>
                  <a:pt x="161289" y="0"/>
                </a:lnTo>
                <a:lnTo>
                  <a:pt x="6751320" y="0"/>
                </a:lnTo>
                <a:lnTo>
                  <a:pt x="6794500" y="5714"/>
                </a:lnTo>
                <a:lnTo>
                  <a:pt x="6833235" y="22225"/>
                </a:lnTo>
                <a:lnTo>
                  <a:pt x="6865620" y="47625"/>
                </a:lnTo>
                <a:lnTo>
                  <a:pt x="6891020" y="80010"/>
                </a:lnTo>
                <a:lnTo>
                  <a:pt x="6906895" y="118744"/>
                </a:lnTo>
                <a:lnTo>
                  <a:pt x="6912610" y="161289"/>
                </a:lnTo>
                <a:lnTo>
                  <a:pt x="6912610" y="806437"/>
                </a:lnTo>
                <a:lnTo>
                  <a:pt x="6906895" y="849617"/>
                </a:lnTo>
                <a:lnTo>
                  <a:pt x="6891020" y="887717"/>
                </a:lnTo>
                <a:lnTo>
                  <a:pt x="6865620" y="920737"/>
                </a:lnTo>
                <a:lnTo>
                  <a:pt x="6833235" y="946137"/>
                </a:lnTo>
                <a:lnTo>
                  <a:pt x="6794500" y="962012"/>
                </a:lnTo>
                <a:lnTo>
                  <a:pt x="6751320" y="967727"/>
                </a:lnTo>
                <a:lnTo>
                  <a:pt x="161289" y="967727"/>
                </a:lnTo>
                <a:lnTo>
                  <a:pt x="118109" y="962012"/>
                </a:lnTo>
                <a:lnTo>
                  <a:pt x="80009" y="946137"/>
                </a:lnTo>
                <a:lnTo>
                  <a:pt x="46989" y="920737"/>
                </a:lnTo>
                <a:lnTo>
                  <a:pt x="22225" y="887717"/>
                </a:lnTo>
                <a:lnTo>
                  <a:pt x="5714" y="849617"/>
                </a:lnTo>
                <a:lnTo>
                  <a:pt x="0" y="806437"/>
                </a:lnTo>
                <a:lnTo>
                  <a:pt x="0" y="16128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44550" y="4912855"/>
            <a:ext cx="1065530" cy="10655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57885" y="4903342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519430" y="0"/>
                </a:moveTo>
                <a:lnTo>
                  <a:pt x="471805" y="1904"/>
                </a:lnTo>
                <a:lnTo>
                  <a:pt x="426084" y="8254"/>
                </a:lnTo>
                <a:lnTo>
                  <a:pt x="381000" y="18414"/>
                </a:lnTo>
                <a:lnTo>
                  <a:pt x="337820" y="32384"/>
                </a:lnTo>
                <a:lnTo>
                  <a:pt x="296545" y="50164"/>
                </a:lnTo>
                <a:lnTo>
                  <a:pt x="257175" y="70484"/>
                </a:lnTo>
                <a:lnTo>
                  <a:pt x="219709" y="94614"/>
                </a:lnTo>
                <a:lnTo>
                  <a:pt x="184784" y="121919"/>
                </a:lnTo>
                <a:lnTo>
                  <a:pt x="151765" y="151764"/>
                </a:lnTo>
                <a:lnTo>
                  <a:pt x="121920" y="184784"/>
                </a:lnTo>
                <a:lnTo>
                  <a:pt x="94615" y="219709"/>
                </a:lnTo>
                <a:lnTo>
                  <a:pt x="70484" y="257174"/>
                </a:lnTo>
                <a:lnTo>
                  <a:pt x="50165" y="296544"/>
                </a:lnTo>
                <a:lnTo>
                  <a:pt x="32384" y="337819"/>
                </a:lnTo>
                <a:lnTo>
                  <a:pt x="18415" y="380999"/>
                </a:lnTo>
                <a:lnTo>
                  <a:pt x="8255" y="426084"/>
                </a:lnTo>
                <a:lnTo>
                  <a:pt x="1905" y="471804"/>
                </a:lnTo>
                <a:lnTo>
                  <a:pt x="0" y="519429"/>
                </a:lnTo>
                <a:lnTo>
                  <a:pt x="1905" y="566419"/>
                </a:lnTo>
                <a:lnTo>
                  <a:pt x="8255" y="612774"/>
                </a:lnTo>
                <a:lnTo>
                  <a:pt x="18415" y="657224"/>
                </a:lnTo>
                <a:lnTo>
                  <a:pt x="32384" y="700392"/>
                </a:lnTo>
                <a:lnTo>
                  <a:pt x="50165" y="741667"/>
                </a:lnTo>
                <a:lnTo>
                  <a:pt x="70484" y="781037"/>
                </a:lnTo>
                <a:lnTo>
                  <a:pt x="94615" y="818502"/>
                </a:lnTo>
                <a:lnTo>
                  <a:pt x="121920" y="854062"/>
                </a:lnTo>
                <a:lnTo>
                  <a:pt x="151765" y="886447"/>
                </a:lnTo>
                <a:lnTo>
                  <a:pt x="184784" y="916292"/>
                </a:lnTo>
                <a:lnTo>
                  <a:pt x="219709" y="943597"/>
                </a:lnTo>
                <a:lnTo>
                  <a:pt x="257175" y="967727"/>
                </a:lnTo>
                <a:lnTo>
                  <a:pt x="296545" y="988682"/>
                </a:lnTo>
                <a:lnTo>
                  <a:pt x="337820" y="1005827"/>
                </a:lnTo>
                <a:lnTo>
                  <a:pt x="381000" y="1019797"/>
                </a:lnTo>
                <a:lnTo>
                  <a:pt x="426084" y="1029957"/>
                </a:lnTo>
                <a:lnTo>
                  <a:pt x="471805" y="1036307"/>
                </a:lnTo>
                <a:lnTo>
                  <a:pt x="519430" y="1038212"/>
                </a:lnTo>
                <a:lnTo>
                  <a:pt x="566420" y="1036307"/>
                </a:lnTo>
                <a:lnTo>
                  <a:pt x="612775" y="1029957"/>
                </a:lnTo>
                <a:lnTo>
                  <a:pt x="657225" y="1019797"/>
                </a:lnTo>
                <a:lnTo>
                  <a:pt x="700405" y="1005827"/>
                </a:lnTo>
                <a:lnTo>
                  <a:pt x="741680" y="988682"/>
                </a:lnTo>
                <a:lnTo>
                  <a:pt x="781050" y="967727"/>
                </a:lnTo>
                <a:lnTo>
                  <a:pt x="818515" y="943597"/>
                </a:lnTo>
                <a:lnTo>
                  <a:pt x="853440" y="916292"/>
                </a:lnTo>
                <a:lnTo>
                  <a:pt x="886460" y="886447"/>
                </a:lnTo>
                <a:lnTo>
                  <a:pt x="916304" y="854062"/>
                </a:lnTo>
                <a:lnTo>
                  <a:pt x="943610" y="818502"/>
                </a:lnTo>
                <a:lnTo>
                  <a:pt x="967740" y="781037"/>
                </a:lnTo>
                <a:lnTo>
                  <a:pt x="988695" y="741667"/>
                </a:lnTo>
                <a:lnTo>
                  <a:pt x="1005840" y="700392"/>
                </a:lnTo>
                <a:lnTo>
                  <a:pt x="1019810" y="657224"/>
                </a:lnTo>
                <a:lnTo>
                  <a:pt x="1029970" y="612774"/>
                </a:lnTo>
                <a:lnTo>
                  <a:pt x="1036320" y="566419"/>
                </a:lnTo>
                <a:lnTo>
                  <a:pt x="1038225" y="519429"/>
                </a:lnTo>
                <a:lnTo>
                  <a:pt x="1036320" y="471804"/>
                </a:lnTo>
                <a:lnTo>
                  <a:pt x="1029970" y="426084"/>
                </a:lnTo>
                <a:lnTo>
                  <a:pt x="1019810" y="380999"/>
                </a:lnTo>
                <a:lnTo>
                  <a:pt x="1005840" y="337819"/>
                </a:lnTo>
                <a:lnTo>
                  <a:pt x="988695" y="296544"/>
                </a:lnTo>
                <a:lnTo>
                  <a:pt x="967740" y="257174"/>
                </a:lnTo>
                <a:lnTo>
                  <a:pt x="943610" y="219709"/>
                </a:lnTo>
                <a:lnTo>
                  <a:pt x="916304" y="184784"/>
                </a:lnTo>
                <a:lnTo>
                  <a:pt x="886460" y="151764"/>
                </a:lnTo>
                <a:lnTo>
                  <a:pt x="853440" y="121919"/>
                </a:lnTo>
                <a:lnTo>
                  <a:pt x="818515" y="94614"/>
                </a:lnTo>
                <a:lnTo>
                  <a:pt x="781050" y="70484"/>
                </a:lnTo>
                <a:lnTo>
                  <a:pt x="741680" y="50164"/>
                </a:lnTo>
                <a:lnTo>
                  <a:pt x="700405" y="32384"/>
                </a:lnTo>
                <a:lnTo>
                  <a:pt x="657225" y="18414"/>
                </a:lnTo>
                <a:lnTo>
                  <a:pt x="612775" y="8254"/>
                </a:lnTo>
                <a:lnTo>
                  <a:pt x="566420" y="1904"/>
                </a:lnTo>
                <a:lnTo>
                  <a:pt x="51943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57885" y="4903342"/>
            <a:ext cx="1038225" cy="1038225"/>
          </a:xfrm>
          <a:custGeom>
            <a:avLst/>
            <a:gdLst/>
            <a:ahLst/>
            <a:cxnLst/>
            <a:rect l="l" t="t" r="r" b="b"/>
            <a:pathLst>
              <a:path w="1038225" h="1038225">
                <a:moveTo>
                  <a:pt x="0" y="519429"/>
                </a:moveTo>
                <a:lnTo>
                  <a:pt x="1905" y="471804"/>
                </a:lnTo>
                <a:lnTo>
                  <a:pt x="8255" y="426084"/>
                </a:lnTo>
                <a:lnTo>
                  <a:pt x="18415" y="380999"/>
                </a:lnTo>
                <a:lnTo>
                  <a:pt x="32384" y="337819"/>
                </a:lnTo>
                <a:lnTo>
                  <a:pt x="50165" y="296544"/>
                </a:lnTo>
                <a:lnTo>
                  <a:pt x="70484" y="257174"/>
                </a:lnTo>
                <a:lnTo>
                  <a:pt x="94615" y="219709"/>
                </a:lnTo>
                <a:lnTo>
                  <a:pt x="121920" y="184784"/>
                </a:lnTo>
                <a:lnTo>
                  <a:pt x="151765" y="151764"/>
                </a:lnTo>
                <a:lnTo>
                  <a:pt x="184784" y="121919"/>
                </a:lnTo>
                <a:lnTo>
                  <a:pt x="219709" y="94614"/>
                </a:lnTo>
                <a:lnTo>
                  <a:pt x="257175" y="70484"/>
                </a:lnTo>
                <a:lnTo>
                  <a:pt x="296545" y="50164"/>
                </a:lnTo>
                <a:lnTo>
                  <a:pt x="337820" y="32384"/>
                </a:lnTo>
                <a:lnTo>
                  <a:pt x="381000" y="18414"/>
                </a:lnTo>
                <a:lnTo>
                  <a:pt x="426084" y="8254"/>
                </a:lnTo>
                <a:lnTo>
                  <a:pt x="471805" y="1904"/>
                </a:lnTo>
                <a:lnTo>
                  <a:pt x="519430" y="0"/>
                </a:lnTo>
                <a:lnTo>
                  <a:pt x="566420" y="1904"/>
                </a:lnTo>
                <a:lnTo>
                  <a:pt x="612775" y="8254"/>
                </a:lnTo>
                <a:lnTo>
                  <a:pt x="657225" y="18414"/>
                </a:lnTo>
                <a:lnTo>
                  <a:pt x="700405" y="32384"/>
                </a:lnTo>
                <a:lnTo>
                  <a:pt x="741680" y="50164"/>
                </a:lnTo>
                <a:lnTo>
                  <a:pt x="781050" y="70484"/>
                </a:lnTo>
                <a:lnTo>
                  <a:pt x="818515" y="94614"/>
                </a:lnTo>
                <a:lnTo>
                  <a:pt x="853440" y="121919"/>
                </a:lnTo>
                <a:lnTo>
                  <a:pt x="886460" y="151764"/>
                </a:lnTo>
                <a:lnTo>
                  <a:pt x="916304" y="184784"/>
                </a:lnTo>
                <a:lnTo>
                  <a:pt x="943610" y="219709"/>
                </a:lnTo>
                <a:lnTo>
                  <a:pt x="967740" y="257174"/>
                </a:lnTo>
                <a:lnTo>
                  <a:pt x="988695" y="296544"/>
                </a:lnTo>
                <a:lnTo>
                  <a:pt x="1005840" y="337819"/>
                </a:lnTo>
                <a:lnTo>
                  <a:pt x="1019810" y="380999"/>
                </a:lnTo>
                <a:lnTo>
                  <a:pt x="1029970" y="426084"/>
                </a:lnTo>
                <a:lnTo>
                  <a:pt x="1036320" y="471804"/>
                </a:lnTo>
                <a:lnTo>
                  <a:pt x="1038225" y="519429"/>
                </a:lnTo>
                <a:lnTo>
                  <a:pt x="1036320" y="566419"/>
                </a:lnTo>
                <a:lnTo>
                  <a:pt x="1029970" y="612774"/>
                </a:lnTo>
                <a:lnTo>
                  <a:pt x="1019810" y="657224"/>
                </a:lnTo>
                <a:lnTo>
                  <a:pt x="1005840" y="700392"/>
                </a:lnTo>
                <a:lnTo>
                  <a:pt x="988695" y="741667"/>
                </a:lnTo>
                <a:lnTo>
                  <a:pt x="967740" y="781037"/>
                </a:lnTo>
                <a:lnTo>
                  <a:pt x="943610" y="818502"/>
                </a:lnTo>
                <a:lnTo>
                  <a:pt x="916304" y="854062"/>
                </a:lnTo>
                <a:lnTo>
                  <a:pt x="886460" y="886447"/>
                </a:lnTo>
                <a:lnTo>
                  <a:pt x="853440" y="916292"/>
                </a:lnTo>
                <a:lnTo>
                  <a:pt x="818515" y="943597"/>
                </a:lnTo>
                <a:lnTo>
                  <a:pt x="781050" y="967727"/>
                </a:lnTo>
                <a:lnTo>
                  <a:pt x="741680" y="988682"/>
                </a:lnTo>
                <a:lnTo>
                  <a:pt x="700405" y="1005827"/>
                </a:lnTo>
                <a:lnTo>
                  <a:pt x="657225" y="1019797"/>
                </a:lnTo>
                <a:lnTo>
                  <a:pt x="612775" y="1029957"/>
                </a:lnTo>
                <a:lnTo>
                  <a:pt x="566420" y="1036307"/>
                </a:lnTo>
                <a:lnTo>
                  <a:pt x="519430" y="1038212"/>
                </a:lnTo>
                <a:lnTo>
                  <a:pt x="471805" y="1036307"/>
                </a:lnTo>
                <a:lnTo>
                  <a:pt x="426084" y="1029957"/>
                </a:lnTo>
                <a:lnTo>
                  <a:pt x="381000" y="1019797"/>
                </a:lnTo>
                <a:lnTo>
                  <a:pt x="337820" y="1005827"/>
                </a:lnTo>
                <a:lnTo>
                  <a:pt x="296545" y="988682"/>
                </a:lnTo>
                <a:lnTo>
                  <a:pt x="257175" y="967727"/>
                </a:lnTo>
                <a:lnTo>
                  <a:pt x="219709" y="943597"/>
                </a:lnTo>
                <a:lnTo>
                  <a:pt x="184784" y="916292"/>
                </a:lnTo>
                <a:lnTo>
                  <a:pt x="151765" y="886447"/>
                </a:lnTo>
                <a:lnTo>
                  <a:pt x="121920" y="854062"/>
                </a:lnTo>
                <a:lnTo>
                  <a:pt x="94615" y="818502"/>
                </a:lnTo>
                <a:lnTo>
                  <a:pt x="70484" y="781037"/>
                </a:lnTo>
                <a:lnTo>
                  <a:pt x="50165" y="741667"/>
                </a:lnTo>
                <a:lnTo>
                  <a:pt x="32384" y="700392"/>
                </a:lnTo>
                <a:lnTo>
                  <a:pt x="18415" y="657224"/>
                </a:lnTo>
                <a:lnTo>
                  <a:pt x="8255" y="612774"/>
                </a:lnTo>
                <a:lnTo>
                  <a:pt x="1905" y="566419"/>
                </a:lnTo>
                <a:lnTo>
                  <a:pt x="0" y="519429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11555" y="5155425"/>
            <a:ext cx="731519" cy="73152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997710" y="5133594"/>
            <a:ext cx="6155055" cy="761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Les retards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dans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le traitement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douanier</a:t>
            </a:r>
            <a:endParaRPr sz="1600">
              <a:latin typeface="Arial"/>
              <a:cs typeface="Arial"/>
            </a:endParaRPr>
          </a:p>
          <a:p>
            <a:pPr marL="393700">
              <a:lnSpc>
                <a:spcPct val="100000"/>
              </a:lnSpc>
              <a:spcBef>
                <a:spcPts val="2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peuvent co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û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ter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185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dollars de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frais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exp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dition pour</a:t>
            </a: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chaque</a:t>
            </a:r>
            <a:endParaRPr sz="1600">
              <a:latin typeface="Arial"/>
              <a:cs typeface="Arial"/>
            </a:endParaRPr>
          </a:p>
          <a:p>
            <a:pPr marL="393700">
              <a:lnSpc>
                <a:spcPct val="100000"/>
              </a:lnSpc>
              <a:spcBef>
                <a:spcPts val="1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jour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retard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" y="5159628"/>
            <a:ext cx="697738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i="1" spc="-5" dirty="0">
                <a:latin typeface="Calibri"/>
                <a:cs typeface="Calibri"/>
              </a:rPr>
              <a:t>Source</a:t>
            </a:r>
            <a:r>
              <a:rPr sz="900" spc="-5" dirty="0">
                <a:latin typeface="Calibri"/>
                <a:cs typeface="Calibri"/>
              </a:rPr>
              <a:t>: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AfDB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(African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Development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Bank).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2011.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Africa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50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years’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time: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the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road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towards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inclusive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growth,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African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Development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Bank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Group,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Tunisia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92873"/>
            <a:ext cx="8870315" cy="36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210" y="5723254"/>
            <a:ext cx="8865870" cy="784225"/>
          </a:xfrm>
          <a:custGeom>
            <a:avLst/>
            <a:gdLst/>
            <a:ahLst/>
            <a:cxnLst/>
            <a:rect l="l" t="t" r="r" b="b"/>
            <a:pathLst>
              <a:path w="8865870" h="784225">
                <a:moveTo>
                  <a:pt x="8798560" y="0"/>
                </a:moveTo>
                <a:lnTo>
                  <a:pt x="66675" y="0"/>
                </a:lnTo>
                <a:lnTo>
                  <a:pt x="40639" y="5080"/>
                </a:lnTo>
                <a:lnTo>
                  <a:pt x="19684" y="19685"/>
                </a:lnTo>
                <a:lnTo>
                  <a:pt x="5079" y="40640"/>
                </a:lnTo>
                <a:lnTo>
                  <a:pt x="0" y="67310"/>
                </a:lnTo>
                <a:lnTo>
                  <a:pt x="0" y="716915"/>
                </a:lnTo>
                <a:lnTo>
                  <a:pt x="5079" y="742950"/>
                </a:lnTo>
                <a:lnTo>
                  <a:pt x="19684" y="764540"/>
                </a:lnTo>
                <a:lnTo>
                  <a:pt x="40639" y="778510"/>
                </a:lnTo>
                <a:lnTo>
                  <a:pt x="66675" y="784225"/>
                </a:lnTo>
                <a:lnTo>
                  <a:pt x="8798560" y="784225"/>
                </a:lnTo>
                <a:lnTo>
                  <a:pt x="8824595" y="778510"/>
                </a:lnTo>
                <a:lnTo>
                  <a:pt x="8846185" y="764540"/>
                </a:lnTo>
                <a:lnTo>
                  <a:pt x="8860155" y="742950"/>
                </a:lnTo>
                <a:lnTo>
                  <a:pt x="8865870" y="716915"/>
                </a:lnTo>
                <a:lnTo>
                  <a:pt x="8865870" y="67310"/>
                </a:lnTo>
                <a:lnTo>
                  <a:pt x="8860155" y="40640"/>
                </a:lnTo>
                <a:lnTo>
                  <a:pt x="8846185" y="19685"/>
                </a:lnTo>
                <a:lnTo>
                  <a:pt x="8824595" y="5080"/>
                </a:lnTo>
                <a:lnTo>
                  <a:pt x="8798560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6210" y="5723254"/>
            <a:ext cx="8865870" cy="784225"/>
          </a:xfrm>
          <a:custGeom>
            <a:avLst/>
            <a:gdLst/>
            <a:ahLst/>
            <a:cxnLst/>
            <a:rect l="l" t="t" r="r" b="b"/>
            <a:pathLst>
              <a:path w="8865870" h="784225">
                <a:moveTo>
                  <a:pt x="0" y="67310"/>
                </a:moveTo>
                <a:lnTo>
                  <a:pt x="5079" y="40640"/>
                </a:lnTo>
                <a:lnTo>
                  <a:pt x="19684" y="19685"/>
                </a:lnTo>
                <a:lnTo>
                  <a:pt x="40639" y="5080"/>
                </a:lnTo>
                <a:lnTo>
                  <a:pt x="66675" y="0"/>
                </a:lnTo>
                <a:lnTo>
                  <a:pt x="8798560" y="0"/>
                </a:lnTo>
                <a:lnTo>
                  <a:pt x="8824595" y="5080"/>
                </a:lnTo>
                <a:lnTo>
                  <a:pt x="8846185" y="19685"/>
                </a:lnTo>
                <a:lnTo>
                  <a:pt x="8860155" y="40640"/>
                </a:lnTo>
                <a:lnTo>
                  <a:pt x="8865870" y="67310"/>
                </a:lnTo>
                <a:lnTo>
                  <a:pt x="8865870" y="716915"/>
                </a:lnTo>
                <a:lnTo>
                  <a:pt x="8860155" y="742950"/>
                </a:lnTo>
                <a:lnTo>
                  <a:pt x="8846185" y="764540"/>
                </a:lnTo>
                <a:lnTo>
                  <a:pt x="8824595" y="778510"/>
                </a:lnTo>
                <a:lnTo>
                  <a:pt x="8798560" y="784225"/>
                </a:lnTo>
                <a:lnTo>
                  <a:pt x="66675" y="784225"/>
                </a:lnTo>
                <a:lnTo>
                  <a:pt x="40639" y="778510"/>
                </a:lnTo>
                <a:lnTo>
                  <a:pt x="19684" y="764540"/>
                </a:lnTo>
                <a:lnTo>
                  <a:pt x="5079" y="742950"/>
                </a:lnTo>
                <a:lnTo>
                  <a:pt x="0" y="716915"/>
                </a:lnTo>
                <a:lnTo>
                  <a:pt x="0" y="67310"/>
                </a:lnTo>
                <a:close/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9740" y="5723635"/>
            <a:ext cx="7971155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marR="5080" indent="-285115">
              <a:lnSpc>
                <a:spcPct val="99700"/>
              </a:lnSpc>
              <a:spcBef>
                <a:spcPts val="100"/>
              </a:spcBef>
              <a:buSzPct val="112500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b="0" spc="-5" dirty="0">
                <a:latin typeface="Calibri Light"/>
                <a:cs typeface="Calibri Light"/>
              </a:rPr>
              <a:t>Consolider la position de l'Afrique afin de faire bloc contre: les accords commerciaux  m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gar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gionaux, le protectionnisme, les nouveaux enjeux commerciaux, </a:t>
            </a:r>
            <a:r>
              <a:rPr sz="1600" b="0" dirty="0">
                <a:latin typeface="Calibri Light"/>
                <a:cs typeface="Calibri Light"/>
              </a:rPr>
              <a:t>les </a:t>
            </a:r>
            <a:r>
              <a:rPr sz="1600" b="0" spc="-5" dirty="0">
                <a:latin typeface="Calibri Light"/>
                <a:cs typeface="Calibri Light"/>
              </a:rPr>
              <a:t>n</a:t>
            </a:r>
            <a:r>
              <a:rPr sz="1600" spc="-5" dirty="0">
                <a:latin typeface="Calibri"/>
                <a:cs typeface="Calibri"/>
              </a:rPr>
              <a:t>é</a:t>
            </a:r>
            <a:r>
              <a:rPr sz="1600" b="0" spc="-5" dirty="0">
                <a:latin typeface="Calibri Light"/>
                <a:cs typeface="Calibri Light"/>
              </a:rPr>
              <a:t>gociations post-  </a:t>
            </a:r>
            <a:r>
              <a:rPr sz="1600" b="0" spc="-10" dirty="0">
                <a:latin typeface="Calibri Light"/>
                <a:cs typeface="Calibri Light"/>
              </a:rPr>
              <a:t>AGOA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525780"/>
          </a:xfrm>
          <a:custGeom>
            <a:avLst/>
            <a:gdLst/>
            <a:ahLst/>
            <a:cxnLst/>
            <a:rect l="l" t="t" r="r" b="b"/>
            <a:pathLst>
              <a:path w="9144000" h="525780">
                <a:moveTo>
                  <a:pt x="9105900" y="0"/>
                </a:moveTo>
                <a:lnTo>
                  <a:pt x="38100" y="0"/>
                </a:lnTo>
                <a:lnTo>
                  <a:pt x="26670" y="7620"/>
                </a:lnTo>
                <a:lnTo>
                  <a:pt x="6985" y="36195"/>
                </a:lnTo>
                <a:lnTo>
                  <a:pt x="0" y="71754"/>
                </a:lnTo>
                <a:lnTo>
                  <a:pt x="0" y="434975"/>
                </a:lnTo>
                <a:lnTo>
                  <a:pt x="6985" y="470535"/>
                </a:lnTo>
                <a:lnTo>
                  <a:pt x="26670" y="499110"/>
                </a:lnTo>
                <a:lnTo>
                  <a:pt x="55244" y="518795"/>
                </a:lnTo>
                <a:lnTo>
                  <a:pt x="90805" y="525779"/>
                </a:lnTo>
                <a:lnTo>
                  <a:pt x="9053195" y="525779"/>
                </a:lnTo>
                <a:lnTo>
                  <a:pt x="9088755" y="518795"/>
                </a:lnTo>
                <a:lnTo>
                  <a:pt x="9117330" y="499110"/>
                </a:lnTo>
                <a:lnTo>
                  <a:pt x="9137015" y="470535"/>
                </a:lnTo>
                <a:lnTo>
                  <a:pt x="9144000" y="434975"/>
                </a:lnTo>
                <a:lnTo>
                  <a:pt x="9144000" y="71754"/>
                </a:lnTo>
                <a:lnTo>
                  <a:pt x="9137015" y="36195"/>
                </a:lnTo>
                <a:lnTo>
                  <a:pt x="9117330" y="7620"/>
                </a:lnTo>
                <a:lnTo>
                  <a:pt x="9105900" y="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56561" y="80263"/>
            <a:ext cx="55886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Harmoniser la politique commerciale</a:t>
            </a:r>
            <a:r>
              <a:rPr spc="45" dirty="0"/>
              <a:t> </a:t>
            </a:r>
            <a:r>
              <a:rPr dirty="0"/>
              <a:t>africaine</a:t>
            </a:r>
          </a:p>
        </p:txBody>
      </p:sp>
      <p:sp>
        <p:nvSpPr>
          <p:cNvPr id="9" name="object 9"/>
          <p:cNvSpPr/>
          <p:nvPr/>
        </p:nvSpPr>
        <p:spPr>
          <a:xfrm>
            <a:off x="23496" y="626630"/>
            <a:ext cx="9095740" cy="5097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226" y="3219069"/>
            <a:ext cx="3326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Que </a:t>
            </a:r>
            <a:r>
              <a:rPr sz="2400" spc="-5" dirty="0"/>
              <a:t>contient</a:t>
            </a:r>
            <a:r>
              <a:rPr sz="2400" spc="-70" dirty="0"/>
              <a:t> </a:t>
            </a:r>
            <a:r>
              <a:rPr sz="2400" spc="-5" dirty="0"/>
              <a:t>l’accord?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2530</Words>
  <Application>Microsoft Office PowerPoint</Application>
  <PresentationFormat>On-screen Show (4:3)</PresentationFormat>
  <Paragraphs>395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Office Theme</vt:lpstr>
      <vt:lpstr>ZONE DE LIBRE-ÉCHANGE  CONTINENTALE AFRICAINE</vt:lpstr>
      <vt:lpstr>Justification</vt:lpstr>
      <vt:lpstr>Consolider un marché fragmenté</vt:lpstr>
      <vt:lpstr>Tirer parti de la croissance du marché africain</vt:lpstr>
      <vt:lpstr>Diversifier les exportations de l’Afrique</vt:lpstr>
      <vt:lpstr>Étude de cas: absence de diversification des  exportations en 2020 dans un contexte de Covid-19</vt:lpstr>
      <vt:lpstr>Relever les vieux défis liés à la facilitation des éc1h1-0a1-2n021g16e:45s:13</vt:lpstr>
      <vt:lpstr>Harmoniser la politique commerciale africaine</vt:lpstr>
      <vt:lpstr>Que contient l’accord?</vt:lpstr>
      <vt:lpstr>Architecture de l'accord</vt:lpstr>
      <vt:lpstr>Concrètement</vt:lpstr>
      <vt:lpstr>Concrètement: en matière de service</vt:lpstr>
      <vt:lpstr>Incide</vt:lpstr>
      <vt:lpstr>Stimuler le commerce industriel africa11i-0n1-2021 16:45:14</vt:lpstr>
      <vt:lpstr>hausse des exportations par secteur</vt:lpstr>
      <vt:lpstr>hausse des exportations par niveau de développement</vt:lpstr>
      <vt:lpstr>PowerPoint Presentation</vt:lpstr>
      <vt:lpstr>État des lieux: Déc 2020</vt:lpstr>
      <vt:lpstr>PowerPoint Presentation</vt:lpstr>
      <vt:lpstr>Fin de la phase I et mise en œuvre</vt:lpstr>
      <vt:lpstr>Phase II: politique de la concurrence</vt:lpstr>
      <vt:lpstr>Phase II: Investissement</vt:lpstr>
      <vt:lpstr>Fixer des normes pour sauvegarder les intérêts africains</vt:lpstr>
      <vt:lpstr>Phase III: le e-commerce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ZONE DE LIBRE-ÉCHANGE  CONTINENTALE AFRICAINE</dc:title>
  <dc:creator>Lateh Larry</dc:creator>
  <cp:lastModifiedBy>FUATY VALENTINE</cp:lastModifiedBy>
  <cp:revision>1</cp:revision>
  <dcterms:created xsi:type="dcterms:W3CDTF">2021-02-10T16:32:23Z</dcterms:created>
  <dcterms:modified xsi:type="dcterms:W3CDTF">2021-02-10T17:51:42Z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2021-02-10T00:00:00Z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2021-02-10T00:00:00Z</vt:filetime>
  </property>
</Properties>
</file>