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56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32244"/>
            <a:ext cx="8827135" cy="3257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8342" y="2557348"/>
            <a:ext cx="5687314" cy="757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002" y="2339466"/>
            <a:ext cx="8841994" cy="3844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6190" y="3866140"/>
            <a:ext cx="2108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 marR="5080" indent="-338455">
              <a:lnSpc>
                <a:spcPct val="100000"/>
              </a:lnSpc>
              <a:spcBef>
                <a:spcPts val="100"/>
              </a:spcBef>
            </a:pPr>
            <a:r>
              <a:rPr sz="1400" b="1" spc="15" dirty="0">
                <a:latin typeface="Tahoma"/>
                <a:cs typeface="Tahoma"/>
              </a:rPr>
              <a:t>Session </a:t>
            </a:r>
            <a:r>
              <a:rPr sz="1400" b="1" spc="10" dirty="0">
                <a:latin typeface="Tahoma"/>
                <a:cs typeface="Tahoma"/>
              </a:rPr>
              <a:t>virtuelle </a:t>
            </a:r>
            <a:r>
              <a:rPr sz="1400" b="1" spc="30" dirty="0">
                <a:latin typeface="Tahoma"/>
                <a:cs typeface="Tahoma"/>
              </a:rPr>
              <a:t>du </a:t>
            </a:r>
            <a:r>
              <a:rPr sz="1400" b="1" spc="5" dirty="0">
                <a:latin typeface="Tahoma"/>
                <a:cs typeface="Tahoma"/>
              </a:rPr>
              <a:t>2</a:t>
            </a:r>
            <a:r>
              <a:rPr lang="fr-FR" sz="1400" b="1" spc="5" dirty="0">
                <a:latin typeface="Tahoma"/>
                <a:cs typeface="Tahoma"/>
              </a:rPr>
              <a:t>5</a:t>
            </a:r>
            <a:r>
              <a:rPr sz="1400" b="1" spc="5" dirty="0">
                <a:latin typeface="Tahoma"/>
                <a:cs typeface="Tahoma"/>
              </a:rPr>
              <a:t>  </a:t>
            </a:r>
            <a:r>
              <a:rPr lang="fr-FR" sz="1400" b="1" spc="10" dirty="0">
                <a:latin typeface="Tahoma"/>
                <a:cs typeface="Tahoma"/>
              </a:rPr>
              <a:t>Janvier 2021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6875" y="433069"/>
            <a:ext cx="3282315" cy="3790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43000" y="2373656"/>
            <a:ext cx="5275580" cy="833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3190"/>
              </a:lnSpc>
              <a:spcBef>
                <a:spcPts val="100"/>
              </a:spcBef>
            </a:pPr>
            <a:r>
              <a:rPr sz="2700" spc="-114" dirty="0">
                <a:solidFill>
                  <a:srgbClr val="C00000"/>
                </a:solidFill>
                <a:latin typeface="Verdana"/>
                <a:cs typeface="Verdana"/>
              </a:rPr>
              <a:t>Mise </a:t>
            </a:r>
            <a:r>
              <a:rPr sz="2700" spc="-175" dirty="0">
                <a:solidFill>
                  <a:srgbClr val="C00000"/>
                </a:solidFill>
                <a:latin typeface="Verdana"/>
                <a:cs typeface="Verdana"/>
              </a:rPr>
              <a:t>en </a:t>
            </a:r>
            <a:r>
              <a:rPr sz="2700" spc="-185" dirty="0">
                <a:solidFill>
                  <a:srgbClr val="C00000"/>
                </a:solidFill>
                <a:latin typeface="Verdana"/>
                <a:cs typeface="Verdana"/>
              </a:rPr>
              <a:t>œuvre </a:t>
            </a:r>
            <a:r>
              <a:rPr sz="2700" spc="-165" dirty="0">
                <a:solidFill>
                  <a:srgbClr val="C00000"/>
                </a:solidFill>
                <a:latin typeface="Verdana"/>
                <a:cs typeface="Verdana"/>
              </a:rPr>
              <a:t>de </a:t>
            </a:r>
            <a:r>
              <a:rPr sz="2700" spc="-145" dirty="0">
                <a:solidFill>
                  <a:srgbClr val="C00000"/>
                </a:solidFill>
                <a:latin typeface="Verdana"/>
                <a:cs typeface="Verdana"/>
              </a:rPr>
              <a:t>la </a:t>
            </a:r>
            <a:r>
              <a:rPr sz="2700" spc="-114" dirty="0">
                <a:solidFill>
                  <a:srgbClr val="C00000"/>
                </a:solidFill>
                <a:latin typeface="Verdana"/>
                <a:cs typeface="Verdana"/>
              </a:rPr>
              <a:t>ZLECAf</a:t>
            </a:r>
            <a:r>
              <a:rPr sz="2700" spc="3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700" spc="-220" dirty="0">
                <a:solidFill>
                  <a:srgbClr val="C00000"/>
                </a:solidFill>
                <a:latin typeface="Verdana"/>
                <a:cs typeface="Verdana"/>
              </a:rPr>
              <a:t>à</a:t>
            </a:r>
            <a:endParaRPr sz="2700" dirty="0">
              <a:latin typeface="Verdana"/>
              <a:cs typeface="Verdana"/>
            </a:endParaRPr>
          </a:p>
          <a:p>
            <a:pPr marL="1402080" algn="ctr">
              <a:lnSpc>
                <a:spcPts val="3190"/>
              </a:lnSpc>
            </a:pPr>
            <a:r>
              <a:rPr sz="2700" spc="30" dirty="0">
                <a:solidFill>
                  <a:srgbClr val="C00000"/>
                </a:solidFill>
                <a:latin typeface="Tahoma"/>
                <a:cs typeface="Tahoma"/>
              </a:rPr>
              <a:t>travers </a:t>
            </a:r>
            <a:r>
              <a:rPr sz="2700" spc="70" dirty="0">
                <a:solidFill>
                  <a:srgbClr val="C00000"/>
                </a:solidFill>
                <a:latin typeface="Tahoma"/>
                <a:cs typeface="Tahoma"/>
              </a:rPr>
              <a:t>des</a:t>
            </a:r>
            <a:r>
              <a:rPr sz="2700" spc="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700" spc="35" dirty="0" err="1">
                <a:solidFill>
                  <a:srgbClr val="C00000"/>
                </a:solidFill>
                <a:latin typeface="Tahoma"/>
                <a:cs typeface="Tahoma"/>
              </a:rPr>
              <a:t>stratégies</a:t>
            </a:r>
            <a:endParaRPr sz="2700" dirty="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4034" y="5221439"/>
            <a:ext cx="1917700" cy="12019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A59D922-A02C-4A3C-A66D-BA776B7E63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50" y="213366"/>
            <a:ext cx="1846988" cy="900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58768DA-D29B-4642-85C4-76C64FE69968}"/>
              </a:ext>
            </a:extLst>
          </p:cNvPr>
          <p:cNvSpPr/>
          <p:nvPr/>
        </p:nvSpPr>
        <p:spPr>
          <a:xfrm>
            <a:off x="5105400" y="5573445"/>
            <a:ext cx="3885566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5080" indent="-338455" algn="ctr">
              <a:spcBef>
                <a:spcPts val="100"/>
              </a:spcBef>
            </a:pPr>
            <a:r>
              <a:rPr lang="fr-FR" sz="1400" b="1" spc="15" dirty="0">
                <a:latin typeface="Tahoma"/>
                <a:cs typeface="Tahoma"/>
              </a:rPr>
              <a:t>Mahlet Girma</a:t>
            </a:r>
          </a:p>
          <a:p>
            <a:pPr marL="350520" marR="5080" indent="-338455" algn="ctr">
              <a:spcBef>
                <a:spcPts val="100"/>
              </a:spcBef>
            </a:pPr>
            <a:r>
              <a:rPr lang="fr-FR" sz="1400" b="1" spc="15" dirty="0">
                <a:latin typeface="Tahoma"/>
                <a:cs typeface="Tahoma"/>
              </a:rPr>
              <a:t>Analyste_ commerce et intégration régionale, CEA, Centre africain pour les politiques commerciales</a:t>
            </a:r>
            <a:endParaRPr lang="fr-FR" b="1" dirty="0">
              <a:latin typeface="Tahoma"/>
              <a:cs typeface="Tahom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B4F5E68-F2EF-42B6-A98F-50C82F59F2E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299" y="185931"/>
            <a:ext cx="1187729" cy="115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51003" y="1295400"/>
            <a:ext cx="8841994" cy="4798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4355" indent="-228600" algn="just">
              <a:spcBef>
                <a:spcPts val="100"/>
              </a:spcBef>
              <a:buFont typeface="Arial"/>
              <a:buChar char="•"/>
              <a:tabLst>
                <a:tab pos="554355" algn="l"/>
              </a:tabLst>
            </a:pPr>
            <a:r>
              <a:rPr lang="fr-FR" spc="-35" dirty="0"/>
              <a:t>Contexte, justification et objectifs des stratégies nationales de mise en œuvre de la </a:t>
            </a:r>
            <a:r>
              <a:rPr lang="fr-FR" spc="-35" dirty="0" err="1"/>
              <a:t>ZLECAf</a:t>
            </a:r>
            <a:endParaRPr lang="fr-FR" spc="-35" dirty="0"/>
          </a:p>
          <a:p>
            <a:pPr marL="554355" indent="-2286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554355" algn="l"/>
              </a:tabLst>
            </a:pPr>
            <a:r>
              <a:rPr lang="fr-FR" spc="-35" dirty="0"/>
              <a:t>Composantes clés de l’élaboration des stratégies nationales de mise en œuvre de la </a:t>
            </a:r>
            <a:r>
              <a:rPr lang="fr-FR" spc="-35" dirty="0" err="1"/>
              <a:t>ZLECAf</a:t>
            </a:r>
            <a:endParaRPr spc="-35" dirty="0"/>
          </a:p>
          <a:p>
            <a:pPr marL="555625" indent="-230504" algn="just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556260" algn="l"/>
              </a:tabLst>
            </a:pPr>
            <a:r>
              <a:rPr spc="-10" dirty="0"/>
              <a:t>Plan </a:t>
            </a:r>
            <a:r>
              <a:rPr dirty="0"/>
              <a:t>de </a:t>
            </a:r>
            <a:r>
              <a:rPr spc="-5" dirty="0"/>
              <a:t>communication et </a:t>
            </a:r>
            <a:r>
              <a:rPr dirty="0"/>
              <a:t>de</a:t>
            </a:r>
            <a:r>
              <a:rPr spc="30" dirty="0"/>
              <a:t> </a:t>
            </a:r>
            <a:r>
              <a:rPr spc="-5" dirty="0"/>
              <a:t>visibilité</a:t>
            </a:r>
          </a:p>
          <a:p>
            <a:pPr marL="555625" marR="312420" indent="-230504" algn="just">
              <a:lnSpc>
                <a:spcPct val="90200"/>
              </a:lnSpc>
              <a:spcBef>
                <a:spcPts val="975"/>
              </a:spcBef>
              <a:buFont typeface="Arial"/>
              <a:buChar char="•"/>
              <a:tabLst>
                <a:tab pos="556260" algn="l"/>
                <a:tab pos="2980690" algn="l"/>
                <a:tab pos="4852670" algn="l"/>
              </a:tabLst>
            </a:pPr>
            <a:r>
              <a:rPr lang="fr-FR" dirty="0"/>
              <a:t>Approches </a:t>
            </a:r>
            <a:r>
              <a:rPr lang="fr-FR" spc="-5" dirty="0"/>
              <a:t>requises </a:t>
            </a:r>
            <a:r>
              <a:rPr spc="45" dirty="0"/>
              <a:t>pour</a:t>
            </a:r>
            <a:r>
              <a:rPr lang="fr-FR" spc="45" dirty="0"/>
              <a:t> </a:t>
            </a:r>
            <a:r>
              <a:rPr spc="45" dirty="0"/>
              <a:t>le</a:t>
            </a:r>
            <a:r>
              <a:rPr spc="-80" dirty="0"/>
              <a:t> </a:t>
            </a:r>
            <a:r>
              <a:rPr dirty="0"/>
              <a:t>développement  </a:t>
            </a:r>
            <a:r>
              <a:rPr spc="-35" dirty="0"/>
              <a:t>des </a:t>
            </a:r>
            <a:r>
              <a:rPr lang="fr-FR" spc="-95" dirty="0"/>
              <a:t>stratégies</a:t>
            </a:r>
            <a:r>
              <a:rPr spc="-95" dirty="0"/>
              <a:t> </a:t>
            </a:r>
            <a:r>
              <a:rPr lang="fr-FR" spc="-5" dirty="0"/>
              <a:t>nationales </a:t>
            </a:r>
            <a:r>
              <a:rPr dirty="0"/>
              <a:t>de </a:t>
            </a:r>
            <a:r>
              <a:rPr spc="-5" dirty="0"/>
              <a:t>mise en œuvre </a:t>
            </a:r>
            <a:r>
              <a:rPr spc="-15" dirty="0"/>
              <a:t>de la  </a:t>
            </a:r>
            <a:r>
              <a:rPr spc="-20" dirty="0"/>
              <a:t>ZLECAf</a:t>
            </a:r>
          </a:p>
          <a:p>
            <a:pPr marL="555625" indent="-230504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56260" algn="l"/>
              </a:tabLst>
            </a:pPr>
            <a:r>
              <a:rPr spc="-15" dirty="0"/>
              <a:t>Statut </a:t>
            </a:r>
            <a:r>
              <a:rPr spc="-5" dirty="0"/>
              <a:t>des </a:t>
            </a:r>
            <a:r>
              <a:rPr spc="-45" dirty="0"/>
              <a:t>stratégies </a:t>
            </a:r>
            <a:r>
              <a:rPr spc="-5" dirty="0"/>
              <a:t>nationales </a:t>
            </a:r>
            <a:r>
              <a:rPr spc="-15" dirty="0"/>
              <a:t>de </a:t>
            </a:r>
            <a:r>
              <a:rPr spc="-20" dirty="0"/>
              <a:t>mise </a:t>
            </a:r>
            <a:r>
              <a:rPr spc="-10" dirty="0"/>
              <a:t>en </a:t>
            </a:r>
            <a:r>
              <a:rPr spc="-20" dirty="0"/>
              <a:t>œuvre</a:t>
            </a:r>
            <a:r>
              <a:rPr spc="-60" dirty="0"/>
              <a:t> </a:t>
            </a:r>
            <a:r>
              <a:rPr spc="-10" dirty="0"/>
              <a:t>de</a:t>
            </a:r>
          </a:p>
          <a:p>
            <a:pPr marL="555625" algn="just">
              <a:lnSpc>
                <a:spcPct val="100000"/>
              </a:lnSpc>
              <a:spcBef>
                <a:spcPts val="75"/>
              </a:spcBef>
            </a:pPr>
            <a:r>
              <a:rPr spc="-15" dirty="0"/>
              <a:t>la</a:t>
            </a:r>
            <a:r>
              <a:rPr spc="-55" dirty="0"/>
              <a:t> </a:t>
            </a:r>
            <a:r>
              <a:rPr spc="-20" dirty="0"/>
              <a:t>ZLECA</a:t>
            </a:r>
            <a:r>
              <a:rPr lang="fr-FR" spc="-20" dirty="0"/>
              <a:t>f</a:t>
            </a:r>
            <a:endParaRPr spc="-20" dirty="0"/>
          </a:p>
        </p:txBody>
      </p:sp>
      <p:sp>
        <p:nvSpPr>
          <p:cNvPr id="5" name="object 5"/>
          <p:cNvSpPr/>
          <p:nvPr/>
        </p:nvSpPr>
        <p:spPr>
          <a:xfrm>
            <a:off x="0" y="23571"/>
            <a:ext cx="9144000" cy="749300"/>
          </a:xfrm>
          <a:custGeom>
            <a:avLst/>
            <a:gdLst/>
            <a:ahLst/>
            <a:cxnLst/>
            <a:rect l="l" t="t" r="r" b="b"/>
            <a:pathLst>
              <a:path w="9144000" h="749300">
                <a:moveTo>
                  <a:pt x="9144000" y="0"/>
                </a:moveTo>
                <a:lnTo>
                  <a:pt x="20320" y="0"/>
                </a:lnTo>
                <a:lnTo>
                  <a:pt x="6985" y="25400"/>
                </a:lnTo>
                <a:lnTo>
                  <a:pt x="0" y="68579"/>
                </a:lnTo>
                <a:lnTo>
                  <a:pt x="0" y="612775"/>
                </a:lnTo>
                <a:lnTo>
                  <a:pt x="6985" y="655954"/>
                </a:lnTo>
                <a:lnTo>
                  <a:pt x="26034" y="693420"/>
                </a:lnTo>
                <a:lnTo>
                  <a:pt x="55880" y="722629"/>
                </a:lnTo>
                <a:lnTo>
                  <a:pt x="93345" y="742314"/>
                </a:lnTo>
                <a:lnTo>
                  <a:pt x="135890" y="749300"/>
                </a:lnTo>
                <a:lnTo>
                  <a:pt x="9103995" y="749300"/>
                </a:lnTo>
                <a:lnTo>
                  <a:pt x="9144000" y="742314"/>
                </a:lnTo>
                <a:lnTo>
                  <a:pt x="9144000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7746" y="23571"/>
            <a:ext cx="19634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Calibri"/>
                <a:cs typeface="Calibri"/>
              </a:rPr>
              <a:t>Somm</a:t>
            </a:r>
            <a:r>
              <a:rPr sz="3600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600" dirty="0">
                <a:solidFill>
                  <a:srgbClr val="FFFFFF"/>
                </a:solidFill>
                <a:latin typeface="Calibri"/>
                <a:cs typeface="Calibri"/>
              </a:rPr>
              <a:t>ire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772109"/>
            <a:ext cx="8316595" cy="55171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715" indent="-228600" algn="just">
              <a:lnSpc>
                <a:spcPct val="7000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200" spc="-10" dirty="0" err="1">
                <a:latin typeface="Calibri"/>
                <a:cs typeface="Calibri"/>
              </a:rPr>
              <a:t>ZLECAf</a:t>
            </a:r>
            <a:r>
              <a:rPr lang="fr-FR" sz="2200" spc="-10" dirty="0">
                <a:latin typeface="Calibri"/>
                <a:cs typeface="Calibri"/>
              </a:rPr>
              <a:t> : un moteur clé de la croissance économique et de l’industrialisation au service du développement  durable,  conformément au Programme de  développement durable  à l’horizon 2030, adopté par l’Assemblée générale des Nations Unies, et à l’Agenda 2063 : l’Afrique que nous voulons de l’Union africaine.</a:t>
            </a:r>
          </a:p>
          <a:p>
            <a:pPr marL="241300" marR="5715" indent="-228600" algn="just">
              <a:lnSpc>
                <a:spcPct val="7000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200" spc="-10" dirty="0">
                <a:cs typeface="Calibri"/>
              </a:rPr>
              <a:t>La nécessité d'élaborer des </a:t>
            </a:r>
            <a:r>
              <a:rPr lang="fr-FR" sz="2200" spc="-20" dirty="0">
                <a:cs typeface="Calibri"/>
              </a:rPr>
              <a:t>stratégies </a:t>
            </a:r>
            <a:r>
              <a:rPr lang="fr-FR" sz="2200" spc="-5" dirty="0">
                <a:cs typeface="Calibri"/>
              </a:rPr>
              <a:t>nationales </a:t>
            </a:r>
            <a:r>
              <a:rPr lang="fr-FR" sz="2200" spc="-25" dirty="0">
                <a:cs typeface="Calibri"/>
              </a:rPr>
              <a:t>spécifiques </a:t>
            </a:r>
            <a:r>
              <a:rPr lang="fr-FR" sz="2200" spc="-5" dirty="0">
                <a:cs typeface="Calibri"/>
              </a:rPr>
              <a:t>à  </a:t>
            </a:r>
            <a:r>
              <a:rPr lang="fr-FR" sz="2200" spc="-10" dirty="0">
                <a:cs typeface="Calibri"/>
              </a:rPr>
              <a:t>la </a:t>
            </a:r>
            <a:r>
              <a:rPr lang="fr-FR" sz="2200" spc="-25" dirty="0" err="1">
                <a:cs typeface="Calibri"/>
              </a:rPr>
              <a:t>ZLECAf</a:t>
            </a:r>
            <a:r>
              <a:rPr lang="fr-FR" sz="2200" spc="-25" dirty="0">
                <a:cs typeface="Calibri"/>
              </a:rPr>
              <a:t> </a:t>
            </a:r>
            <a:r>
              <a:rPr lang="fr-FR" sz="2200" spc="-5" dirty="0">
                <a:cs typeface="Calibri"/>
              </a:rPr>
              <a:t>a été approuvée </a:t>
            </a:r>
            <a:r>
              <a:rPr lang="fr-FR" sz="2200" spc="-10" dirty="0">
                <a:cs typeface="Calibri"/>
              </a:rPr>
              <a:t>par </a:t>
            </a:r>
            <a:r>
              <a:rPr lang="fr-FR" sz="2200" spc="-5" dirty="0">
                <a:cs typeface="Calibri"/>
              </a:rPr>
              <a:t>la </a:t>
            </a:r>
            <a:r>
              <a:rPr lang="fr-FR" sz="2200" spc="-20" dirty="0">
                <a:cs typeface="Calibri"/>
              </a:rPr>
              <a:t>Conférence </a:t>
            </a:r>
            <a:r>
              <a:rPr lang="fr-FR" sz="2200" spc="-10" dirty="0">
                <a:cs typeface="Calibri"/>
              </a:rPr>
              <a:t>des </a:t>
            </a:r>
            <a:r>
              <a:rPr lang="fr-FR" sz="2200" spc="-20" dirty="0">
                <a:cs typeface="Calibri"/>
              </a:rPr>
              <a:t>ministres  </a:t>
            </a:r>
            <a:r>
              <a:rPr lang="fr-FR" sz="2200" spc="-5" dirty="0">
                <a:cs typeface="Calibri"/>
              </a:rPr>
              <a:t>africains </a:t>
            </a:r>
            <a:r>
              <a:rPr lang="fr-FR" sz="2200" spc="-10" dirty="0">
                <a:cs typeface="Calibri"/>
              </a:rPr>
              <a:t>des </a:t>
            </a:r>
            <a:r>
              <a:rPr lang="fr-FR" sz="2200" spc="-5" dirty="0">
                <a:cs typeface="Calibri"/>
              </a:rPr>
              <a:t>finances, de la planification et du développement  économique </a:t>
            </a:r>
            <a:r>
              <a:rPr lang="fr-FR" sz="2200" spc="-15" dirty="0">
                <a:cs typeface="Calibri"/>
              </a:rPr>
              <a:t>lors de </a:t>
            </a:r>
            <a:r>
              <a:rPr lang="fr-FR" sz="2200" spc="-5" dirty="0">
                <a:cs typeface="Calibri"/>
              </a:rPr>
              <a:t>sa cinquante et </a:t>
            </a:r>
            <a:r>
              <a:rPr lang="fr-FR" sz="2200" spc="-10" dirty="0">
                <a:cs typeface="Calibri"/>
              </a:rPr>
              <a:t>unième session, </a:t>
            </a:r>
            <a:r>
              <a:rPr lang="fr-FR" sz="2200" spc="-5" dirty="0">
                <a:cs typeface="Calibri"/>
              </a:rPr>
              <a:t>à </a:t>
            </a:r>
            <a:r>
              <a:rPr lang="fr-FR" sz="2200" dirty="0">
                <a:cs typeface="Calibri"/>
              </a:rPr>
              <a:t>Addis-  </a:t>
            </a:r>
            <a:r>
              <a:rPr lang="fr-FR" sz="2200" spc="-5" dirty="0">
                <a:cs typeface="Calibri"/>
              </a:rPr>
              <a:t>Abeba </a:t>
            </a:r>
            <a:r>
              <a:rPr lang="fr-FR" sz="2200" spc="5" dirty="0">
                <a:cs typeface="Calibri"/>
              </a:rPr>
              <a:t>en </a:t>
            </a:r>
            <a:r>
              <a:rPr lang="fr-FR" sz="2200" spc="-20" dirty="0">
                <a:cs typeface="Calibri"/>
              </a:rPr>
              <a:t>mai </a:t>
            </a:r>
            <a:r>
              <a:rPr lang="fr-FR" sz="2200" spc="-5" dirty="0">
                <a:cs typeface="Calibri"/>
              </a:rPr>
              <a:t>2018, et a été </a:t>
            </a:r>
            <a:r>
              <a:rPr lang="fr-FR" sz="2200" spc="-25" dirty="0">
                <a:cs typeface="Calibri"/>
              </a:rPr>
              <a:t>réitérée </a:t>
            </a:r>
            <a:r>
              <a:rPr lang="fr-FR" sz="2200" spc="-15" dirty="0">
                <a:cs typeface="Calibri"/>
              </a:rPr>
              <a:t>lors </a:t>
            </a:r>
            <a:r>
              <a:rPr lang="fr-FR" sz="2200" spc="-20" dirty="0">
                <a:cs typeface="Calibri"/>
              </a:rPr>
              <a:t>de </a:t>
            </a:r>
            <a:r>
              <a:rPr lang="fr-FR" sz="2200" spc="-5" dirty="0">
                <a:cs typeface="Calibri"/>
              </a:rPr>
              <a:t>la </a:t>
            </a:r>
            <a:r>
              <a:rPr lang="fr-FR" sz="2200" spc="-20" dirty="0">
                <a:cs typeface="Calibri"/>
              </a:rPr>
              <a:t>31e </a:t>
            </a:r>
            <a:r>
              <a:rPr lang="fr-FR" sz="2200" spc="-5" dirty="0">
                <a:cs typeface="Calibri"/>
              </a:rPr>
              <a:t>session  ordinaire de l'Assemblée </a:t>
            </a:r>
            <a:r>
              <a:rPr lang="fr-FR" sz="2200" spc="-10" dirty="0">
                <a:cs typeface="Calibri"/>
              </a:rPr>
              <a:t>des </a:t>
            </a:r>
            <a:r>
              <a:rPr lang="fr-FR" sz="2200" spc="-5" dirty="0">
                <a:cs typeface="Calibri"/>
              </a:rPr>
              <a:t>chefs d' </a:t>
            </a:r>
            <a:r>
              <a:rPr lang="fr-FR" sz="2200" spc="-20" dirty="0">
                <a:cs typeface="Calibri"/>
              </a:rPr>
              <a:t>État </a:t>
            </a:r>
            <a:r>
              <a:rPr lang="fr-FR" sz="2200" spc="-5" dirty="0">
                <a:cs typeface="Calibri"/>
              </a:rPr>
              <a:t>et de gouvernement  de l'Union africaine, tenue à </a:t>
            </a:r>
            <a:r>
              <a:rPr lang="fr-FR" sz="2200" spc="-20" dirty="0">
                <a:cs typeface="Calibri"/>
              </a:rPr>
              <a:t>Nouakchott </a:t>
            </a:r>
            <a:r>
              <a:rPr lang="fr-FR" sz="2200" spc="-5" dirty="0">
                <a:cs typeface="Calibri"/>
              </a:rPr>
              <a:t>en </a:t>
            </a:r>
            <a:r>
              <a:rPr lang="fr-FR" sz="2200" spc="-10" dirty="0">
                <a:cs typeface="Calibri"/>
              </a:rPr>
              <a:t>juillet</a:t>
            </a:r>
            <a:r>
              <a:rPr lang="fr-FR" sz="2200" spc="290" dirty="0">
                <a:cs typeface="Calibri"/>
              </a:rPr>
              <a:t> </a:t>
            </a:r>
            <a:r>
              <a:rPr lang="fr-FR" sz="2200" spc="-5" dirty="0">
                <a:cs typeface="Calibri"/>
              </a:rPr>
              <a:t>2018.</a:t>
            </a:r>
            <a:endParaRPr lang="fr-FR" sz="2200" spc="-10" dirty="0">
              <a:latin typeface="Calibri"/>
              <a:cs typeface="Calibri"/>
            </a:endParaRPr>
          </a:p>
          <a:p>
            <a:pPr marL="241300" marR="5715" indent="-228600" algn="just">
              <a:lnSpc>
                <a:spcPct val="7000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200" spc="-10" dirty="0">
                <a:latin typeface="Calibri"/>
                <a:cs typeface="Calibri"/>
              </a:rPr>
              <a:t>Importance de placer l’Accord de la </a:t>
            </a:r>
            <a:r>
              <a:rPr lang="fr-FR" sz="2200" spc="-10" dirty="0" err="1">
                <a:latin typeface="Calibri"/>
                <a:cs typeface="Calibri"/>
              </a:rPr>
              <a:t>ZLECAf</a:t>
            </a:r>
            <a:r>
              <a:rPr lang="fr-FR" sz="2200" spc="-10" dirty="0">
                <a:latin typeface="Calibri"/>
                <a:cs typeface="Calibri"/>
              </a:rPr>
              <a:t> dans une perspective nationale/régionale pour tirer parti des avantages. </a:t>
            </a:r>
          </a:p>
          <a:p>
            <a:pPr marL="241300" marR="5715" indent="-228600" algn="just">
              <a:lnSpc>
                <a:spcPct val="7000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200" spc="-10" dirty="0">
                <a:latin typeface="Calibri"/>
                <a:cs typeface="Calibri"/>
              </a:rPr>
              <a:t>Les pays doivent déterminer les déficits de capacités à combler, ainsi que leurs avantages comparatifs et compétitifs, afin de diversifier leurs économies respectives et de développer ou intégrer des chaînes de valeur régionales.</a:t>
            </a:r>
          </a:p>
          <a:p>
            <a:pPr marL="241300" marR="5715" indent="-228600" algn="just">
              <a:lnSpc>
                <a:spcPct val="70000"/>
              </a:lnSpc>
              <a:spcBef>
                <a:spcPts val="985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200" spc="-10" dirty="0">
                <a:latin typeface="Calibri"/>
                <a:cs typeface="Calibri"/>
              </a:rPr>
              <a:t>Dispositions institutionnelles optimales doivent être prises  afin de soutenir les efforts de mise en œuvre et de suivi au niveau national et d’assurer l’alignement sur les cadres régionaux et continentaux.</a:t>
            </a:r>
            <a:endParaRPr sz="2200" spc="-1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715010"/>
          </a:xfrm>
          <a:custGeom>
            <a:avLst/>
            <a:gdLst/>
            <a:ahLst/>
            <a:cxnLst/>
            <a:rect l="l" t="t" r="r" b="b"/>
            <a:pathLst>
              <a:path w="9144000" h="715010">
                <a:moveTo>
                  <a:pt x="9103995" y="0"/>
                </a:moveTo>
                <a:lnTo>
                  <a:pt x="40005" y="0"/>
                </a:lnTo>
                <a:lnTo>
                  <a:pt x="36830" y="2540"/>
                </a:lnTo>
                <a:lnTo>
                  <a:pt x="9525" y="41909"/>
                </a:lnTo>
                <a:lnTo>
                  <a:pt x="0" y="90804"/>
                </a:lnTo>
                <a:lnTo>
                  <a:pt x="0" y="589914"/>
                </a:lnTo>
                <a:lnTo>
                  <a:pt x="9525" y="638810"/>
                </a:lnTo>
                <a:lnTo>
                  <a:pt x="36830" y="678179"/>
                </a:lnTo>
                <a:lnTo>
                  <a:pt x="76200" y="704850"/>
                </a:lnTo>
                <a:lnTo>
                  <a:pt x="125095" y="715010"/>
                </a:lnTo>
                <a:lnTo>
                  <a:pt x="9018905" y="715010"/>
                </a:lnTo>
                <a:lnTo>
                  <a:pt x="9067800" y="704850"/>
                </a:lnTo>
                <a:lnTo>
                  <a:pt x="9107170" y="678179"/>
                </a:lnTo>
                <a:lnTo>
                  <a:pt x="9134475" y="638810"/>
                </a:lnTo>
                <a:lnTo>
                  <a:pt x="9144000" y="589914"/>
                </a:lnTo>
                <a:lnTo>
                  <a:pt x="9144000" y="90804"/>
                </a:lnTo>
                <a:lnTo>
                  <a:pt x="9134475" y="41909"/>
                </a:lnTo>
                <a:lnTo>
                  <a:pt x="9107170" y="2540"/>
                </a:lnTo>
                <a:lnTo>
                  <a:pt x="910399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46703" y="57099"/>
            <a:ext cx="18065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CONTEXTE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5544" y="1002537"/>
            <a:ext cx="8319134" cy="5371086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241300" marR="5080" indent="-228600" algn="just">
              <a:lnSpc>
                <a:spcPct val="70000"/>
              </a:lnSpc>
              <a:spcBef>
                <a:spcPts val="950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spc="-5" dirty="0">
                <a:latin typeface="Calibri"/>
                <a:cs typeface="Calibri"/>
              </a:rPr>
              <a:t>Identifications des principales possibilités commerciales et de création de valeur ajoutée, ainsi que les contraintes et les mesures, y compris les interventions politiques, et les moyens nécessaires pour tirer pleinement parti des marchés nationaux, régionaux et mondiaux dans le contexte de la  </a:t>
            </a:r>
            <a:r>
              <a:rPr lang="fr-FR" sz="2800" spc="-5" dirty="0" err="1">
                <a:latin typeface="Calibri"/>
                <a:cs typeface="Calibri"/>
              </a:rPr>
              <a:t>ZLECAf</a:t>
            </a:r>
            <a:r>
              <a:rPr lang="fr-FR" sz="2800" spc="-5" dirty="0">
                <a:latin typeface="Calibri"/>
                <a:cs typeface="Calibri"/>
              </a:rPr>
              <a:t>.</a:t>
            </a:r>
          </a:p>
          <a:p>
            <a:pPr marL="241300" marR="5080" indent="-228600" algn="just">
              <a:lnSpc>
                <a:spcPct val="70000"/>
              </a:lnSpc>
              <a:spcBef>
                <a:spcPts val="950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spc="-5" dirty="0">
                <a:latin typeface="Calibri"/>
                <a:cs typeface="Calibri"/>
              </a:rPr>
              <a:t>Définir les mesures, notamment celles relatives aux dispositions et aux mécanismes institutionnels visant à garantir une pleine coordination de la mise en œuvre et du suivi de la </a:t>
            </a:r>
            <a:r>
              <a:rPr lang="fr-FR" sz="2800" spc="-5" dirty="0" err="1">
                <a:latin typeface="Calibri"/>
                <a:cs typeface="Calibri"/>
              </a:rPr>
              <a:t>ZLECAf</a:t>
            </a:r>
            <a:r>
              <a:rPr lang="fr-FR" sz="2800" spc="-5" dirty="0">
                <a:latin typeface="Calibri"/>
                <a:cs typeface="Calibri"/>
              </a:rPr>
              <a:t> au niveau des pays, tout en prenant en compte les perspectives régionales.</a:t>
            </a:r>
          </a:p>
          <a:p>
            <a:pPr marL="241300" marR="5080" indent="-228600" algn="just">
              <a:lnSpc>
                <a:spcPct val="70000"/>
              </a:lnSpc>
              <a:spcBef>
                <a:spcPts val="950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spc="-5" dirty="0">
                <a:latin typeface="Calibri"/>
                <a:cs typeface="Calibri"/>
              </a:rPr>
              <a:t>Chaque stratégie  nationale devra être ancrée dans les cadres de politiques nationaux, régionaux et mondiaux, en particulier ceux liés au commerce et au développement industriel.</a:t>
            </a:r>
            <a:endParaRPr lang="en-GB" sz="2800" spc="-5" dirty="0">
              <a:latin typeface="Calibri"/>
              <a:cs typeface="Calibri"/>
            </a:endParaRPr>
          </a:p>
          <a:p>
            <a:pPr marL="241300" marR="8890" indent="-228600" algn="just">
              <a:lnSpc>
                <a:spcPct val="70000"/>
              </a:lnSpc>
              <a:spcBef>
                <a:spcPts val="950"/>
              </a:spcBef>
              <a:buFont typeface="Arial"/>
              <a:buChar char="•"/>
              <a:tabLst>
                <a:tab pos="241300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1355"/>
          </a:xfrm>
          <a:custGeom>
            <a:avLst/>
            <a:gdLst/>
            <a:ahLst/>
            <a:cxnLst/>
            <a:rect l="l" t="t" r="r" b="b"/>
            <a:pathLst>
              <a:path w="9144000" h="681355">
                <a:moveTo>
                  <a:pt x="9128760" y="0"/>
                </a:moveTo>
                <a:lnTo>
                  <a:pt x="15240" y="0"/>
                </a:lnTo>
                <a:lnTo>
                  <a:pt x="9525" y="8254"/>
                </a:lnTo>
                <a:lnTo>
                  <a:pt x="0" y="57150"/>
                </a:lnTo>
                <a:lnTo>
                  <a:pt x="0" y="556260"/>
                </a:lnTo>
                <a:lnTo>
                  <a:pt x="9525" y="605154"/>
                </a:lnTo>
                <a:lnTo>
                  <a:pt x="36830" y="644525"/>
                </a:lnTo>
                <a:lnTo>
                  <a:pt x="76200" y="671195"/>
                </a:lnTo>
                <a:lnTo>
                  <a:pt x="125095" y="681354"/>
                </a:lnTo>
                <a:lnTo>
                  <a:pt x="9018905" y="681354"/>
                </a:lnTo>
                <a:lnTo>
                  <a:pt x="9067800" y="671195"/>
                </a:lnTo>
                <a:lnTo>
                  <a:pt x="9107170" y="644525"/>
                </a:lnTo>
                <a:lnTo>
                  <a:pt x="9134475" y="605154"/>
                </a:lnTo>
                <a:lnTo>
                  <a:pt x="9144000" y="556260"/>
                </a:lnTo>
                <a:lnTo>
                  <a:pt x="9144000" y="57150"/>
                </a:lnTo>
                <a:lnTo>
                  <a:pt x="9134475" y="8254"/>
                </a:lnTo>
                <a:lnTo>
                  <a:pt x="9128760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86910" y="22047"/>
            <a:ext cx="15297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Objectifs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15010"/>
          </a:xfrm>
          <a:custGeom>
            <a:avLst/>
            <a:gdLst/>
            <a:ahLst/>
            <a:cxnLst/>
            <a:rect l="l" t="t" r="r" b="b"/>
            <a:pathLst>
              <a:path w="9144000" h="715010">
                <a:moveTo>
                  <a:pt x="9103995" y="0"/>
                </a:moveTo>
                <a:lnTo>
                  <a:pt x="0" y="0"/>
                </a:lnTo>
                <a:lnTo>
                  <a:pt x="0" y="708660"/>
                </a:lnTo>
                <a:lnTo>
                  <a:pt x="28575" y="715010"/>
                </a:lnTo>
                <a:lnTo>
                  <a:pt x="9018905" y="715010"/>
                </a:lnTo>
                <a:lnTo>
                  <a:pt x="9067800" y="704850"/>
                </a:lnTo>
                <a:lnTo>
                  <a:pt x="9107170" y="678179"/>
                </a:lnTo>
                <a:lnTo>
                  <a:pt x="9134475" y="638810"/>
                </a:lnTo>
                <a:lnTo>
                  <a:pt x="9144000" y="589914"/>
                </a:lnTo>
                <a:lnTo>
                  <a:pt x="9144000" y="90804"/>
                </a:lnTo>
                <a:lnTo>
                  <a:pt x="9134475" y="41909"/>
                </a:lnTo>
                <a:lnTo>
                  <a:pt x="9107170" y="2540"/>
                </a:lnTo>
                <a:lnTo>
                  <a:pt x="910399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930" y="749300"/>
            <a:ext cx="8994140" cy="1659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165" y="2418079"/>
            <a:ext cx="9067165" cy="4070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74168"/>
            <a:ext cx="906907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fr-FR" sz="2000" spc="-5" dirty="0">
                <a:solidFill>
                  <a:srgbClr val="FFFFFF"/>
                </a:solidFill>
                <a:latin typeface="Calibri"/>
                <a:cs typeface="Calibri"/>
              </a:rPr>
              <a:t>Composantes clés de l’élaboration de stratégies nationales de mise en œuvre de la </a:t>
            </a:r>
            <a:r>
              <a:rPr lang="fr-FR" sz="2000" spc="-5" dirty="0" err="1">
                <a:solidFill>
                  <a:srgbClr val="FFFFFF"/>
                </a:solidFill>
                <a:latin typeface="Calibri"/>
                <a:cs typeface="Calibri"/>
              </a:rPr>
              <a:t>ZLECAf</a:t>
            </a:r>
            <a:br>
              <a:rPr lang="en-GB" dirty="0"/>
            </a:br>
            <a:endParaRPr sz="3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" y="1214373"/>
            <a:ext cx="2409190" cy="5727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60960" marR="5080" indent="-48895">
              <a:lnSpc>
                <a:spcPts val="2150"/>
              </a:lnSpc>
              <a:spcBef>
                <a:spcPts val="180"/>
              </a:spcBef>
            </a:pPr>
            <a:r>
              <a:rPr lang="fr-FR"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Cadre macroéconomique,  </a:t>
            </a:r>
            <a:r>
              <a:rPr lang="fr-FR" sz="1800" b="0" dirty="0">
                <a:solidFill>
                  <a:srgbClr val="FFFFFF"/>
                </a:solidFill>
                <a:latin typeface="Calibri Light"/>
                <a:cs typeface="Calibri Light"/>
              </a:rPr>
              <a:t>production </a:t>
            </a:r>
            <a:r>
              <a:rPr lang="fr-FR"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et</a:t>
            </a:r>
            <a:r>
              <a:rPr lang="fr-FR" sz="1800" b="0" spc="-6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fr-FR"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commerce</a:t>
            </a:r>
            <a:endParaRPr lang="fr-FR" sz="1800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47415" y="1167129"/>
            <a:ext cx="2367915" cy="57772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760730" marR="5080" indent="-748665">
              <a:lnSpc>
                <a:spcPts val="2150"/>
              </a:lnSpc>
              <a:spcBef>
                <a:spcPts val="180"/>
              </a:spcBef>
            </a:pPr>
            <a:r>
              <a:rPr sz="1800" b="0" dirty="0" err="1">
                <a:solidFill>
                  <a:srgbClr val="FFFFFF"/>
                </a:solidFill>
                <a:latin typeface="Calibri Light"/>
                <a:cs typeface="Calibri Light"/>
              </a:rPr>
              <a:t>Analyse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fr-FR" dirty="0">
                <a:solidFill>
                  <a:srgbClr val="FFFFFF"/>
                </a:solidFill>
                <a:latin typeface="Calibri Light"/>
                <a:cs typeface="Calibri Light"/>
              </a:rPr>
              <a:t>situationnelle</a:t>
            </a:r>
            <a:r>
              <a:rPr sz="1800" b="0" spc="-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de  la</a:t>
            </a:r>
            <a:r>
              <a:rPr sz="1800" b="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ZLECAf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0365" y="1129029"/>
            <a:ext cx="1969135" cy="8477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905" algn="ctr">
              <a:lnSpc>
                <a:spcPct val="99800"/>
              </a:lnSpc>
              <a:spcBef>
                <a:spcPts val="105"/>
              </a:spcBef>
            </a:pP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Risques </a:t>
            </a:r>
            <a:r>
              <a:rPr sz="1800" b="0" spc="-30" dirty="0">
                <a:solidFill>
                  <a:srgbClr val="FFFFFF"/>
                </a:solidFill>
                <a:latin typeface="Calibri Light"/>
                <a:cs typeface="Calibri Light"/>
              </a:rPr>
              <a:t>liés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à </a:t>
            </a:r>
            <a:r>
              <a:rPr sz="1800" b="0" spc="-20" dirty="0">
                <a:solidFill>
                  <a:srgbClr val="FFFFFF"/>
                </a:solidFill>
                <a:latin typeface="Calibri Light"/>
                <a:cs typeface="Calibri Light"/>
              </a:rPr>
              <a:t>la  </a:t>
            </a:r>
            <a:r>
              <a:rPr sz="1800" b="0" spc="-30" dirty="0">
                <a:solidFill>
                  <a:srgbClr val="FFFFFF"/>
                </a:solidFill>
                <a:latin typeface="Calibri Light"/>
                <a:cs typeface="Calibri Light"/>
              </a:rPr>
              <a:t>ZLECA</a:t>
            </a:r>
            <a:r>
              <a:rPr lang="fr-FR" sz="1800" b="0" spc="-30" dirty="0">
                <a:solidFill>
                  <a:srgbClr val="FFFFFF"/>
                </a:solidFill>
                <a:latin typeface="Calibri Light"/>
                <a:cs typeface="Calibri Light"/>
              </a:rPr>
              <a:t>f </a:t>
            </a: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et </a:t>
            </a: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mesures </a:t>
            </a:r>
            <a:r>
              <a:rPr sz="1800" b="0" spc="-10" dirty="0">
                <a:solidFill>
                  <a:srgbClr val="FFFFFF"/>
                </a:solidFill>
                <a:latin typeface="Calibri Light"/>
                <a:cs typeface="Calibri Light"/>
              </a:rPr>
              <a:t>d' 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atténuation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5071" y="3141345"/>
            <a:ext cx="2501265" cy="859851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7465" marR="30480" algn="ctr">
              <a:lnSpc>
                <a:spcPts val="2150"/>
              </a:lnSpc>
              <a:spcBef>
                <a:spcPts val="180"/>
              </a:spcBef>
            </a:pPr>
            <a:r>
              <a:rPr sz="1800" b="0" spc="-135" dirty="0">
                <a:solidFill>
                  <a:srgbClr val="FFFFFF"/>
                </a:solidFill>
                <a:latin typeface="Calibri Light"/>
                <a:cs typeface="Calibri Light"/>
              </a:rPr>
              <a:t>Objec</a:t>
            </a:r>
            <a:r>
              <a:rPr sz="2700" b="0" spc="-202" baseline="18518" dirty="0">
                <a:latin typeface="Calibri Light"/>
                <a:cs typeface="Calibri Light"/>
              </a:rPr>
              <a:t> </a:t>
            </a: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tifs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stratégiques,</a:t>
            </a:r>
            <a:r>
              <a:rPr sz="1800" b="0" spc="-2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10" dirty="0">
                <a:solidFill>
                  <a:srgbClr val="FFFFFF"/>
                </a:solidFill>
                <a:latin typeface="Calibri Light"/>
                <a:cs typeface="Calibri Light"/>
              </a:rPr>
              <a:t>plan 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d'action, </a:t>
            </a:r>
            <a:r>
              <a:rPr sz="1800" b="0" spc="-20" dirty="0">
                <a:solidFill>
                  <a:srgbClr val="FFFFFF"/>
                </a:solidFill>
                <a:latin typeface="Calibri Light"/>
                <a:cs typeface="Calibri Light"/>
              </a:rPr>
              <a:t>cadre </a:t>
            </a:r>
            <a:r>
              <a:rPr lang="fr-FR" sz="1800" b="0" spc="-20" dirty="0">
                <a:solidFill>
                  <a:srgbClr val="FFFFFF"/>
                </a:solidFill>
                <a:latin typeface="Calibri Light"/>
                <a:cs typeface="Calibri Light"/>
              </a:rPr>
              <a:t> de suivi et </a:t>
            </a:r>
            <a:r>
              <a:rPr sz="1800" b="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d'évaluation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69107" y="3185540"/>
            <a:ext cx="2515235" cy="859851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2150"/>
              </a:lnSpc>
              <a:spcBef>
                <a:spcPts val="180"/>
              </a:spcBef>
            </a:pP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Contraintes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à </a:t>
            </a: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surmonter</a:t>
            </a:r>
            <a:r>
              <a:rPr sz="1800" b="0" spc="-5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et  </a:t>
            </a:r>
            <a:r>
              <a:rPr lang="fr-FR" spc="-5" dirty="0">
                <a:solidFill>
                  <a:srgbClr val="FFFFFF"/>
                </a:solidFill>
                <a:latin typeface="Calibri Light"/>
                <a:cs typeface="Calibri Light"/>
              </a:rPr>
              <a:t>mesures</a:t>
            </a: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 stratégiques 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requises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61429" y="2990469"/>
            <a:ext cx="1713230" cy="1392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1905" algn="ctr">
              <a:lnSpc>
                <a:spcPct val="99600"/>
              </a:lnSpc>
              <a:spcBef>
                <a:spcPts val="105"/>
              </a:spcBef>
            </a:pP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Identification </a:t>
            </a: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et 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hiérarchisation</a:t>
            </a:r>
            <a:r>
              <a:rPr sz="1800" b="0" spc="-2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des 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opportunités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de 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production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et de  </a:t>
            </a:r>
            <a:r>
              <a:rPr sz="1800" b="0" spc="-20" dirty="0">
                <a:solidFill>
                  <a:srgbClr val="FFFFFF"/>
                </a:solidFill>
                <a:latin typeface="Calibri Light"/>
                <a:cs typeface="Calibri Light"/>
              </a:rPr>
              <a:t>commerce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1431" y="5240273"/>
            <a:ext cx="2399030" cy="572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55"/>
              </a:lnSpc>
              <a:spcBef>
                <a:spcPts val="100"/>
              </a:spcBef>
            </a:pP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Financement </a:t>
            </a:r>
            <a:r>
              <a:rPr sz="1800" b="0" spc="-10" dirty="0">
                <a:solidFill>
                  <a:srgbClr val="FFFFFF"/>
                </a:solidFill>
                <a:latin typeface="Calibri Light"/>
                <a:cs typeface="Calibri Light"/>
              </a:rPr>
              <a:t>de </a:t>
            </a: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la</a:t>
            </a:r>
            <a:r>
              <a:rPr sz="1800" b="0" spc="-3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40" dirty="0">
                <a:solidFill>
                  <a:srgbClr val="FFFFFF"/>
                </a:solidFill>
                <a:latin typeface="Calibri Light"/>
                <a:cs typeface="Calibri Light"/>
              </a:rPr>
              <a:t>mise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en</a:t>
            </a:r>
            <a:endParaRPr sz="1800">
              <a:latin typeface="Calibri Light"/>
              <a:cs typeface="Calibri Light"/>
            </a:endParaRPr>
          </a:p>
          <a:p>
            <a:pPr algn="ctr">
              <a:lnSpc>
                <a:spcPts val="2155"/>
              </a:lnSpc>
            </a:pPr>
            <a:r>
              <a:rPr sz="1800" b="0" spc="-20" dirty="0">
                <a:solidFill>
                  <a:srgbClr val="FFFFFF"/>
                </a:solidFill>
                <a:latin typeface="Calibri Light"/>
                <a:cs typeface="Calibri Light"/>
              </a:rPr>
              <a:t>œuvre </a:t>
            </a: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de la</a:t>
            </a:r>
            <a:r>
              <a:rPr sz="1800" b="0" spc="-2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45" dirty="0">
                <a:solidFill>
                  <a:srgbClr val="FFFFFF"/>
                </a:solidFill>
                <a:latin typeface="Calibri Light"/>
                <a:cs typeface="Calibri Light"/>
              </a:rPr>
              <a:t>ZLECAf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53510" y="5282946"/>
            <a:ext cx="2353310" cy="5791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680085" marR="5080" indent="-668020">
              <a:lnSpc>
                <a:spcPct val="101800"/>
              </a:lnSpc>
              <a:spcBef>
                <a:spcPts val="60"/>
              </a:spcBef>
            </a:pP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Plan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de</a:t>
            </a:r>
            <a:r>
              <a:rPr sz="1800" b="0" spc="-1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25" dirty="0">
                <a:solidFill>
                  <a:srgbClr val="FFFFFF"/>
                </a:solidFill>
                <a:latin typeface="Calibri Light"/>
                <a:cs typeface="Calibri Light"/>
              </a:rPr>
              <a:t>communication</a:t>
            </a:r>
            <a:r>
              <a:rPr sz="1800" b="0" spc="-19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et 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de</a:t>
            </a:r>
            <a:r>
              <a:rPr sz="1800" b="0" spc="-16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spc="-15" dirty="0">
                <a:solidFill>
                  <a:srgbClr val="FFFFFF"/>
                </a:solidFill>
                <a:latin typeface="Calibri Light"/>
                <a:cs typeface="Calibri Light"/>
              </a:rPr>
              <a:t>visibilité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51117" y="5427979"/>
            <a:ext cx="2210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-5" dirty="0">
                <a:solidFill>
                  <a:srgbClr val="FFFFFF"/>
                </a:solidFill>
                <a:latin typeface="Calibri Light"/>
                <a:cs typeface="Calibri Light"/>
              </a:rPr>
              <a:t>Questions</a:t>
            </a:r>
            <a:r>
              <a:rPr sz="1800" b="0" spc="-6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800" b="0" dirty="0">
                <a:solidFill>
                  <a:srgbClr val="FFFFFF"/>
                </a:solidFill>
                <a:latin typeface="Calibri Light"/>
                <a:cs typeface="Calibri Light"/>
              </a:rPr>
              <a:t>transversales</a:t>
            </a:r>
            <a:endParaRPr sz="1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4655" y="882400"/>
            <a:ext cx="8314690" cy="368960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241300" marR="5715" indent="-228600" algn="just">
              <a:lnSpc>
                <a:spcPct val="70100"/>
              </a:lnSpc>
              <a:spcBef>
                <a:spcPts val="1100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spc="-20" dirty="0">
                <a:latin typeface="Calibri"/>
                <a:cs typeface="Calibri"/>
              </a:rPr>
              <a:t>Sensibilisation pour mieux faire comprendre l’Accord aux différents parties prenantes.</a:t>
            </a:r>
            <a:endParaRPr sz="280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7000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Mise </a:t>
            </a:r>
            <a:r>
              <a:rPr sz="2800" dirty="0">
                <a:latin typeface="Calibri"/>
                <a:cs typeface="Calibri"/>
              </a:rPr>
              <a:t>au </a:t>
            </a:r>
            <a:r>
              <a:rPr sz="2800" spc="-5" dirty="0">
                <a:latin typeface="Calibri"/>
                <a:cs typeface="Calibri"/>
              </a:rPr>
              <a:t>point d’instruments de communication (exple.</a:t>
            </a:r>
            <a:r>
              <a:rPr sz="2800" spc="-2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:  matériel vidéo et audio) et </a:t>
            </a:r>
            <a:r>
              <a:rPr sz="2800" spc="-20" dirty="0">
                <a:latin typeface="Calibri"/>
                <a:cs typeface="Calibri"/>
              </a:rPr>
              <a:t>organisation </a:t>
            </a:r>
            <a:r>
              <a:rPr sz="2800" spc="-5" dirty="0">
                <a:latin typeface="Calibri"/>
                <a:cs typeface="Calibri"/>
              </a:rPr>
              <a:t>d' </a:t>
            </a:r>
            <a:r>
              <a:rPr sz="2800" spc="-15" dirty="0">
                <a:latin typeface="Calibri"/>
                <a:cs typeface="Calibri"/>
              </a:rPr>
              <a:t>événements </a:t>
            </a:r>
            <a:r>
              <a:rPr sz="2800" spc="6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sensibilisation </a:t>
            </a:r>
            <a:r>
              <a:rPr sz="2800" spc="-5" dirty="0">
                <a:latin typeface="Calibri"/>
                <a:cs typeface="Calibri"/>
              </a:rPr>
              <a:t>à </a:t>
            </a:r>
            <a:r>
              <a:rPr sz="2800" spc="-20" dirty="0">
                <a:latin typeface="Calibri"/>
                <a:cs typeface="Calibri"/>
              </a:rPr>
              <a:t>la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35" dirty="0" err="1">
                <a:latin typeface="Calibri"/>
                <a:cs typeface="Calibri"/>
              </a:rPr>
              <a:t>ZLECAf</a:t>
            </a:r>
            <a:r>
              <a:rPr sz="2800" spc="-35" dirty="0">
                <a:latin typeface="Calibri"/>
                <a:cs typeface="Calibri"/>
              </a:rPr>
              <a:t>.</a:t>
            </a:r>
            <a:endParaRPr lang="fr-FR" sz="2800" spc="-35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7000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dirty="0"/>
              <a:t>Nomination d’ambassadeurs de la </a:t>
            </a:r>
            <a:r>
              <a:rPr lang="fr-FR" sz="2800" dirty="0" err="1"/>
              <a:t>ZLECAf</a:t>
            </a:r>
            <a:r>
              <a:rPr lang="fr-FR" sz="2800" dirty="0"/>
              <a:t> pour promouvoir sa mise en œuvre au niveau national.</a:t>
            </a:r>
          </a:p>
          <a:p>
            <a:pPr marL="241300" marR="5080" indent="-228600" algn="just">
              <a:lnSpc>
                <a:spcPct val="7000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dirty="0"/>
              <a:t>La marque </a:t>
            </a:r>
            <a:r>
              <a:rPr lang="fr-FR" sz="2800" dirty="0" err="1"/>
              <a:t>ZLECAf</a:t>
            </a:r>
            <a:r>
              <a:rPr lang="fr-FR" sz="2800" dirty="0"/>
              <a:t> devrait être largement diffusée à l’occasion de toutes les activités de communication.</a:t>
            </a:r>
            <a:endParaRPr lang="en-GB" sz="2800" dirty="0"/>
          </a:p>
          <a:p>
            <a:pPr marL="241300" marR="5080" indent="-228600" algn="just">
              <a:lnSpc>
                <a:spcPct val="7000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9144000" cy="715010"/>
          </a:xfrm>
          <a:custGeom>
            <a:avLst/>
            <a:gdLst/>
            <a:ahLst/>
            <a:cxnLst/>
            <a:rect l="l" t="t" r="r" b="b"/>
            <a:pathLst>
              <a:path w="9144000" h="715010">
                <a:moveTo>
                  <a:pt x="9103995" y="0"/>
                </a:moveTo>
                <a:lnTo>
                  <a:pt x="40005" y="0"/>
                </a:lnTo>
                <a:lnTo>
                  <a:pt x="36830" y="2540"/>
                </a:lnTo>
                <a:lnTo>
                  <a:pt x="9525" y="41909"/>
                </a:lnTo>
                <a:lnTo>
                  <a:pt x="0" y="90804"/>
                </a:lnTo>
                <a:lnTo>
                  <a:pt x="0" y="589914"/>
                </a:lnTo>
                <a:lnTo>
                  <a:pt x="9525" y="638810"/>
                </a:lnTo>
                <a:lnTo>
                  <a:pt x="36830" y="678179"/>
                </a:lnTo>
                <a:lnTo>
                  <a:pt x="76200" y="704850"/>
                </a:lnTo>
                <a:lnTo>
                  <a:pt x="125095" y="715010"/>
                </a:lnTo>
                <a:lnTo>
                  <a:pt x="9018905" y="715010"/>
                </a:lnTo>
                <a:lnTo>
                  <a:pt x="9067800" y="704850"/>
                </a:lnTo>
                <a:lnTo>
                  <a:pt x="9107170" y="678179"/>
                </a:lnTo>
                <a:lnTo>
                  <a:pt x="9134475" y="638810"/>
                </a:lnTo>
                <a:lnTo>
                  <a:pt x="9144000" y="589914"/>
                </a:lnTo>
                <a:lnTo>
                  <a:pt x="9144000" y="90804"/>
                </a:lnTo>
                <a:lnTo>
                  <a:pt x="9134475" y="41909"/>
                </a:lnTo>
                <a:lnTo>
                  <a:pt x="9107170" y="2540"/>
                </a:lnTo>
                <a:lnTo>
                  <a:pt x="910399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38273" y="60147"/>
            <a:ext cx="5652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Plan de communication et 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2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visibilité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F11640-262B-4D14-AC8A-0142D5BC6EDC}"/>
              </a:ext>
            </a:extLst>
          </p:cNvPr>
          <p:cNvSpPr/>
          <p:nvPr/>
        </p:nvSpPr>
        <p:spPr>
          <a:xfrm>
            <a:off x="1371600" y="4572000"/>
            <a:ext cx="7620000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308610" algn="l"/>
                <a:tab pos="309245" algn="l"/>
              </a:tabLst>
            </a:pP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 exemple:  au sein du SN de la </a:t>
            </a:r>
            <a:r>
              <a:rPr lang="fr-FR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ZLECAf</a:t>
            </a: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du Côte d'Ivoire, une des actions prioritaires est de développer un site Internet dédié à la </a:t>
            </a:r>
            <a:r>
              <a:rPr lang="fr-FR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ZLECAf</a:t>
            </a: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facilement accessible dans différentes langues locales. </a:t>
            </a:r>
          </a:p>
          <a:p>
            <a:pPr algn="just">
              <a:spcAft>
                <a:spcPts val="0"/>
              </a:spcAft>
              <a:tabLst>
                <a:tab pos="308610" algn="l"/>
                <a:tab pos="309245" algn="l"/>
              </a:tabLst>
            </a:pP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 sein du SN de la </a:t>
            </a:r>
            <a:r>
              <a:rPr lang="fr-FR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ZLECAf</a:t>
            </a: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du Zimbabwe il est conseillé de créer une ligne directe pour répondre aux requêtes liées à la  </a:t>
            </a:r>
            <a:r>
              <a:rPr lang="fr-FR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ZLECAf</a:t>
            </a: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mais également de tenir des débats d’experts sur les émissions de  radio et de </a:t>
            </a:r>
            <a:r>
              <a:rPr lang="fr-FR" sz="1700" dirty="0">
                <a:latin typeface="Times New Roman" panose="02020603050405020304" pitchFamily="18" charset="0"/>
              </a:rPr>
              <a:t>télévision destiné au grand public pour </a:t>
            </a: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sensibilisation au sujet de la </a:t>
            </a:r>
            <a:r>
              <a:rPr lang="fr-FR" sz="17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ZLECAf</a:t>
            </a:r>
            <a:r>
              <a:rPr lang="fr-FR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destiné au grand public.  </a:t>
            </a:r>
            <a:endParaRPr lang="en-GB" sz="17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9580" y="1905000"/>
            <a:ext cx="8316595" cy="3437992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241300" marR="5080" indent="-228600" algn="just">
              <a:lnSpc>
                <a:spcPct val="70400"/>
              </a:lnSpc>
              <a:spcBef>
                <a:spcPts val="109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Approche </a:t>
            </a:r>
            <a:r>
              <a:rPr sz="2800" spc="-30" dirty="0">
                <a:latin typeface="Calibri"/>
                <a:cs typeface="Calibri"/>
              </a:rPr>
              <a:t>intégrée </a:t>
            </a:r>
            <a:r>
              <a:rPr sz="2800" spc="-5" dirty="0">
                <a:latin typeface="Calibri"/>
                <a:cs typeface="Calibri"/>
              </a:rPr>
              <a:t>: </a:t>
            </a:r>
            <a:r>
              <a:rPr sz="2800" spc="-15" dirty="0">
                <a:latin typeface="Calibri"/>
                <a:cs typeface="Calibri"/>
              </a:rPr>
              <a:t>cohérence </a:t>
            </a:r>
            <a:r>
              <a:rPr sz="2800" spc="-5" dirty="0">
                <a:latin typeface="Calibri"/>
                <a:cs typeface="Calibri"/>
              </a:rPr>
              <a:t>entre les </a:t>
            </a:r>
            <a:r>
              <a:rPr lang="fr-FR" sz="2800" spc="-20" dirty="0">
                <a:latin typeface="Calibri"/>
                <a:cs typeface="Calibri"/>
              </a:rPr>
              <a:t>stratégies</a:t>
            </a:r>
            <a:r>
              <a:rPr sz="2800" spc="-20" dirty="0">
                <a:latin typeface="Calibri"/>
                <a:cs typeface="Calibri"/>
              </a:rPr>
              <a:t>  </a:t>
            </a:r>
            <a:r>
              <a:rPr lang="fr-FR" sz="2800" spc="-5" dirty="0">
                <a:latin typeface="Calibri"/>
                <a:cs typeface="Calibri"/>
              </a:rPr>
              <a:t>nationales </a:t>
            </a:r>
            <a:r>
              <a:rPr sz="2800" spc="-5" dirty="0">
                <a:latin typeface="Calibri"/>
                <a:cs typeface="Calibri"/>
              </a:rPr>
              <a:t>de la </a:t>
            </a:r>
            <a:r>
              <a:rPr sz="2800" spc="-40" dirty="0">
                <a:latin typeface="Calibri"/>
                <a:cs typeface="Calibri"/>
              </a:rPr>
              <a:t>ZLECAf </a:t>
            </a:r>
            <a:r>
              <a:rPr sz="2800" spc="-5" dirty="0">
                <a:latin typeface="Calibri"/>
                <a:cs typeface="Calibri"/>
              </a:rPr>
              <a:t>et d'autres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stratégies/politiques.</a:t>
            </a:r>
            <a:endParaRPr lang="fr-FR" sz="2800" spc="-20" dirty="0">
              <a:latin typeface="Calibri"/>
              <a:cs typeface="Calibri"/>
            </a:endParaRPr>
          </a:p>
          <a:p>
            <a:pPr marL="12700" marR="5080" algn="just">
              <a:lnSpc>
                <a:spcPct val="70400"/>
              </a:lnSpc>
              <a:spcBef>
                <a:spcPts val="1090"/>
              </a:spcBef>
              <a:tabLst>
                <a:tab pos="241300" algn="l"/>
              </a:tabLst>
            </a:pPr>
            <a:endParaRPr lang="fr-FR" sz="280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70400"/>
              </a:lnSpc>
              <a:spcBef>
                <a:spcPts val="1090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spc="-30" dirty="0">
                <a:latin typeface="Calibri"/>
                <a:cs typeface="Calibri"/>
              </a:rPr>
              <a:t>Une approche participative, passant par des consultations des différents parties prenantes.</a:t>
            </a:r>
          </a:p>
          <a:p>
            <a:pPr marL="12700" marR="5080" algn="just">
              <a:lnSpc>
                <a:spcPct val="70400"/>
              </a:lnSpc>
              <a:spcBef>
                <a:spcPts val="1090"/>
              </a:spcBef>
              <a:tabLst>
                <a:tab pos="241300" algn="l"/>
              </a:tabLst>
            </a:pPr>
            <a:endParaRPr lang="fr-FR" sz="2800" spc="-3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70400"/>
              </a:lnSpc>
              <a:spcBef>
                <a:spcPts val="1090"/>
              </a:spcBef>
              <a:buFont typeface="Arial"/>
              <a:buChar char="•"/>
              <a:tabLst>
                <a:tab pos="241300" algn="l"/>
              </a:tabLst>
            </a:pPr>
            <a:r>
              <a:rPr lang="fr-FR" sz="2800" spc="-30" dirty="0">
                <a:latin typeface="Calibri"/>
                <a:cs typeface="Calibri"/>
              </a:rPr>
              <a:t>Promouvoir  l’adoption de mesures proactives pour que les femmes, groupe particulièrement défavorisé, soient  en mesure de se faire entendre.</a:t>
            </a:r>
            <a:endParaRPr sz="2800" spc="-3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393" y="0"/>
            <a:ext cx="9030970" cy="1047750"/>
          </a:xfrm>
          <a:custGeom>
            <a:avLst/>
            <a:gdLst/>
            <a:ahLst/>
            <a:cxnLst/>
            <a:rect l="l" t="t" r="r" b="b"/>
            <a:pathLst>
              <a:path w="9030970" h="1047750">
                <a:moveTo>
                  <a:pt x="9011921" y="0"/>
                </a:moveTo>
                <a:lnTo>
                  <a:pt x="19051" y="0"/>
                </a:lnTo>
                <a:lnTo>
                  <a:pt x="5080" y="38734"/>
                </a:lnTo>
                <a:lnTo>
                  <a:pt x="0" y="83184"/>
                </a:lnTo>
                <a:lnTo>
                  <a:pt x="0" y="854710"/>
                </a:lnTo>
                <a:lnTo>
                  <a:pt x="5080" y="899160"/>
                </a:lnTo>
                <a:lnTo>
                  <a:pt x="19051" y="939800"/>
                </a:lnTo>
                <a:lnTo>
                  <a:pt x="41911" y="975360"/>
                </a:lnTo>
                <a:lnTo>
                  <a:pt x="71756" y="1005204"/>
                </a:lnTo>
                <a:lnTo>
                  <a:pt x="107951" y="1028064"/>
                </a:lnTo>
                <a:lnTo>
                  <a:pt x="148591" y="1042670"/>
                </a:lnTo>
                <a:lnTo>
                  <a:pt x="192406" y="1047750"/>
                </a:lnTo>
                <a:lnTo>
                  <a:pt x="8837931" y="1047750"/>
                </a:lnTo>
                <a:lnTo>
                  <a:pt x="8882381" y="1042670"/>
                </a:lnTo>
                <a:lnTo>
                  <a:pt x="8923021" y="1028064"/>
                </a:lnTo>
                <a:lnTo>
                  <a:pt x="8958581" y="1005204"/>
                </a:lnTo>
                <a:lnTo>
                  <a:pt x="8988426" y="975360"/>
                </a:lnTo>
                <a:lnTo>
                  <a:pt x="9011286" y="939800"/>
                </a:lnTo>
                <a:lnTo>
                  <a:pt x="9025891" y="899160"/>
                </a:lnTo>
                <a:lnTo>
                  <a:pt x="9030971" y="854710"/>
                </a:lnTo>
                <a:lnTo>
                  <a:pt x="9030971" y="83184"/>
                </a:lnTo>
                <a:lnTo>
                  <a:pt x="9025891" y="38734"/>
                </a:lnTo>
                <a:lnTo>
                  <a:pt x="9011921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47700" y="81189"/>
            <a:ext cx="7848600" cy="885371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ctr">
              <a:lnSpc>
                <a:spcPts val="3350"/>
              </a:lnSpc>
              <a:spcBef>
                <a:spcPts val="215"/>
              </a:spcBef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Ap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roc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es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requise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s pour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alibri"/>
                <a:cs typeface="Calibri"/>
              </a:rPr>
              <a:t>élabor</a:t>
            </a:r>
            <a:r>
              <a:rPr lang="fr-FR" sz="2800" spc="-5" dirty="0">
                <a:solidFill>
                  <a:srgbClr val="FFFFFF"/>
                </a:solidFill>
                <a:latin typeface="Calibri"/>
                <a:cs typeface="Calibri"/>
              </a:rPr>
              <a:t>er  des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2800" spc="-5" dirty="0" err="1">
                <a:solidFill>
                  <a:srgbClr val="FFFFFF"/>
                </a:solidFill>
                <a:latin typeface="Calibri"/>
                <a:cs typeface="Calibri"/>
              </a:rPr>
              <a:t>stratégies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alibri"/>
                <a:cs typeface="Calibri"/>
              </a:rPr>
              <a:t>nationales</a:t>
            </a:r>
            <a:r>
              <a:rPr lang="fr-FR" sz="2800" spc="-5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pour la</a:t>
            </a:r>
            <a:r>
              <a:rPr sz="28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ZLECAf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1211325"/>
            <a:ext cx="7942580" cy="46672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41300" marR="201930" indent="-228600">
              <a:lnSpc>
                <a:spcPts val="3000"/>
              </a:lnSpc>
              <a:spcBef>
                <a:spcPts val="4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Soutien à 38 </a:t>
            </a:r>
            <a:r>
              <a:rPr sz="2800" spc="-10" dirty="0">
                <a:latin typeface="Calibri"/>
                <a:cs typeface="Calibri"/>
              </a:rPr>
              <a:t>pays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5" dirty="0" err="1">
                <a:latin typeface="Calibri"/>
                <a:cs typeface="Calibri"/>
              </a:rPr>
              <a:t>dont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lang="fr-FR" sz="2800" spc="-5" dirty="0">
                <a:latin typeface="Calibri"/>
                <a:cs typeface="Calibri"/>
              </a:rPr>
              <a:t>2 </a:t>
            </a:r>
            <a:r>
              <a:rPr sz="2800" spc="-5" dirty="0" err="1">
                <a:latin typeface="Calibri"/>
                <a:cs typeface="Calibri"/>
              </a:rPr>
              <a:t>régions</a:t>
            </a:r>
            <a:r>
              <a:rPr sz="2800" spc="-5" dirty="0">
                <a:latin typeface="Calibri"/>
                <a:cs typeface="Calibri"/>
              </a:rPr>
              <a:t>, à savoir </a:t>
            </a:r>
            <a:r>
              <a:rPr sz="2800" spc="-25" dirty="0">
                <a:latin typeface="Calibri"/>
                <a:cs typeface="Calibri"/>
              </a:rPr>
              <a:t>la  </a:t>
            </a:r>
            <a:r>
              <a:rPr sz="2800" spc="-15" dirty="0">
                <a:latin typeface="Calibri"/>
                <a:cs typeface="Calibri"/>
              </a:rPr>
              <a:t>CEEAC </a:t>
            </a:r>
            <a:r>
              <a:rPr lang="fr-FR" sz="2800" spc="-15" dirty="0">
                <a:latin typeface="Calibri"/>
                <a:cs typeface="Calibri"/>
              </a:rPr>
              <a:t>et </a:t>
            </a:r>
            <a:r>
              <a:rPr sz="2800" spc="-25" dirty="0">
                <a:latin typeface="Calibri"/>
                <a:cs typeface="Calibri"/>
              </a:rPr>
              <a:t>la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CEDEAO).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1300" indent="-228600">
              <a:lnSpc>
                <a:spcPts val="3185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11 </a:t>
            </a:r>
            <a:r>
              <a:rPr sz="2800" spc="-10" dirty="0">
                <a:latin typeface="Calibri"/>
                <a:cs typeface="Calibri"/>
              </a:rPr>
              <a:t>pays </a:t>
            </a:r>
            <a:r>
              <a:rPr sz="2800" spc="-20" dirty="0">
                <a:latin typeface="Calibri"/>
                <a:cs typeface="Calibri"/>
              </a:rPr>
              <a:t>ont validé </a:t>
            </a:r>
            <a:r>
              <a:rPr sz="2800" spc="-5" dirty="0">
                <a:latin typeface="Calibri"/>
                <a:cs typeface="Calibri"/>
              </a:rPr>
              <a:t>leur </a:t>
            </a:r>
            <a:r>
              <a:rPr sz="2800" spc="-40" dirty="0">
                <a:latin typeface="Calibri"/>
                <a:cs typeface="Calibri"/>
              </a:rPr>
              <a:t>stratégie </a:t>
            </a:r>
            <a:r>
              <a:rPr sz="2800" spc="-20" dirty="0">
                <a:latin typeface="Calibri"/>
                <a:cs typeface="Calibri"/>
              </a:rPr>
              <a:t>nationale </a:t>
            </a:r>
            <a:r>
              <a:rPr sz="2800" spc="-1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mise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en</a:t>
            </a:r>
            <a:endParaRPr sz="2800" dirty="0">
              <a:latin typeface="Calibri"/>
              <a:cs typeface="Calibri"/>
            </a:endParaRPr>
          </a:p>
          <a:p>
            <a:pPr marL="241300">
              <a:lnSpc>
                <a:spcPts val="3185"/>
              </a:lnSpc>
            </a:pPr>
            <a:r>
              <a:rPr sz="2800" spc="-25" dirty="0">
                <a:latin typeface="Calibri"/>
                <a:cs typeface="Calibri"/>
              </a:rPr>
              <a:t>œuvre </a:t>
            </a:r>
            <a:r>
              <a:rPr sz="2800" spc="-1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la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0" dirty="0" err="1">
                <a:latin typeface="Calibri"/>
                <a:cs typeface="Calibri"/>
              </a:rPr>
              <a:t>ZLECAf</a:t>
            </a:r>
            <a:r>
              <a:rPr lang="fr-FR" sz="2800" spc="-4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85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Dans </a:t>
            </a:r>
            <a:r>
              <a:rPr lang="fr-FR" sz="2800" spc="-5" dirty="0">
                <a:latin typeface="Calibri"/>
                <a:cs typeface="Calibri"/>
              </a:rPr>
              <a:t>6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pays, </a:t>
            </a:r>
            <a:r>
              <a:rPr sz="2800" dirty="0">
                <a:latin typeface="Calibri"/>
                <a:cs typeface="Calibri"/>
              </a:rPr>
              <a:t>l’appui </a:t>
            </a:r>
            <a:r>
              <a:rPr sz="2800" spc="-5" dirty="0">
                <a:latin typeface="Calibri"/>
                <a:cs typeface="Calibri"/>
              </a:rPr>
              <a:t>à </a:t>
            </a:r>
            <a:r>
              <a:rPr sz="2800" spc="-20" dirty="0">
                <a:latin typeface="Calibri"/>
                <a:cs typeface="Calibri"/>
              </a:rPr>
              <a:t>la </a:t>
            </a:r>
            <a:r>
              <a:rPr sz="2800" spc="-5" dirty="0">
                <a:latin typeface="Calibri"/>
                <a:cs typeface="Calibri"/>
              </a:rPr>
              <a:t>mise </a:t>
            </a:r>
            <a:r>
              <a:rPr sz="2800" spc="-10" dirty="0">
                <a:latin typeface="Calibri"/>
                <a:cs typeface="Calibri"/>
              </a:rPr>
              <a:t>en </a:t>
            </a:r>
            <a:r>
              <a:rPr sz="2800" spc="-5" dirty="0">
                <a:latin typeface="Calibri"/>
                <a:cs typeface="Calibri"/>
              </a:rPr>
              <a:t>œuvre a </a:t>
            </a:r>
            <a:r>
              <a:rPr sz="2800" spc="-15" dirty="0">
                <a:latin typeface="Calibri"/>
                <a:cs typeface="Calibri"/>
              </a:rPr>
              <a:t>été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engagé.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4150" dirty="0">
              <a:latin typeface="Calibri"/>
              <a:cs typeface="Calibri"/>
            </a:endParaRPr>
          </a:p>
          <a:p>
            <a:pPr marL="241300" marR="97155" indent="-228600">
              <a:lnSpc>
                <a:spcPts val="3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Collaboration </a:t>
            </a:r>
            <a:r>
              <a:rPr sz="2800" spc="-5" dirty="0">
                <a:latin typeface="Calibri"/>
                <a:cs typeface="Calibri"/>
              </a:rPr>
              <a:t>avec la </a:t>
            </a:r>
            <a:r>
              <a:rPr sz="2800" spc="-10" dirty="0">
                <a:latin typeface="Calibri"/>
                <a:cs typeface="Calibri"/>
              </a:rPr>
              <a:t>CUA </a:t>
            </a:r>
            <a:r>
              <a:rPr sz="2800" spc="-5" dirty="0">
                <a:latin typeface="Calibri"/>
                <a:cs typeface="Calibri"/>
              </a:rPr>
              <a:t>et les agences </a:t>
            </a:r>
            <a:r>
              <a:rPr sz="2800" spc="-10" dirty="0">
                <a:latin typeface="Calibri"/>
                <a:cs typeface="Calibri"/>
              </a:rPr>
              <a:t>des </a:t>
            </a:r>
            <a:r>
              <a:rPr sz="2800" spc="-5" dirty="0">
                <a:latin typeface="Calibri"/>
                <a:cs typeface="Calibri"/>
              </a:rPr>
              <a:t>Nations  Unies : </a:t>
            </a:r>
            <a:r>
              <a:rPr sz="2800" spc="-20" dirty="0">
                <a:latin typeface="Calibri"/>
                <a:cs typeface="Calibri"/>
              </a:rPr>
              <a:t>CCI, </a:t>
            </a:r>
            <a:r>
              <a:rPr sz="2800" spc="-45" dirty="0">
                <a:latin typeface="Calibri"/>
                <a:cs typeface="Calibri"/>
              </a:rPr>
              <a:t>CNUCED, </a:t>
            </a:r>
            <a:r>
              <a:rPr sz="2800" spc="-15" dirty="0">
                <a:latin typeface="Calibri"/>
                <a:cs typeface="Calibri"/>
              </a:rPr>
              <a:t>ONUDI,</a:t>
            </a:r>
            <a:r>
              <a:rPr lang="fr-FR" sz="2800" spc="-15" dirty="0">
                <a:latin typeface="Calibri"/>
                <a:cs typeface="Calibri"/>
              </a:rPr>
              <a:t>PACCI,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OIM</a:t>
            </a:r>
            <a:r>
              <a:rPr lang="fr-FR" sz="2800" spc="-10" dirty="0">
                <a:latin typeface="Calibri"/>
                <a:cs typeface="Calibri"/>
              </a:rPr>
              <a:t> et GIZ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715010"/>
          </a:xfrm>
          <a:custGeom>
            <a:avLst/>
            <a:gdLst/>
            <a:ahLst/>
            <a:cxnLst/>
            <a:rect l="l" t="t" r="r" b="b"/>
            <a:pathLst>
              <a:path w="9144000" h="715010">
                <a:moveTo>
                  <a:pt x="9103995" y="0"/>
                </a:moveTo>
                <a:lnTo>
                  <a:pt x="40005" y="0"/>
                </a:lnTo>
                <a:lnTo>
                  <a:pt x="36830" y="2540"/>
                </a:lnTo>
                <a:lnTo>
                  <a:pt x="9525" y="41909"/>
                </a:lnTo>
                <a:lnTo>
                  <a:pt x="0" y="90804"/>
                </a:lnTo>
                <a:lnTo>
                  <a:pt x="0" y="589914"/>
                </a:lnTo>
                <a:lnTo>
                  <a:pt x="9525" y="638810"/>
                </a:lnTo>
                <a:lnTo>
                  <a:pt x="36830" y="678179"/>
                </a:lnTo>
                <a:lnTo>
                  <a:pt x="76200" y="704850"/>
                </a:lnTo>
                <a:lnTo>
                  <a:pt x="125095" y="715010"/>
                </a:lnTo>
                <a:lnTo>
                  <a:pt x="9018905" y="715010"/>
                </a:lnTo>
                <a:lnTo>
                  <a:pt x="9067800" y="704850"/>
                </a:lnTo>
                <a:lnTo>
                  <a:pt x="9107170" y="678179"/>
                </a:lnTo>
                <a:lnTo>
                  <a:pt x="9134475" y="638810"/>
                </a:lnTo>
                <a:lnTo>
                  <a:pt x="9144000" y="589914"/>
                </a:lnTo>
                <a:lnTo>
                  <a:pt x="9144000" y="90804"/>
                </a:lnTo>
                <a:lnTo>
                  <a:pt x="9134475" y="41909"/>
                </a:lnTo>
                <a:lnTo>
                  <a:pt x="9107170" y="2540"/>
                </a:lnTo>
                <a:lnTo>
                  <a:pt x="9103995" y="0"/>
                </a:lnTo>
                <a:close/>
              </a:path>
            </a:pathLst>
          </a:custGeom>
          <a:solidFill>
            <a:srgbClr val="1F3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70636" y="58623"/>
            <a:ext cx="702690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Statut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stratégies nationales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de la</a:t>
            </a:r>
            <a:r>
              <a:rPr sz="30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ZLECAf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8342" y="2557348"/>
            <a:ext cx="5687314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0225" algn="ctr">
              <a:lnSpc>
                <a:spcPct val="100000"/>
              </a:lnSpc>
              <a:spcBef>
                <a:spcPts val="100"/>
              </a:spcBef>
            </a:pPr>
            <a:r>
              <a:rPr lang="fr-FR" spc="-5" dirty="0"/>
              <a:t>Mercie pour votre Attention</a:t>
            </a:r>
            <a:r>
              <a:rPr spc="-85" dirty="0"/>
              <a:t> </a:t>
            </a:r>
            <a:r>
              <a:rPr dirty="0"/>
              <a:t>!</a:t>
            </a:r>
          </a:p>
        </p:txBody>
      </p:sp>
      <p:sp>
        <p:nvSpPr>
          <p:cNvPr id="3" name="object 3"/>
          <p:cNvSpPr/>
          <p:nvPr/>
        </p:nvSpPr>
        <p:spPr>
          <a:xfrm>
            <a:off x="3155024" y="279400"/>
            <a:ext cx="2796195" cy="1750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787899"/>
            <a:ext cx="9144000" cy="2070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821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Tahoma</vt:lpstr>
      <vt:lpstr>Times New Roman</vt:lpstr>
      <vt:lpstr>Verdana</vt:lpstr>
      <vt:lpstr>Office Theme</vt:lpstr>
      <vt:lpstr>Mise en œuvre de la ZLECAf à travers des stratégies</vt:lpstr>
      <vt:lpstr>Sommaire</vt:lpstr>
      <vt:lpstr>CONTEXTE</vt:lpstr>
      <vt:lpstr>Objectifs</vt:lpstr>
      <vt:lpstr>Composantes clés de l’élaboration de stratégies nationales de mise en œuvre de la ZLECAf </vt:lpstr>
      <vt:lpstr>Plan de communication et de visibilité</vt:lpstr>
      <vt:lpstr>Approches requises pour élaborer  des  stratégies nationales  pour la ZLECAf</vt:lpstr>
      <vt:lpstr>Statut des stratégies nationales de la ZLECAf</vt:lpstr>
      <vt:lpstr>Mercie pour votre Attention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en œuvre de la ZLECAf à travers des stratégies</dc:title>
  <dc:creator>Lateh Larry</dc:creator>
  <cp:lastModifiedBy>Mahlet Girma</cp:lastModifiedBy>
  <cp:revision>28</cp:revision>
  <dcterms:created xsi:type="dcterms:W3CDTF">2021-02-10T16:26:53Z</dcterms:created>
  <dcterms:modified xsi:type="dcterms:W3CDTF">2021-02-25T05:27:18Z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2021-02-10T00:00:00Z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2021-02-10T00:00:00Z</vt:filetime>
  </property>
</Properties>
</file>