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59" r:id="rId2"/>
    <p:sldId id="428" r:id="rId3"/>
    <p:sldId id="429" r:id="rId4"/>
    <p:sldId id="277" r:id="rId5"/>
    <p:sldId id="278" r:id="rId6"/>
    <p:sldId id="446" r:id="rId7"/>
    <p:sldId id="452" r:id="rId8"/>
    <p:sldId id="448" r:id="rId9"/>
    <p:sldId id="449" r:id="rId10"/>
    <p:sldId id="450" r:id="rId11"/>
    <p:sldId id="451" r:id="rId12"/>
    <p:sldId id="453" r:id="rId13"/>
    <p:sldId id="443" r:id="rId14"/>
    <p:sldId id="445" r:id="rId15"/>
    <p:sldId id="454" r:id="rId16"/>
    <p:sldId id="258"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hlet Girma" initials="MG" lastIdx="8" clrIdx="0">
    <p:extLst>
      <p:ext uri="{19B8F6BF-5375-455C-9EA6-DF929625EA0E}">
        <p15:presenceInfo xmlns:p15="http://schemas.microsoft.com/office/powerpoint/2012/main" userId="Mahlet Gir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94694"/>
  </p:normalViewPr>
  <p:slideViewPr>
    <p:cSldViewPr snapToGrid="0" snapToObjects="1">
      <p:cViewPr varScale="1">
        <p:scale>
          <a:sx n="63" d="100"/>
          <a:sy n="63" d="100"/>
        </p:scale>
        <p:origin x="816" y="64"/>
      </p:cViewPr>
      <p:guideLst/>
    </p:cSldViewPr>
  </p:slideViewPr>
  <p:notesTextViewPr>
    <p:cViewPr>
      <p:scale>
        <a:sx n="1" d="1"/>
        <a:sy n="1" d="1"/>
      </p:scale>
      <p:origin x="0" y="0"/>
    </p:cViewPr>
  </p:notesTextViewPr>
  <p:notesViewPr>
    <p:cSldViewPr snapToGrid="0" snapToObjects="1">
      <p:cViewPr varScale="1">
        <p:scale>
          <a:sx n="130" d="100"/>
          <a:sy n="130" d="100"/>
        </p:scale>
        <p:origin x="3456"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anuary%2020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anuary%20201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anuary%20201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anuary%20201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anuary%20201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anuary%20201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anuary%202019.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solidFill>
                  <a:schemeClr val="tx1"/>
                </a:solidFill>
              </a:rPr>
              <a:t>Importations de produits alimentaires (%, 2017)</a:t>
            </a:r>
          </a:p>
        </c:rich>
      </c:tx>
      <c:layout>
        <c:manualLayout>
          <c:xMode val="edge"/>
          <c:yMode val="edge"/>
          <c:x val="0.14307532313177834"/>
          <c:y val="3.6331429604565288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Import_Intra!$B$7</c:f>
              <c:strCache>
                <c:ptCount val="1"/>
                <c:pt idx="0">
                  <c:v>Intra-groupe</c:v>
                </c:pt>
              </c:strCache>
            </c:strRef>
          </c:tx>
          <c:spPr>
            <a:solidFill>
              <a:schemeClr val="accent1"/>
            </a:solidFill>
            <a:ln>
              <a:noFill/>
            </a:ln>
            <a:effectLst/>
          </c:spPr>
          <c:invertIfNegative val="0"/>
          <c:cat>
            <c:strRef>
              <c:f>Import_Intra!$A$8:$A$11</c:f>
              <c:strCache>
                <c:ptCount val="4"/>
                <c:pt idx="0">
                  <c:v>AFRIQUE</c:v>
                </c:pt>
                <c:pt idx="1">
                  <c:v>ASEAN (Association des nations de l'Asie du Sud-Est)</c:v>
                </c:pt>
                <c:pt idx="2">
                  <c:v>UE28 (Union européenne 2013 … 2020)</c:v>
                </c:pt>
                <c:pt idx="3">
                  <c:v>ALÉNA (Accord de libre échange nord américain)</c:v>
                </c:pt>
              </c:strCache>
            </c:strRef>
          </c:cat>
          <c:val>
            <c:numRef>
              <c:f>Import_Intra!$B$8:$B$11</c:f>
              <c:numCache>
                <c:formatCode>General</c:formatCode>
                <c:ptCount val="4"/>
                <c:pt idx="0">
                  <c:v>17.210905283700001</c:v>
                </c:pt>
                <c:pt idx="1">
                  <c:v>28.6860550084</c:v>
                </c:pt>
                <c:pt idx="2">
                  <c:v>70.054143331000006</c:v>
                </c:pt>
                <c:pt idx="3">
                  <c:v>45.7105622252</c:v>
                </c:pt>
              </c:numCache>
            </c:numRef>
          </c:val>
          <c:extLst>
            <c:ext xmlns:c16="http://schemas.microsoft.com/office/drawing/2014/chart" uri="{C3380CC4-5D6E-409C-BE32-E72D297353CC}">
              <c16:uniqueId val="{00000000-615F-4AF2-B844-F1F1A964841B}"/>
            </c:ext>
          </c:extLst>
        </c:ser>
        <c:ser>
          <c:idx val="1"/>
          <c:order val="1"/>
          <c:tx>
            <c:strRef>
              <c:f>Import_Intra!$C$7</c:f>
              <c:strCache>
                <c:ptCount val="1"/>
                <c:pt idx="0">
                  <c:v>Extra-groupe</c:v>
                </c:pt>
              </c:strCache>
            </c:strRef>
          </c:tx>
          <c:spPr>
            <a:solidFill>
              <a:schemeClr val="accent2"/>
            </a:solidFill>
            <a:ln>
              <a:noFill/>
            </a:ln>
            <a:effectLst/>
          </c:spPr>
          <c:invertIfNegative val="0"/>
          <c:cat>
            <c:strRef>
              <c:f>Import_Intra!$A$8:$A$11</c:f>
              <c:strCache>
                <c:ptCount val="4"/>
                <c:pt idx="0">
                  <c:v>AFRIQUE</c:v>
                </c:pt>
                <c:pt idx="1">
                  <c:v>ASEAN (Association des nations de l'Asie du Sud-Est)</c:v>
                </c:pt>
                <c:pt idx="2">
                  <c:v>UE28 (Union européenne 2013 … 2020)</c:v>
                </c:pt>
                <c:pt idx="3">
                  <c:v>ALÉNA (Accord de libre échange nord américain)</c:v>
                </c:pt>
              </c:strCache>
            </c:strRef>
          </c:cat>
          <c:val>
            <c:numRef>
              <c:f>Import_Intra!$C$8:$C$11</c:f>
              <c:numCache>
                <c:formatCode>General</c:formatCode>
                <c:ptCount val="4"/>
                <c:pt idx="0">
                  <c:v>82.789094716299999</c:v>
                </c:pt>
                <c:pt idx="1">
                  <c:v>71.313944991599996</c:v>
                </c:pt>
                <c:pt idx="2">
                  <c:v>29.945856669000001</c:v>
                </c:pt>
                <c:pt idx="3">
                  <c:v>54.2894377748</c:v>
                </c:pt>
              </c:numCache>
            </c:numRef>
          </c:val>
          <c:extLst>
            <c:ext xmlns:c16="http://schemas.microsoft.com/office/drawing/2014/chart" uri="{C3380CC4-5D6E-409C-BE32-E72D297353CC}">
              <c16:uniqueId val="{00000001-615F-4AF2-B844-F1F1A964841B}"/>
            </c:ext>
          </c:extLst>
        </c:ser>
        <c:dLbls>
          <c:showLegendKey val="0"/>
          <c:showVal val="0"/>
          <c:showCatName val="0"/>
          <c:showSerName val="0"/>
          <c:showPercent val="0"/>
          <c:showBubbleSize val="0"/>
        </c:dLbls>
        <c:gapWidth val="219"/>
        <c:overlap val="-27"/>
        <c:axId val="330420832"/>
        <c:axId val="330421160"/>
      </c:barChart>
      <c:catAx>
        <c:axId val="33042083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30421160"/>
        <c:crosses val="autoZero"/>
        <c:auto val="1"/>
        <c:lblAlgn val="ctr"/>
        <c:lblOffset val="100"/>
        <c:noMultiLvlLbl val="0"/>
      </c:catAx>
      <c:valAx>
        <c:axId val="330421160"/>
        <c:scaling>
          <c:orientation val="minMax"/>
        </c:scaling>
        <c:delete val="0"/>
        <c:axPos val="l"/>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30420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'GDP ECOWAS'!$V$5</c:f>
              <c:strCache>
                <c:ptCount val="1"/>
                <c:pt idx="0">
                  <c:v>Lower ambition scenario</c:v>
                </c:pt>
              </c:strCache>
            </c:strRef>
          </c:tx>
          <c:spPr>
            <a:solidFill>
              <a:schemeClr val="accent1"/>
            </a:solidFill>
            <a:ln>
              <a:noFill/>
            </a:ln>
            <a:effectLst/>
          </c:spPr>
          <c:invertIfNegative val="0"/>
          <c:cat>
            <c:strRef>
              <c:f>'GDP ECOWAS'!$W$4:$AE$4</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'GDP ECOWAS'!$W$5:$AE$5</c:f>
              <c:numCache>
                <c:formatCode>0.000</c:formatCode>
                <c:ptCount val="9"/>
                <c:pt idx="0">
                  <c:v>0.13358560806149455</c:v>
                </c:pt>
                <c:pt idx="1">
                  <c:v>0.13403702170531062</c:v>
                </c:pt>
                <c:pt idx="2">
                  <c:v>0.19103553475950008</c:v>
                </c:pt>
                <c:pt idx="3" formatCode="General">
                  <c:v>0.44885040374597907</c:v>
                </c:pt>
                <c:pt idx="4" formatCode="General">
                  <c:v>3.3692260890401116E-2</c:v>
                </c:pt>
                <c:pt idx="5" formatCode="General">
                  <c:v>2.2373507161901216</c:v>
                </c:pt>
                <c:pt idx="6" formatCode="General">
                  <c:v>8.9674532112795191E-2</c:v>
                </c:pt>
                <c:pt idx="7" formatCode="General">
                  <c:v>6.1494108585797846E-2</c:v>
                </c:pt>
                <c:pt idx="8" formatCode="General">
                  <c:v>0.39268531158302267</c:v>
                </c:pt>
              </c:numCache>
            </c:numRef>
          </c:val>
          <c:extLst>
            <c:ext xmlns:c16="http://schemas.microsoft.com/office/drawing/2014/chart" uri="{C3380CC4-5D6E-409C-BE32-E72D297353CC}">
              <c16:uniqueId val="{00000000-555F-49F4-A8BF-7DED5D23CBF4}"/>
            </c:ext>
          </c:extLst>
        </c:ser>
        <c:ser>
          <c:idx val="1"/>
          <c:order val="1"/>
          <c:tx>
            <c:strRef>
              <c:f>'GDP ECOWAS'!$V$6</c:f>
              <c:strCache>
                <c:ptCount val="1"/>
                <c:pt idx="0">
                  <c:v>Higher ambition scenario</c:v>
                </c:pt>
              </c:strCache>
            </c:strRef>
          </c:tx>
          <c:spPr>
            <a:solidFill>
              <a:schemeClr val="accent2"/>
            </a:solidFill>
            <a:ln>
              <a:noFill/>
            </a:ln>
            <a:effectLst/>
          </c:spPr>
          <c:invertIfNegative val="0"/>
          <c:cat>
            <c:strRef>
              <c:f>'GDP ECOWAS'!$W$4:$AE$4</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'GDP ECOWAS'!$W$6:$AE$6</c:f>
              <c:numCache>
                <c:formatCode>General</c:formatCode>
                <c:ptCount val="9"/>
                <c:pt idx="0">
                  <c:v>0.18326415476879987</c:v>
                </c:pt>
                <c:pt idx="1">
                  <c:v>0.1098729595657062</c:v>
                </c:pt>
                <c:pt idx="2">
                  <c:v>0.51248071802140061</c:v>
                </c:pt>
                <c:pt idx="3">
                  <c:v>0.51044227278299559</c:v>
                </c:pt>
                <c:pt idx="4">
                  <c:v>3.7028466052301923E-2</c:v>
                </c:pt>
                <c:pt idx="5">
                  <c:v>2.4680740768803844</c:v>
                </c:pt>
                <c:pt idx="6">
                  <c:v>0.13938486682729945</c:v>
                </c:pt>
                <c:pt idx="7">
                  <c:v>6.3415201511897834E-2</c:v>
                </c:pt>
                <c:pt idx="8">
                  <c:v>0.44946706600100583</c:v>
                </c:pt>
              </c:numCache>
            </c:numRef>
          </c:val>
          <c:extLst>
            <c:ext xmlns:c16="http://schemas.microsoft.com/office/drawing/2014/chart" uri="{C3380CC4-5D6E-409C-BE32-E72D297353CC}">
              <c16:uniqueId val="{00000001-555F-49F4-A8BF-7DED5D23CBF4}"/>
            </c:ext>
          </c:extLst>
        </c:ser>
        <c:dLbls>
          <c:showLegendKey val="0"/>
          <c:showVal val="0"/>
          <c:showCatName val="0"/>
          <c:showSerName val="0"/>
          <c:showPercent val="0"/>
          <c:showBubbleSize val="0"/>
        </c:dLbls>
        <c:gapWidth val="219"/>
        <c:overlap val="-27"/>
        <c:axId val="399803232"/>
        <c:axId val="399805200"/>
      </c:barChart>
      <c:catAx>
        <c:axId val="399803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99805200"/>
        <c:crosses val="autoZero"/>
        <c:auto val="1"/>
        <c:lblAlgn val="ctr"/>
        <c:lblOffset val="100"/>
        <c:noMultiLvlLbl val="0"/>
      </c:catAx>
      <c:valAx>
        <c:axId val="3998052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99803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'EXP ECOWAS'!$L$42</c:f>
              <c:strCache>
                <c:ptCount val="1"/>
                <c:pt idx="0">
                  <c:v>Lower ambition scenario</c:v>
                </c:pt>
              </c:strCache>
            </c:strRef>
          </c:tx>
          <c:spPr>
            <a:solidFill>
              <a:schemeClr val="accent1"/>
            </a:solidFill>
            <a:ln>
              <a:noFill/>
            </a:ln>
            <a:effectLst/>
          </c:spPr>
          <c:invertIfNegative val="0"/>
          <c:cat>
            <c:strRef>
              <c:f>'EXP ECOWAS'!$M$41:$U$41</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'EXP ECOWAS'!$M$42:$U$42</c:f>
              <c:numCache>
                <c:formatCode>General</c:formatCode>
                <c:ptCount val="9"/>
                <c:pt idx="0">
                  <c:v>0.21963547066119923</c:v>
                </c:pt>
                <c:pt idx="1">
                  <c:v>0.20200985858397352</c:v>
                </c:pt>
                <c:pt idx="2">
                  <c:v>0.33343191295318952</c:v>
                </c:pt>
                <c:pt idx="3">
                  <c:v>0.86739539766669083</c:v>
                </c:pt>
                <c:pt idx="4">
                  <c:v>0.10873062418321056</c:v>
                </c:pt>
                <c:pt idx="5">
                  <c:v>4.4399992007888036</c:v>
                </c:pt>
                <c:pt idx="6">
                  <c:v>0.2460140924998897</c:v>
                </c:pt>
                <c:pt idx="7">
                  <c:v>0.13105539195266958</c:v>
                </c:pt>
                <c:pt idx="8">
                  <c:v>1.0815500933411206</c:v>
                </c:pt>
              </c:numCache>
            </c:numRef>
          </c:val>
          <c:extLst>
            <c:ext xmlns:c16="http://schemas.microsoft.com/office/drawing/2014/chart" uri="{C3380CC4-5D6E-409C-BE32-E72D297353CC}">
              <c16:uniqueId val="{00000000-4F06-4353-8420-3FA2DB0901C8}"/>
            </c:ext>
          </c:extLst>
        </c:ser>
        <c:ser>
          <c:idx val="1"/>
          <c:order val="1"/>
          <c:tx>
            <c:strRef>
              <c:f>'EXP ECOWAS'!$L$43</c:f>
              <c:strCache>
                <c:ptCount val="1"/>
                <c:pt idx="0">
                  <c:v>Higher ambition scenario</c:v>
                </c:pt>
              </c:strCache>
            </c:strRef>
          </c:tx>
          <c:spPr>
            <a:solidFill>
              <a:schemeClr val="accent2"/>
            </a:solidFill>
            <a:ln>
              <a:noFill/>
            </a:ln>
            <a:effectLst/>
          </c:spPr>
          <c:invertIfNegative val="0"/>
          <c:cat>
            <c:strRef>
              <c:f>'EXP ECOWAS'!$M$41:$U$41</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'EXP ECOWAS'!$M$43:$U$43</c:f>
              <c:numCache>
                <c:formatCode>General</c:formatCode>
                <c:ptCount val="9"/>
                <c:pt idx="0">
                  <c:v>0.29324298852790209</c:v>
                </c:pt>
                <c:pt idx="1">
                  <c:v>0.19485754585615678</c:v>
                </c:pt>
                <c:pt idx="2">
                  <c:v>0.59827050608806065</c:v>
                </c:pt>
                <c:pt idx="3">
                  <c:v>1.0004370984375228</c:v>
                </c:pt>
                <c:pt idx="4">
                  <c:v>0.11672274077716227</c:v>
                </c:pt>
                <c:pt idx="5">
                  <c:v>4.8160113001713736</c:v>
                </c:pt>
                <c:pt idx="6">
                  <c:v>0.31526670234613996</c:v>
                </c:pt>
                <c:pt idx="7">
                  <c:v>0.14215157710991821</c:v>
                </c:pt>
                <c:pt idx="8">
                  <c:v>1.2594411304617719</c:v>
                </c:pt>
              </c:numCache>
            </c:numRef>
          </c:val>
          <c:extLst>
            <c:ext xmlns:c16="http://schemas.microsoft.com/office/drawing/2014/chart" uri="{C3380CC4-5D6E-409C-BE32-E72D297353CC}">
              <c16:uniqueId val="{00000001-4F06-4353-8420-3FA2DB0901C8}"/>
            </c:ext>
          </c:extLst>
        </c:ser>
        <c:dLbls>
          <c:showLegendKey val="0"/>
          <c:showVal val="0"/>
          <c:showCatName val="0"/>
          <c:showSerName val="0"/>
          <c:showPercent val="0"/>
          <c:showBubbleSize val="0"/>
        </c:dLbls>
        <c:gapWidth val="219"/>
        <c:overlap val="-27"/>
        <c:axId val="520456656"/>
        <c:axId val="520451736"/>
      </c:barChart>
      <c:catAx>
        <c:axId val="520456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20451736"/>
        <c:crosses val="autoZero"/>
        <c:auto val="1"/>
        <c:lblAlgn val="ctr"/>
        <c:lblOffset val="100"/>
        <c:noMultiLvlLbl val="0"/>
      </c:catAx>
      <c:valAx>
        <c:axId val="520451736"/>
        <c:scaling>
          <c:orientation val="minMax"/>
          <c:max val="5"/>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20456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'IAT ECOWAS'!$D$43</c:f>
              <c:strCache>
                <c:ptCount val="1"/>
                <c:pt idx="0">
                  <c:v>Africa</c:v>
                </c:pt>
              </c:strCache>
            </c:strRef>
          </c:tx>
          <c:spPr>
            <a:solidFill>
              <a:schemeClr val="accent1"/>
            </a:solidFill>
            <a:ln>
              <a:noFill/>
            </a:ln>
            <a:effectLst/>
          </c:spPr>
          <c:invertIfNegative val="0"/>
          <c:cat>
            <c:strRef>
              <c:f>'IAT ECOWAS'!$E$42:$F$42</c:f>
              <c:strCache>
                <c:ptCount val="2"/>
                <c:pt idx="0">
                  <c:v>Lower ambition scenario</c:v>
                </c:pt>
                <c:pt idx="1">
                  <c:v>Higher ambition scenario</c:v>
                </c:pt>
              </c:strCache>
            </c:strRef>
          </c:cat>
          <c:val>
            <c:numRef>
              <c:f>'IAT ECOWAS'!$E$43:$F$43</c:f>
              <c:numCache>
                <c:formatCode>0.0</c:formatCode>
                <c:ptCount val="2"/>
                <c:pt idx="0">
                  <c:v>7.6550858367340266</c:v>
                </c:pt>
                <c:pt idx="1">
                  <c:v>10.993084902356916</c:v>
                </c:pt>
              </c:numCache>
            </c:numRef>
          </c:val>
          <c:extLst>
            <c:ext xmlns:c16="http://schemas.microsoft.com/office/drawing/2014/chart" uri="{C3380CC4-5D6E-409C-BE32-E72D297353CC}">
              <c16:uniqueId val="{00000000-0E77-48DD-B275-5877E141F4CB}"/>
            </c:ext>
          </c:extLst>
        </c:ser>
        <c:ser>
          <c:idx val="1"/>
          <c:order val="1"/>
          <c:tx>
            <c:strRef>
              <c:f>'IAT ECOWAS'!$D$44</c:f>
              <c:strCache>
                <c:ptCount val="1"/>
                <c:pt idx="0">
                  <c:v>Rest of the world</c:v>
                </c:pt>
              </c:strCache>
            </c:strRef>
          </c:tx>
          <c:spPr>
            <a:solidFill>
              <a:schemeClr val="accent2"/>
            </a:solidFill>
            <a:ln>
              <a:noFill/>
            </a:ln>
            <a:effectLst/>
          </c:spPr>
          <c:invertIfNegative val="0"/>
          <c:cat>
            <c:strRef>
              <c:f>'IAT ECOWAS'!$E$42:$F$42</c:f>
              <c:strCache>
                <c:ptCount val="2"/>
                <c:pt idx="0">
                  <c:v>Lower ambition scenario</c:v>
                </c:pt>
                <c:pt idx="1">
                  <c:v>Higher ambition scenario</c:v>
                </c:pt>
              </c:strCache>
            </c:strRef>
          </c:cat>
          <c:val>
            <c:numRef>
              <c:f>'IAT ECOWAS'!$E$44:$F$44</c:f>
              <c:numCache>
                <c:formatCode>0.0</c:formatCode>
                <c:ptCount val="2"/>
                <c:pt idx="0" formatCode="0.00">
                  <c:v>-2.5263794103220327E-2</c:v>
                </c:pt>
                <c:pt idx="1">
                  <c:v>-2.2566833125808294</c:v>
                </c:pt>
              </c:numCache>
            </c:numRef>
          </c:val>
          <c:extLst>
            <c:ext xmlns:c16="http://schemas.microsoft.com/office/drawing/2014/chart" uri="{C3380CC4-5D6E-409C-BE32-E72D297353CC}">
              <c16:uniqueId val="{00000001-0E77-48DD-B275-5877E141F4CB}"/>
            </c:ext>
          </c:extLst>
        </c:ser>
        <c:dLbls>
          <c:showLegendKey val="0"/>
          <c:showVal val="0"/>
          <c:showCatName val="0"/>
          <c:showSerName val="0"/>
          <c:showPercent val="0"/>
          <c:showBubbleSize val="0"/>
        </c:dLbls>
        <c:gapWidth val="150"/>
        <c:overlap val="100"/>
        <c:axId val="402953448"/>
        <c:axId val="402951808"/>
      </c:barChart>
      <c:catAx>
        <c:axId val="4029534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02951808"/>
        <c:crosses val="autoZero"/>
        <c:auto val="1"/>
        <c:lblAlgn val="ctr"/>
        <c:lblOffset val="100"/>
        <c:noMultiLvlLbl val="0"/>
      </c:catAx>
      <c:valAx>
        <c:axId val="402951808"/>
        <c:scaling>
          <c:orientation val="minMax"/>
          <c:max val="1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02953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'IAT ECOWAS'!$V$43</c:f>
              <c:strCache>
                <c:ptCount val="1"/>
                <c:pt idx="0">
                  <c:v>Agriculture and food</c:v>
                </c:pt>
              </c:strCache>
            </c:strRef>
          </c:tx>
          <c:spPr>
            <a:solidFill>
              <a:schemeClr val="accent1"/>
            </a:solidFill>
            <a:ln>
              <a:noFill/>
            </a:ln>
            <a:effectLst/>
          </c:spPr>
          <c:invertIfNegative val="0"/>
          <c:cat>
            <c:strRef>
              <c:f>'IAT ECOWAS'!$W$42:$X$42</c:f>
              <c:strCache>
                <c:ptCount val="2"/>
                <c:pt idx="0">
                  <c:v>Lower ambition scenario</c:v>
                </c:pt>
                <c:pt idx="1">
                  <c:v>Higher ambition scenario</c:v>
                </c:pt>
              </c:strCache>
            </c:strRef>
          </c:cat>
          <c:val>
            <c:numRef>
              <c:f>'IAT ECOWAS'!$W$43:$X$43</c:f>
              <c:numCache>
                <c:formatCode>0.0</c:formatCode>
                <c:ptCount val="2"/>
                <c:pt idx="0" formatCode="0.000">
                  <c:v>1.2930519318418647</c:v>
                </c:pt>
                <c:pt idx="1">
                  <c:v>1.5185102450015038</c:v>
                </c:pt>
              </c:numCache>
            </c:numRef>
          </c:val>
          <c:extLst>
            <c:ext xmlns:c16="http://schemas.microsoft.com/office/drawing/2014/chart" uri="{C3380CC4-5D6E-409C-BE32-E72D297353CC}">
              <c16:uniqueId val="{00000000-60F7-4F48-A179-949FB0C45097}"/>
            </c:ext>
          </c:extLst>
        </c:ser>
        <c:ser>
          <c:idx val="1"/>
          <c:order val="1"/>
          <c:tx>
            <c:strRef>
              <c:f>'IAT ECOWAS'!$V$44</c:f>
              <c:strCache>
                <c:ptCount val="1"/>
                <c:pt idx="0">
                  <c:v>Energy and mining</c:v>
                </c:pt>
              </c:strCache>
            </c:strRef>
          </c:tx>
          <c:spPr>
            <a:solidFill>
              <a:schemeClr val="accent2"/>
            </a:solidFill>
            <a:ln>
              <a:noFill/>
            </a:ln>
            <a:effectLst/>
          </c:spPr>
          <c:invertIfNegative val="0"/>
          <c:cat>
            <c:strRef>
              <c:f>'IAT ECOWAS'!$W$42:$X$42</c:f>
              <c:strCache>
                <c:ptCount val="2"/>
                <c:pt idx="0">
                  <c:v>Lower ambition scenario</c:v>
                </c:pt>
                <c:pt idx="1">
                  <c:v>Higher ambition scenario</c:v>
                </c:pt>
              </c:strCache>
            </c:strRef>
          </c:cat>
          <c:val>
            <c:numRef>
              <c:f>'IAT ECOWAS'!$W$44:$X$44</c:f>
              <c:numCache>
                <c:formatCode>0.0</c:formatCode>
                <c:ptCount val="2"/>
                <c:pt idx="0">
                  <c:v>0.55159566442768115</c:v>
                </c:pt>
                <c:pt idx="1">
                  <c:v>2.8519111651663627</c:v>
                </c:pt>
              </c:numCache>
            </c:numRef>
          </c:val>
          <c:extLst>
            <c:ext xmlns:c16="http://schemas.microsoft.com/office/drawing/2014/chart" uri="{C3380CC4-5D6E-409C-BE32-E72D297353CC}">
              <c16:uniqueId val="{00000001-60F7-4F48-A179-949FB0C45097}"/>
            </c:ext>
          </c:extLst>
        </c:ser>
        <c:ser>
          <c:idx val="2"/>
          <c:order val="2"/>
          <c:tx>
            <c:strRef>
              <c:f>'IAT ECOWAS'!$V$45</c:f>
              <c:strCache>
                <c:ptCount val="1"/>
                <c:pt idx="0">
                  <c:v>Industry</c:v>
                </c:pt>
              </c:strCache>
            </c:strRef>
          </c:tx>
          <c:spPr>
            <a:solidFill>
              <a:schemeClr val="accent3"/>
            </a:solidFill>
            <a:ln>
              <a:noFill/>
            </a:ln>
            <a:effectLst/>
          </c:spPr>
          <c:invertIfNegative val="0"/>
          <c:cat>
            <c:strRef>
              <c:f>'IAT ECOWAS'!$W$42:$X$42</c:f>
              <c:strCache>
                <c:ptCount val="2"/>
                <c:pt idx="0">
                  <c:v>Lower ambition scenario</c:v>
                </c:pt>
                <c:pt idx="1">
                  <c:v>Higher ambition scenario</c:v>
                </c:pt>
              </c:strCache>
            </c:strRef>
          </c:cat>
          <c:val>
            <c:numRef>
              <c:f>'IAT ECOWAS'!$W$45:$X$45</c:f>
              <c:numCache>
                <c:formatCode>0.0</c:formatCode>
                <c:ptCount val="2"/>
                <c:pt idx="0" formatCode="0.00">
                  <c:v>5.8104336359404627</c:v>
                </c:pt>
                <c:pt idx="1">
                  <c:v>6.6291932072784689</c:v>
                </c:pt>
              </c:numCache>
            </c:numRef>
          </c:val>
          <c:extLst>
            <c:ext xmlns:c16="http://schemas.microsoft.com/office/drawing/2014/chart" uri="{C3380CC4-5D6E-409C-BE32-E72D297353CC}">
              <c16:uniqueId val="{00000002-60F7-4F48-A179-949FB0C45097}"/>
            </c:ext>
          </c:extLst>
        </c:ser>
        <c:ser>
          <c:idx val="3"/>
          <c:order val="3"/>
          <c:tx>
            <c:strRef>
              <c:f>'IAT ECOWAS'!$V$46</c:f>
              <c:strCache>
                <c:ptCount val="1"/>
                <c:pt idx="0">
                  <c:v>Services</c:v>
                </c:pt>
              </c:strCache>
            </c:strRef>
          </c:tx>
          <c:spPr>
            <a:solidFill>
              <a:schemeClr val="accent4"/>
            </a:solidFill>
            <a:ln>
              <a:noFill/>
            </a:ln>
            <a:effectLst/>
          </c:spPr>
          <c:invertIfNegative val="0"/>
          <c:cat>
            <c:strRef>
              <c:f>'IAT ECOWAS'!$W$42:$X$42</c:f>
              <c:strCache>
                <c:ptCount val="2"/>
                <c:pt idx="0">
                  <c:v>Lower ambition scenario</c:v>
                </c:pt>
                <c:pt idx="1">
                  <c:v>Higher ambition scenario</c:v>
                </c:pt>
              </c:strCache>
            </c:strRef>
          </c:cat>
          <c:val>
            <c:numRef>
              <c:f>'IAT ECOWAS'!$W$46:$X$46</c:f>
              <c:numCache>
                <c:formatCode>0.000</c:formatCode>
                <c:ptCount val="2"/>
                <c:pt idx="0">
                  <c:v>4.6045240178500534E-6</c:v>
                </c:pt>
                <c:pt idx="1">
                  <c:v>-6.5297150894193688E-3</c:v>
                </c:pt>
              </c:numCache>
            </c:numRef>
          </c:val>
          <c:extLst>
            <c:ext xmlns:c16="http://schemas.microsoft.com/office/drawing/2014/chart" uri="{C3380CC4-5D6E-409C-BE32-E72D297353CC}">
              <c16:uniqueId val="{00000003-60F7-4F48-A179-949FB0C45097}"/>
            </c:ext>
          </c:extLst>
        </c:ser>
        <c:dLbls>
          <c:showLegendKey val="0"/>
          <c:showVal val="0"/>
          <c:showCatName val="0"/>
          <c:showSerName val="0"/>
          <c:showPercent val="0"/>
          <c:showBubbleSize val="0"/>
        </c:dLbls>
        <c:gapWidth val="150"/>
        <c:overlap val="100"/>
        <c:axId val="528345864"/>
        <c:axId val="528336680"/>
      </c:barChart>
      <c:catAx>
        <c:axId val="528345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28336680"/>
        <c:crosses val="autoZero"/>
        <c:auto val="1"/>
        <c:lblAlgn val="ctr"/>
        <c:lblOffset val="100"/>
        <c:noMultiLvlLbl val="0"/>
      </c:catAx>
      <c:valAx>
        <c:axId val="528336680"/>
        <c:scaling>
          <c:orientation val="minMax"/>
          <c:max val="11"/>
          <c:min val="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28345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'IAT ECOWAS'!$F$96</c:f>
              <c:strCache>
                <c:ptCount val="1"/>
                <c:pt idx="0">
                  <c:v>Lower ambition scenario</c:v>
                </c:pt>
              </c:strCache>
            </c:strRef>
          </c:tx>
          <c:spPr>
            <a:solidFill>
              <a:schemeClr val="accent1"/>
            </a:solidFill>
            <a:ln>
              <a:noFill/>
            </a:ln>
            <a:effectLst/>
          </c:spPr>
          <c:invertIfNegative val="0"/>
          <c:cat>
            <c:strRef>
              <c:f>'IAT ECOWAS'!$E$97:$E$105</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'IAT ECOWAS'!$F$97:$F$105</c:f>
              <c:numCache>
                <c:formatCode>0.0</c:formatCode>
                <c:ptCount val="9"/>
                <c:pt idx="0">
                  <c:v>11.369532855486762</c:v>
                </c:pt>
                <c:pt idx="1">
                  <c:v>7.9750913813348516</c:v>
                </c:pt>
                <c:pt idx="2">
                  <c:v>3.4419321476112832</c:v>
                </c:pt>
                <c:pt idx="3">
                  <c:v>6.5641808661838192</c:v>
                </c:pt>
                <c:pt idx="4">
                  <c:v>2.141837049854002</c:v>
                </c:pt>
                <c:pt idx="5">
                  <c:v>10.220770132464486</c:v>
                </c:pt>
                <c:pt idx="6">
                  <c:v>3.7232888258543149</c:v>
                </c:pt>
                <c:pt idx="7">
                  <c:v>4.947439386035982</c:v>
                </c:pt>
                <c:pt idx="8">
                  <c:v>10.950660857511263</c:v>
                </c:pt>
              </c:numCache>
            </c:numRef>
          </c:val>
          <c:extLst>
            <c:ext xmlns:c16="http://schemas.microsoft.com/office/drawing/2014/chart" uri="{C3380CC4-5D6E-409C-BE32-E72D297353CC}">
              <c16:uniqueId val="{00000000-3D52-440A-B3B1-FEE73F9F0488}"/>
            </c:ext>
          </c:extLst>
        </c:ser>
        <c:ser>
          <c:idx val="1"/>
          <c:order val="1"/>
          <c:tx>
            <c:strRef>
              <c:f>'IAT ECOWAS'!$G$96</c:f>
              <c:strCache>
                <c:ptCount val="1"/>
                <c:pt idx="0">
                  <c:v>Higher ambition scenario</c:v>
                </c:pt>
              </c:strCache>
            </c:strRef>
          </c:tx>
          <c:spPr>
            <a:solidFill>
              <a:schemeClr val="accent2"/>
            </a:solidFill>
            <a:ln>
              <a:noFill/>
            </a:ln>
            <a:effectLst/>
          </c:spPr>
          <c:invertIfNegative val="0"/>
          <c:cat>
            <c:strRef>
              <c:f>'IAT ECOWAS'!$E$97:$E$105</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'IAT ECOWAS'!$G$97:$G$105</c:f>
              <c:numCache>
                <c:formatCode>General</c:formatCode>
                <c:ptCount val="9"/>
                <c:pt idx="0">
                  <c:v>17.830014988203452</c:v>
                </c:pt>
                <c:pt idx="1">
                  <c:v>13.997881168091361</c:v>
                </c:pt>
                <c:pt idx="2">
                  <c:v>8.3711742106240177</c:v>
                </c:pt>
                <c:pt idx="3">
                  <c:v>8.1120086234663749</c:v>
                </c:pt>
                <c:pt idx="4">
                  <c:v>3.9302701931274844</c:v>
                </c:pt>
                <c:pt idx="5">
                  <c:v>14.539749268531294</c:v>
                </c:pt>
                <c:pt idx="6">
                  <c:v>6.5350107022840591</c:v>
                </c:pt>
                <c:pt idx="7">
                  <c:v>5.7090779023069942</c:v>
                </c:pt>
                <c:pt idx="8">
                  <c:v>13.257870826168908</c:v>
                </c:pt>
              </c:numCache>
            </c:numRef>
          </c:val>
          <c:extLst>
            <c:ext xmlns:c16="http://schemas.microsoft.com/office/drawing/2014/chart" uri="{C3380CC4-5D6E-409C-BE32-E72D297353CC}">
              <c16:uniqueId val="{00000001-3D52-440A-B3B1-FEE73F9F0488}"/>
            </c:ext>
          </c:extLst>
        </c:ser>
        <c:dLbls>
          <c:showLegendKey val="0"/>
          <c:showVal val="0"/>
          <c:showCatName val="0"/>
          <c:showSerName val="0"/>
          <c:showPercent val="0"/>
          <c:showBubbleSize val="0"/>
        </c:dLbls>
        <c:gapWidth val="219"/>
        <c:overlap val="-27"/>
        <c:axId val="528349472"/>
        <c:axId val="528356688"/>
      </c:barChart>
      <c:catAx>
        <c:axId val="528349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28356688"/>
        <c:crosses val="autoZero"/>
        <c:auto val="1"/>
        <c:lblAlgn val="ctr"/>
        <c:lblOffset val="100"/>
        <c:noMultiLvlLbl val="0"/>
      </c:catAx>
      <c:valAx>
        <c:axId val="528356688"/>
        <c:scaling>
          <c:orientation val="minMax"/>
          <c:max val="18"/>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28349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'IAT ECOWAS'!$D$71</c:f>
              <c:strCache>
                <c:ptCount val="1"/>
                <c:pt idx="0">
                  <c:v>Agriculture and food</c:v>
                </c:pt>
              </c:strCache>
            </c:strRef>
          </c:tx>
          <c:spPr>
            <a:solidFill>
              <a:schemeClr val="accent1"/>
            </a:solidFill>
            <a:ln>
              <a:noFill/>
            </a:ln>
            <a:effectLst/>
          </c:spPr>
          <c:invertIfNegative val="0"/>
          <c:cat>
            <c:strRef>
              <c:f>'IAT ECOWAS'!$E$70:$M$70</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'IAT ECOWAS'!$E$71:$M$71</c:f>
              <c:numCache>
                <c:formatCode>General</c:formatCode>
                <c:ptCount val="9"/>
                <c:pt idx="0">
                  <c:v>0.16975734651564062</c:v>
                </c:pt>
                <c:pt idx="1">
                  <c:v>1.9634634651814146E-3</c:v>
                </c:pt>
                <c:pt idx="2">
                  <c:v>8.1706266911121456E-2</c:v>
                </c:pt>
                <c:pt idx="3">
                  <c:v>0.60787357240211659</c:v>
                </c:pt>
                <c:pt idx="4">
                  <c:v>0.41754240078260341</c:v>
                </c:pt>
                <c:pt idx="5">
                  <c:v>1.0863324181796854E-2</c:v>
                </c:pt>
                <c:pt idx="6">
                  <c:v>0.37099006713951599</c:v>
                </c:pt>
                <c:pt idx="7">
                  <c:v>0.11680309437816437</c:v>
                </c:pt>
                <c:pt idx="8">
                  <c:v>0.61695039417389741</c:v>
                </c:pt>
              </c:numCache>
            </c:numRef>
          </c:val>
          <c:extLst>
            <c:ext xmlns:c16="http://schemas.microsoft.com/office/drawing/2014/chart" uri="{C3380CC4-5D6E-409C-BE32-E72D297353CC}">
              <c16:uniqueId val="{00000000-7476-4EAE-BC30-841B47FC3992}"/>
            </c:ext>
          </c:extLst>
        </c:ser>
        <c:ser>
          <c:idx val="1"/>
          <c:order val="1"/>
          <c:tx>
            <c:strRef>
              <c:f>'IAT ECOWAS'!$D$72</c:f>
              <c:strCache>
                <c:ptCount val="1"/>
                <c:pt idx="0">
                  <c:v>Energy and mining</c:v>
                </c:pt>
              </c:strCache>
            </c:strRef>
          </c:tx>
          <c:spPr>
            <a:solidFill>
              <a:schemeClr val="accent2"/>
            </a:solidFill>
            <a:ln>
              <a:noFill/>
            </a:ln>
            <a:effectLst/>
          </c:spPr>
          <c:invertIfNegative val="0"/>
          <c:cat>
            <c:strRef>
              <c:f>'IAT ECOWAS'!$E$70:$M$70</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'IAT ECOWAS'!$E$72:$M$72</c:f>
              <c:numCache>
                <c:formatCode>General</c:formatCode>
                <c:ptCount val="9"/>
                <c:pt idx="0">
                  <c:v>3.8534152075796017E-3</c:v>
                </c:pt>
                <c:pt idx="1">
                  <c:v>0.41212900741530673</c:v>
                </c:pt>
                <c:pt idx="2">
                  <c:v>0.54686617933366133</c:v>
                </c:pt>
                <c:pt idx="3">
                  <c:v>0.19783858710194549</c:v>
                </c:pt>
                <c:pt idx="4">
                  <c:v>0.3029888439244276</c:v>
                </c:pt>
                <c:pt idx="5">
                  <c:v>0.2841628408835124</c:v>
                </c:pt>
                <c:pt idx="6">
                  <c:v>1.2069368345668581E-2</c:v>
                </c:pt>
                <c:pt idx="7">
                  <c:v>0</c:v>
                </c:pt>
                <c:pt idx="8">
                  <c:v>1.1399455663253196E-2</c:v>
                </c:pt>
              </c:numCache>
            </c:numRef>
          </c:val>
          <c:extLst>
            <c:ext xmlns:c16="http://schemas.microsoft.com/office/drawing/2014/chart" uri="{C3380CC4-5D6E-409C-BE32-E72D297353CC}">
              <c16:uniqueId val="{00000001-7476-4EAE-BC30-841B47FC3992}"/>
            </c:ext>
          </c:extLst>
        </c:ser>
        <c:ser>
          <c:idx val="2"/>
          <c:order val="2"/>
          <c:tx>
            <c:strRef>
              <c:f>'IAT ECOWAS'!$D$73</c:f>
              <c:strCache>
                <c:ptCount val="1"/>
                <c:pt idx="0">
                  <c:v>Industry</c:v>
                </c:pt>
              </c:strCache>
            </c:strRef>
          </c:tx>
          <c:spPr>
            <a:solidFill>
              <a:schemeClr val="accent3"/>
            </a:solidFill>
            <a:ln>
              <a:noFill/>
            </a:ln>
            <a:effectLst/>
          </c:spPr>
          <c:invertIfNegative val="0"/>
          <c:cat>
            <c:strRef>
              <c:f>'IAT ECOWAS'!$E$70:$M$70</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'IAT ECOWAS'!$E$73:$M$73</c:f>
              <c:numCache>
                <c:formatCode>General</c:formatCode>
                <c:ptCount val="9"/>
                <c:pt idx="0">
                  <c:v>0.82638923827677979</c:v>
                </c:pt>
                <c:pt idx="1">
                  <c:v>0.58590752911951172</c:v>
                </c:pt>
                <c:pt idx="2">
                  <c:v>0.37142755375521724</c:v>
                </c:pt>
                <c:pt idx="3">
                  <c:v>0.194287840495938</c:v>
                </c:pt>
                <c:pt idx="4">
                  <c:v>0.27946875529296894</c:v>
                </c:pt>
                <c:pt idx="5">
                  <c:v>0.70497383493469068</c:v>
                </c:pt>
                <c:pt idx="6">
                  <c:v>0.61694056451481527</c:v>
                </c:pt>
                <c:pt idx="7">
                  <c:v>0.88319690562183562</c:v>
                </c:pt>
                <c:pt idx="8">
                  <c:v>0.37165015016284936</c:v>
                </c:pt>
              </c:numCache>
            </c:numRef>
          </c:val>
          <c:extLst>
            <c:ext xmlns:c16="http://schemas.microsoft.com/office/drawing/2014/chart" uri="{C3380CC4-5D6E-409C-BE32-E72D297353CC}">
              <c16:uniqueId val="{00000002-7476-4EAE-BC30-841B47FC3992}"/>
            </c:ext>
          </c:extLst>
        </c:ser>
        <c:dLbls>
          <c:showLegendKey val="0"/>
          <c:showVal val="0"/>
          <c:showCatName val="0"/>
          <c:showSerName val="0"/>
          <c:showPercent val="0"/>
          <c:showBubbleSize val="0"/>
        </c:dLbls>
        <c:gapWidth val="150"/>
        <c:overlap val="100"/>
        <c:axId val="614845376"/>
        <c:axId val="614849312"/>
      </c:barChart>
      <c:catAx>
        <c:axId val="61484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14849312"/>
        <c:crosses val="autoZero"/>
        <c:auto val="1"/>
        <c:lblAlgn val="ctr"/>
        <c:lblOffset val="100"/>
        <c:noMultiLvlLbl val="0"/>
      </c:catAx>
      <c:valAx>
        <c:axId val="6148493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14845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'Welfare ECOWAS'!$M$40</c:f>
              <c:strCache>
                <c:ptCount val="1"/>
                <c:pt idx="0">
                  <c:v>Lower ambition scenario</c:v>
                </c:pt>
              </c:strCache>
            </c:strRef>
          </c:tx>
          <c:spPr>
            <a:solidFill>
              <a:schemeClr val="accent1"/>
            </a:solidFill>
            <a:ln>
              <a:noFill/>
            </a:ln>
            <a:effectLst/>
          </c:spPr>
          <c:invertIfNegative val="0"/>
          <c:cat>
            <c:strRef>
              <c:f>'Welfare ECOWAS'!$L$41:$L$49</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'Welfare ECOWAS'!$M$41:$M$49</c:f>
              <c:numCache>
                <c:formatCode>0.0</c:formatCode>
                <c:ptCount val="9"/>
                <c:pt idx="0">
                  <c:v>-0.19469065326332924</c:v>
                </c:pt>
                <c:pt idx="1">
                  <c:v>9.863424903620048E-2</c:v>
                </c:pt>
                <c:pt idx="2">
                  <c:v>0.61470832256828645</c:v>
                </c:pt>
                <c:pt idx="3">
                  <c:v>0.35486408986754719</c:v>
                </c:pt>
                <c:pt idx="4">
                  <c:v>0.24885775501800106</c:v>
                </c:pt>
                <c:pt idx="5">
                  <c:v>0.49711516908065667</c:v>
                </c:pt>
                <c:pt idx="6">
                  <c:v>5.6420304993854448E-2</c:v>
                </c:pt>
                <c:pt idx="7">
                  <c:v>0.16175448877732032</c:v>
                </c:pt>
                <c:pt idx="8">
                  <c:v>-0.25052358714447348</c:v>
                </c:pt>
              </c:numCache>
            </c:numRef>
          </c:val>
          <c:extLst>
            <c:ext xmlns:c16="http://schemas.microsoft.com/office/drawing/2014/chart" uri="{C3380CC4-5D6E-409C-BE32-E72D297353CC}">
              <c16:uniqueId val="{00000000-AC92-4E75-88DB-ACEB6CA1C353}"/>
            </c:ext>
          </c:extLst>
        </c:ser>
        <c:ser>
          <c:idx val="1"/>
          <c:order val="1"/>
          <c:tx>
            <c:strRef>
              <c:f>'Welfare ECOWAS'!$N$40</c:f>
              <c:strCache>
                <c:ptCount val="1"/>
                <c:pt idx="0">
                  <c:v>Higher ambition scenario</c:v>
                </c:pt>
              </c:strCache>
            </c:strRef>
          </c:tx>
          <c:spPr>
            <a:solidFill>
              <a:schemeClr val="accent2"/>
            </a:solidFill>
            <a:ln>
              <a:noFill/>
            </a:ln>
            <a:effectLst/>
          </c:spPr>
          <c:invertIfNegative val="0"/>
          <c:cat>
            <c:strRef>
              <c:f>'Welfare ECOWAS'!$L$41:$L$49</c:f>
              <c:strCache>
                <c:ptCount val="9"/>
                <c:pt idx="0">
                  <c:v>Benin</c:v>
                </c:pt>
                <c:pt idx="1">
                  <c:v>Burkina Faso</c:v>
                </c:pt>
                <c:pt idx="2">
                  <c:v>Cote d'Ivoire</c:v>
                </c:pt>
                <c:pt idx="3">
                  <c:v>Ghana</c:v>
                </c:pt>
                <c:pt idx="4">
                  <c:v>Guinea</c:v>
                </c:pt>
                <c:pt idx="5">
                  <c:v>Nigeria</c:v>
                </c:pt>
                <c:pt idx="6">
                  <c:v>Senegal</c:v>
                </c:pt>
                <c:pt idx="7">
                  <c:v>Togo</c:v>
                </c:pt>
                <c:pt idx="8">
                  <c:v>Rest of Western Africa</c:v>
                </c:pt>
              </c:strCache>
            </c:strRef>
          </c:cat>
          <c:val>
            <c:numRef>
              <c:f>'Welfare ECOWAS'!$N$41:$N$49</c:f>
              <c:numCache>
                <c:formatCode>0.0</c:formatCode>
                <c:ptCount val="9"/>
                <c:pt idx="0">
                  <c:v>-0.19052925409475824</c:v>
                </c:pt>
                <c:pt idx="1">
                  <c:v>5.675409983251456E-2</c:v>
                </c:pt>
                <c:pt idx="2">
                  <c:v>1.2527127434838505</c:v>
                </c:pt>
                <c:pt idx="3">
                  <c:v>0.39182458339322357</c:v>
                </c:pt>
                <c:pt idx="4">
                  <c:v>0.31720666486780685</c:v>
                </c:pt>
                <c:pt idx="5">
                  <c:v>0.50913176147136152</c:v>
                </c:pt>
                <c:pt idx="6">
                  <c:v>0.17025513192376093</c:v>
                </c:pt>
                <c:pt idx="7">
                  <c:v>0.20230164507065823</c:v>
                </c:pt>
                <c:pt idx="8">
                  <c:v>-0.24596944398951603</c:v>
                </c:pt>
              </c:numCache>
            </c:numRef>
          </c:val>
          <c:extLst>
            <c:ext xmlns:c16="http://schemas.microsoft.com/office/drawing/2014/chart" uri="{C3380CC4-5D6E-409C-BE32-E72D297353CC}">
              <c16:uniqueId val="{00000001-AC92-4E75-88DB-ACEB6CA1C353}"/>
            </c:ext>
          </c:extLst>
        </c:ser>
        <c:dLbls>
          <c:showLegendKey val="0"/>
          <c:showVal val="0"/>
          <c:showCatName val="0"/>
          <c:showSerName val="0"/>
          <c:showPercent val="0"/>
          <c:showBubbleSize val="0"/>
        </c:dLbls>
        <c:gapWidth val="219"/>
        <c:overlap val="-27"/>
        <c:axId val="614863416"/>
        <c:axId val="614863744"/>
      </c:barChart>
      <c:catAx>
        <c:axId val="61486341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14863744"/>
        <c:crosses val="autoZero"/>
        <c:auto val="1"/>
        <c:lblAlgn val="ctr"/>
        <c:lblOffset val="100"/>
        <c:noMultiLvlLbl val="0"/>
      </c:catAx>
      <c:valAx>
        <c:axId val="61486374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14863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140824-0787-4C4A-AA87-88DE7E0FFBC2}"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F5A85BEF-9715-4910-B549-C91A2692C758}">
      <dgm:prSet phldrT="[Text]" custT="1"/>
      <dgm:spPr/>
      <dgm:t>
        <a:bodyPr/>
        <a:lstStyle/>
        <a:p>
          <a:r>
            <a:rPr lang="fr-FR" sz="1800" b="1" noProof="0" dirty="0"/>
            <a:t>Déposé</a:t>
          </a:r>
          <a:r>
            <a:rPr lang="en-US" sz="1800" b="1" dirty="0"/>
            <a:t> instruments de ratification </a:t>
          </a:r>
        </a:p>
      </dgm:t>
    </dgm:pt>
    <dgm:pt modelId="{158A79C9-C6AA-4404-8AD2-8AF9DAA9D36F}" type="parTrans" cxnId="{AC63C516-42AD-4973-9DA0-975F6461905E}">
      <dgm:prSet/>
      <dgm:spPr/>
      <dgm:t>
        <a:bodyPr/>
        <a:lstStyle/>
        <a:p>
          <a:endParaRPr lang="en-US"/>
        </a:p>
      </dgm:t>
    </dgm:pt>
    <dgm:pt modelId="{3CDA002A-6BE1-4C57-80FF-4C3692616794}" type="sibTrans" cxnId="{AC63C516-42AD-4973-9DA0-975F6461905E}">
      <dgm:prSet/>
      <dgm:spPr/>
      <dgm:t>
        <a:bodyPr/>
        <a:lstStyle/>
        <a:p>
          <a:endParaRPr lang="en-US"/>
        </a:p>
      </dgm:t>
    </dgm:pt>
    <dgm:pt modelId="{61919624-FB2D-43EF-A546-744CD8A8DCA2}">
      <dgm:prSet phldrT="[Text]" custT="1"/>
      <dgm:spPr>
        <a:solidFill>
          <a:srgbClr val="00B050">
            <a:alpha val="90000"/>
          </a:srgbClr>
        </a:solidFill>
      </dgm:spPr>
      <dgm:t>
        <a:bodyPr/>
        <a:lstStyle/>
        <a:p>
          <a:pPr algn="ctr"/>
          <a:r>
            <a:rPr lang="en-US" sz="1600" b="1" u="sng" dirty="0">
              <a:solidFill>
                <a:schemeClr val="bg1"/>
              </a:solidFill>
            </a:rPr>
            <a:t>Afrique (34 pays)</a:t>
          </a:r>
        </a:p>
        <a:p>
          <a:pPr algn="l"/>
          <a:r>
            <a:rPr lang="en-US" sz="1200" b="1" dirty="0">
              <a:solidFill>
                <a:schemeClr val="bg1"/>
              </a:solidFill>
            </a:rPr>
            <a:t>Angola, Burkina Faso, Cameroon, Central African Republic, Chad, Côte d’Ivoire, Congo, Djibouti, Egypt, </a:t>
          </a:r>
          <a:r>
            <a:rPr lang="en-US" sz="1200" b="1" dirty="0" err="1">
              <a:solidFill>
                <a:schemeClr val="bg1"/>
              </a:solidFill>
            </a:rPr>
            <a:t>Eswatini</a:t>
          </a:r>
          <a:r>
            <a:rPr lang="en-US" sz="1200" b="1" dirty="0">
              <a:solidFill>
                <a:schemeClr val="bg1"/>
              </a:solidFill>
            </a:rPr>
            <a:t>, Ethiopia, Equatorial Guinea, Gabon, The Gambia, Ghana, Guinea, Kenya, Lesotho, Mali, Mauritania, Mauritius, Namibia, Niger, Nigeria, Rwanda, Saharawi Arab Democratic Republic, Sao Tome and Principe, Senegal, Sierra Leone, South Africa, Togo, Tunisia, Uganda , Zimbabwe</a:t>
          </a:r>
        </a:p>
      </dgm:t>
    </dgm:pt>
    <dgm:pt modelId="{E8DDAA3E-CE23-481F-A592-A98BCD246055}" type="parTrans" cxnId="{C1C30251-1ADD-4E26-88E5-657C2E76267C}">
      <dgm:prSet/>
      <dgm:spPr/>
      <dgm:t>
        <a:bodyPr/>
        <a:lstStyle/>
        <a:p>
          <a:endParaRPr lang="en-US"/>
        </a:p>
      </dgm:t>
    </dgm:pt>
    <dgm:pt modelId="{E160A6B8-5C2D-492F-ADD0-A0C7A7B98211}" type="sibTrans" cxnId="{C1C30251-1ADD-4E26-88E5-657C2E76267C}">
      <dgm:prSet/>
      <dgm:spPr/>
      <dgm:t>
        <a:bodyPr/>
        <a:lstStyle/>
        <a:p>
          <a:endParaRPr lang="en-US"/>
        </a:p>
      </dgm:t>
    </dgm:pt>
    <dgm:pt modelId="{8E9C57D9-0CB5-4374-975C-8FBC59FBA961}">
      <dgm:prSet phldrT="[Text]" custT="1"/>
      <dgm:spPr>
        <a:solidFill>
          <a:srgbClr val="00B050">
            <a:alpha val="90000"/>
          </a:srgbClr>
        </a:solidFill>
      </dgm:spPr>
      <dgm:t>
        <a:bodyPr/>
        <a:lstStyle/>
        <a:p>
          <a:pPr marL="0" lvl="0" indent="0" algn="ctr" defTabSz="711200">
            <a:lnSpc>
              <a:spcPct val="90000"/>
            </a:lnSpc>
            <a:spcBef>
              <a:spcPct val="0"/>
            </a:spcBef>
            <a:spcAft>
              <a:spcPct val="35000"/>
            </a:spcAft>
            <a:buNone/>
          </a:pPr>
          <a:r>
            <a:rPr lang="fr-FR" sz="1600" b="1" u="sng" kern="1200" noProof="0" dirty="0">
              <a:solidFill>
                <a:schemeClr val="bg1"/>
              </a:solidFill>
              <a:latin typeface="Calibri" panose="020F0502020204030204"/>
              <a:ea typeface="+mn-ea"/>
              <a:cs typeface="+mn-cs"/>
            </a:rPr>
            <a:t>CEDEAO (11 Pays)</a:t>
          </a:r>
        </a:p>
        <a:p>
          <a:pPr marL="0" lvl="0" algn="l" defTabSz="533400">
            <a:lnSpc>
              <a:spcPct val="100000"/>
            </a:lnSpc>
            <a:spcBef>
              <a:spcPct val="0"/>
            </a:spcBef>
            <a:spcAft>
              <a:spcPts val="0"/>
            </a:spcAft>
            <a:buNone/>
          </a:pPr>
          <a:r>
            <a:rPr lang="fr-FR" sz="1400" b="1" kern="1200" noProof="0" dirty="0">
              <a:solidFill>
                <a:schemeClr val="bg1"/>
              </a:solidFill>
              <a:latin typeface="Calibri" panose="020F0502020204030204"/>
              <a:ea typeface="+mn-ea"/>
              <a:cs typeface="+mn-cs"/>
            </a:rPr>
            <a:t>Burkina, Cote d’Ivoire, Ghana, Gambie, Guinée, Mali, Niger, Nigeria, Sierra Leone, Sénégal, Togo</a:t>
          </a:r>
        </a:p>
      </dgm:t>
    </dgm:pt>
    <dgm:pt modelId="{19F4AEC8-D2B9-4F21-8648-54EC789D19DC}" type="parTrans" cxnId="{9097914D-807D-4774-AC85-357359DAE7A3}">
      <dgm:prSet/>
      <dgm:spPr/>
      <dgm:t>
        <a:bodyPr/>
        <a:lstStyle/>
        <a:p>
          <a:pPr>
            <a:lnSpc>
              <a:spcPct val="300000"/>
            </a:lnSpc>
          </a:pPr>
          <a:endParaRPr lang="en-US" b="1"/>
        </a:p>
      </dgm:t>
    </dgm:pt>
    <dgm:pt modelId="{B7174B0F-63D6-40FD-BBF0-0E5F26E6FEEC}" type="sibTrans" cxnId="{9097914D-807D-4774-AC85-357359DAE7A3}">
      <dgm:prSet/>
      <dgm:spPr/>
      <dgm:t>
        <a:bodyPr/>
        <a:lstStyle/>
        <a:p>
          <a:endParaRPr lang="en-US"/>
        </a:p>
      </dgm:t>
    </dgm:pt>
    <dgm:pt modelId="{26D5693F-2F0C-450C-A3ED-CC2D2936A6D6}">
      <dgm:prSet phldrT="[Text]" custT="1"/>
      <dgm:spPr/>
      <dgm:t>
        <a:bodyPr/>
        <a:lstStyle/>
        <a:p>
          <a:pPr marL="0" lvl="0" indent="0" algn="ctr" defTabSz="800100">
            <a:lnSpc>
              <a:spcPct val="90000"/>
            </a:lnSpc>
            <a:spcBef>
              <a:spcPct val="0"/>
            </a:spcBef>
            <a:spcAft>
              <a:spcPct val="35000"/>
            </a:spcAft>
            <a:buNone/>
          </a:pPr>
          <a:r>
            <a:rPr lang="fr-FR" sz="1800" b="1" kern="1200" noProof="0" dirty="0">
              <a:solidFill>
                <a:prstClr val="white"/>
              </a:solidFill>
              <a:latin typeface="Calibri" panose="020F0502020204030204"/>
              <a:ea typeface="+mn-ea"/>
              <a:cs typeface="+mn-cs"/>
            </a:rPr>
            <a:t>Signé l’Accord </a:t>
          </a:r>
          <a:r>
            <a:rPr lang="fr-FR" sz="1800" b="1" kern="1200" noProof="0" dirty="0" err="1">
              <a:solidFill>
                <a:prstClr val="white"/>
              </a:solidFill>
              <a:latin typeface="Calibri" panose="020F0502020204030204"/>
              <a:ea typeface="+mn-ea"/>
              <a:cs typeface="+mn-cs"/>
            </a:rPr>
            <a:t>ZLECAf</a:t>
          </a:r>
          <a:endParaRPr lang="en-US" sz="1800" b="1" kern="1200" dirty="0">
            <a:solidFill>
              <a:prstClr val="white"/>
            </a:solidFill>
            <a:latin typeface="Calibri" panose="020F0502020204030204"/>
            <a:ea typeface="+mn-ea"/>
            <a:cs typeface="+mn-cs"/>
          </a:endParaRPr>
        </a:p>
      </dgm:t>
    </dgm:pt>
    <dgm:pt modelId="{DAA73B80-CDEE-4494-96F1-3687205A28F5}" type="parTrans" cxnId="{4FBAE24D-FDA4-4C4C-A765-9A1EAAA311FF}">
      <dgm:prSet/>
      <dgm:spPr/>
      <dgm:t>
        <a:bodyPr/>
        <a:lstStyle/>
        <a:p>
          <a:endParaRPr lang="en-US"/>
        </a:p>
      </dgm:t>
    </dgm:pt>
    <dgm:pt modelId="{F560F167-12E5-4FEE-B89F-8050C304105A}" type="sibTrans" cxnId="{4FBAE24D-FDA4-4C4C-A765-9A1EAAA311FF}">
      <dgm:prSet/>
      <dgm:spPr/>
      <dgm:t>
        <a:bodyPr/>
        <a:lstStyle/>
        <a:p>
          <a:endParaRPr lang="en-US"/>
        </a:p>
      </dgm:t>
    </dgm:pt>
    <dgm:pt modelId="{F355EEB6-2860-4703-9195-7C44D4DA135C}">
      <dgm:prSet phldrT="[Text]" custT="1"/>
      <dgm:spPr>
        <a:solidFill>
          <a:srgbClr val="FFFF00">
            <a:alpha val="90000"/>
          </a:srgbClr>
        </a:solidFill>
      </dgm:spPr>
      <dgm:t>
        <a:bodyPr/>
        <a:lstStyle/>
        <a:p>
          <a:pPr marL="0" lvl="0" indent="0" algn="ctr" defTabSz="800100">
            <a:lnSpc>
              <a:spcPct val="90000"/>
            </a:lnSpc>
            <a:spcBef>
              <a:spcPct val="0"/>
            </a:spcBef>
            <a:spcAft>
              <a:spcPct val="35000"/>
            </a:spcAft>
            <a:buNone/>
          </a:pPr>
          <a:r>
            <a:rPr lang="fr-FR" sz="1800" b="1" u="sng" kern="1200" noProof="0" dirty="0">
              <a:solidFill>
                <a:srgbClr val="C00000"/>
              </a:solidFill>
              <a:latin typeface="Calibri" panose="020F0502020204030204"/>
              <a:ea typeface="+mn-ea"/>
              <a:cs typeface="+mn-cs"/>
            </a:rPr>
            <a:t>Afrique</a:t>
          </a:r>
        </a:p>
        <a:p>
          <a:pPr marL="0" lvl="0" algn="ctr" defTabSz="711200">
            <a:lnSpc>
              <a:spcPct val="90000"/>
            </a:lnSpc>
            <a:spcBef>
              <a:spcPct val="0"/>
            </a:spcBef>
            <a:spcAft>
              <a:spcPct val="35000"/>
            </a:spcAft>
            <a:buNone/>
          </a:pPr>
          <a:r>
            <a:rPr lang="fr-FR" sz="1600" b="1" kern="1200" noProof="0" dirty="0">
              <a:solidFill>
                <a:schemeClr val="tx1"/>
              </a:solidFill>
              <a:latin typeface="Calibri" panose="020F0502020204030204"/>
              <a:ea typeface="+mn-ea"/>
              <a:cs typeface="+mn-cs"/>
            </a:rPr>
            <a:t>Les 54 pays membres de la l’UA sauf </a:t>
          </a:r>
          <a:r>
            <a:rPr lang="fr-FR" sz="1600" b="1" kern="1200" dirty="0">
              <a:solidFill>
                <a:srgbClr val="FF0000"/>
              </a:solidFill>
              <a:latin typeface="Arial" panose="020B0604020202020204" pitchFamily="34" charset="0"/>
              <a:ea typeface="DengXian" panose="02010600030101010101" pitchFamily="2" charset="-122"/>
              <a:cs typeface="Arial" panose="020B0604020202020204" pitchFamily="34" charset="0"/>
            </a:rPr>
            <a:t>Érythrée</a:t>
          </a:r>
          <a:r>
            <a:rPr lang="fr-FR" sz="1600" b="1" kern="1200" dirty="0">
              <a:latin typeface="Arial" panose="020B0604020202020204" pitchFamily="34" charset="0"/>
              <a:ea typeface="DengXian" panose="02010600030101010101" pitchFamily="2" charset="-122"/>
              <a:cs typeface="Arial" panose="020B0604020202020204" pitchFamily="34" charset="0"/>
            </a:rPr>
            <a:t>.</a:t>
          </a:r>
          <a:r>
            <a:rPr lang="en-US" sz="1600" b="1" kern="1200" dirty="0">
              <a:solidFill>
                <a:schemeClr val="tx1"/>
              </a:solidFill>
              <a:latin typeface="Calibri" panose="020F0502020204030204"/>
              <a:ea typeface="+mn-ea"/>
              <a:cs typeface="+mn-cs"/>
            </a:rPr>
            <a:t> </a:t>
          </a:r>
        </a:p>
      </dgm:t>
    </dgm:pt>
    <dgm:pt modelId="{BD94AA4D-064F-48E1-B94D-97A189A0B16D}" type="parTrans" cxnId="{1A4B1FB0-E8AC-42F9-89BA-E54C14941A33}">
      <dgm:prSet/>
      <dgm:spPr/>
      <dgm:t>
        <a:bodyPr/>
        <a:lstStyle/>
        <a:p>
          <a:endParaRPr lang="en-US"/>
        </a:p>
      </dgm:t>
    </dgm:pt>
    <dgm:pt modelId="{59F35727-5C52-4D38-B615-3CB0D2CB7CAD}" type="sibTrans" cxnId="{1A4B1FB0-E8AC-42F9-89BA-E54C14941A33}">
      <dgm:prSet/>
      <dgm:spPr/>
      <dgm:t>
        <a:bodyPr/>
        <a:lstStyle/>
        <a:p>
          <a:endParaRPr lang="en-US"/>
        </a:p>
      </dgm:t>
    </dgm:pt>
    <dgm:pt modelId="{162653A7-5C94-49BC-8E15-32B13AEF4D01}">
      <dgm:prSet phldrT="[Text]" custT="1"/>
      <dgm:spPr>
        <a:solidFill>
          <a:srgbClr val="FFFF00">
            <a:alpha val="90000"/>
          </a:srgbClr>
        </a:solidFill>
      </dgm:spPr>
      <dgm:t>
        <a:bodyPr/>
        <a:lstStyle/>
        <a:p>
          <a:pPr marL="0" lvl="0" indent="0" algn="ctr" defTabSz="800100">
            <a:lnSpc>
              <a:spcPct val="90000"/>
            </a:lnSpc>
            <a:spcBef>
              <a:spcPct val="0"/>
            </a:spcBef>
            <a:spcAft>
              <a:spcPct val="35000"/>
            </a:spcAft>
            <a:buNone/>
          </a:pPr>
          <a:r>
            <a:rPr lang="fr-FR" sz="1800" b="1" u="sng" kern="1200" noProof="0" dirty="0">
              <a:solidFill>
                <a:srgbClr val="C00000"/>
              </a:solidFill>
              <a:latin typeface="Calibri" panose="020F0502020204030204"/>
              <a:ea typeface="+mn-ea"/>
              <a:cs typeface="+mn-cs"/>
            </a:rPr>
            <a:t>CEDEAO </a:t>
          </a:r>
        </a:p>
        <a:p>
          <a:pPr marL="0" lvl="0" algn="ctr" defTabSz="711200">
            <a:lnSpc>
              <a:spcPct val="90000"/>
            </a:lnSpc>
            <a:spcBef>
              <a:spcPct val="0"/>
            </a:spcBef>
            <a:spcAft>
              <a:spcPct val="35000"/>
            </a:spcAft>
            <a:buNone/>
          </a:pPr>
          <a:r>
            <a:rPr lang="fr-FR" sz="1600" b="1" kern="1200" noProof="0" dirty="0">
              <a:solidFill>
                <a:prstClr val="black">
                  <a:hueOff val="0"/>
                  <a:satOff val="0"/>
                  <a:lumOff val="0"/>
                  <a:alphaOff val="0"/>
                </a:prstClr>
              </a:solidFill>
              <a:latin typeface="Calibri" panose="020F0502020204030204"/>
              <a:ea typeface="+mn-ea"/>
              <a:cs typeface="+mn-cs"/>
            </a:rPr>
            <a:t>Tous les 15 pays </a:t>
          </a:r>
          <a:endParaRPr lang="en-US" sz="1600" b="1" kern="1200" dirty="0">
            <a:solidFill>
              <a:prstClr val="black">
                <a:hueOff val="0"/>
                <a:satOff val="0"/>
                <a:lumOff val="0"/>
                <a:alphaOff val="0"/>
              </a:prstClr>
            </a:solidFill>
            <a:latin typeface="Calibri" panose="020F0502020204030204"/>
            <a:ea typeface="+mn-ea"/>
            <a:cs typeface="+mn-cs"/>
          </a:endParaRPr>
        </a:p>
      </dgm:t>
    </dgm:pt>
    <dgm:pt modelId="{B9D34219-15DC-44CD-A7D2-E2B2CC184E39}" type="parTrans" cxnId="{A4612CA2-8292-4563-B51C-2369B8BDFEC2}">
      <dgm:prSet/>
      <dgm:spPr/>
      <dgm:t>
        <a:bodyPr/>
        <a:lstStyle/>
        <a:p>
          <a:endParaRPr lang="en-US" sz="4000"/>
        </a:p>
      </dgm:t>
    </dgm:pt>
    <dgm:pt modelId="{0312B231-B358-4D61-A059-3071C428AAC8}" type="sibTrans" cxnId="{A4612CA2-8292-4563-B51C-2369B8BDFEC2}">
      <dgm:prSet/>
      <dgm:spPr/>
      <dgm:t>
        <a:bodyPr/>
        <a:lstStyle/>
        <a:p>
          <a:endParaRPr lang="en-US"/>
        </a:p>
      </dgm:t>
    </dgm:pt>
    <dgm:pt modelId="{CD55844E-54FB-414B-AB66-C24DC460E485}" type="pres">
      <dgm:prSet presAssocID="{CA140824-0787-4C4A-AA87-88DE7E0FFBC2}" presName="diagram" presStyleCnt="0">
        <dgm:presLayoutVars>
          <dgm:chPref val="1"/>
          <dgm:dir/>
          <dgm:animOne val="branch"/>
          <dgm:animLvl val="lvl"/>
          <dgm:resizeHandles/>
        </dgm:presLayoutVars>
      </dgm:prSet>
      <dgm:spPr/>
    </dgm:pt>
    <dgm:pt modelId="{A38972D5-44FF-45F9-8B30-28FCD84CC124}" type="pres">
      <dgm:prSet presAssocID="{F5A85BEF-9715-4910-B549-C91A2692C758}" presName="root" presStyleCnt="0"/>
      <dgm:spPr/>
    </dgm:pt>
    <dgm:pt modelId="{0BA29142-916E-4B89-9F23-CF789E987D5D}" type="pres">
      <dgm:prSet presAssocID="{F5A85BEF-9715-4910-B549-C91A2692C758}" presName="rootComposite" presStyleCnt="0"/>
      <dgm:spPr/>
    </dgm:pt>
    <dgm:pt modelId="{750EEC97-22E3-49C9-A084-A114E29464F0}" type="pres">
      <dgm:prSet presAssocID="{F5A85BEF-9715-4910-B549-C91A2692C758}" presName="rootText" presStyleLbl="node1" presStyleIdx="0" presStyleCnt="2" custScaleX="119786" custScaleY="109490"/>
      <dgm:spPr/>
    </dgm:pt>
    <dgm:pt modelId="{EC0AEC22-2781-4629-A0D6-AB149EBF29F2}" type="pres">
      <dgm:prSet presAssocID="{F5A85BEF-9715-4910-B549-C91A2692C758}" presName="rootConnector" presStyleLbl="node1" presStyleIdx="0" presStyleCnt="2"/>
      <dgm:spPr/>
    </dgm:pt>
    <dgm:pt modelId="{BBAAD49B-DB9C-4E41-8EB0-601EE0B12499}" type="pres">
      <dgm:prSet presAssocID="{F5A85BEF-9715-4910-B549-C91A2692C758}" presName="childShape" presStyleCnt="0"/>
      <dgm:spPr/>
    </dgm:pt>
    <dgm:pt modelId="{DFB59FDA-735E-4804-9510-CC955C7568C9}" type="pres">
      <dgm:prSet presAssocID="{E8DDAA3E-CE23-481F-A592-A98BCD246055}" presName="Name13" presStyleLbl="parChTrans1D2" presStyleIdx="0" presStyleCnt="4"/>
      <dgm:spPr/>
    </dgm:pt>
    <dgm:pt modelId="{2CAA2AE0-7E18-4783-8CD9-2C4A0162D178}" type="pres">
      <dgm:prSet presAssocID="{61919624-FB2D-43EF-A546-744CD8A8DCA2}" presName="childText" presStyleLbl="bgAcc1" presStyleIdx="0" presStyleCnt="4" custScaleX="145826" custScaleY="176445" custLinFactNeighborX="-3155" custLinFactNeighborY="-14291">
        <dgm:presLayoutVars>
          <dgm:bulletEnabled val="1"/>
        </dgm:presLayoutVars>
      </dgm:prSet>
      <dgm:spPr/>
    </dgm:pt>
    <dgm:pt modelId="{C8C4D031-D07E-4A1A-8DDD-CD594C9F55CB}" type="pres">
      <dgm:prSet presAssocID="{19F4AEC8-D2B9-4F21-8648-54EC789D19DC}" presName="Name13" presStyleLbl="parChTrans1D2" presStyleIdx="1" presStyleCnt="4"/>
      <dgm:spPr/>
    </dgm:pt>
    <dgm:pt modelId="{7E596AB5-D7D5-462F-A8C7-501A1271FBDE}" type="pres">
      <dgm:prSet presAssocID="{8E9C57D9-0CB5-4374-975C-8FBC59FBA961}" presName="childText" presStyleLbl="bgAcc1" presStyleIdx="1" presStyleCnt="4" custScaleX="149643" custScaleY="112883" custLinFactNeighborX="4878" custLinFactNeighborY="-19402">
        <dgm:presLayoutVars>
          <dgm:bulletEnabled val="1"/>
        </dgm:presLayoutVars>
      </dgm:prSet>
      <dgm:spPr/>
    </dgm:pt>
    <dgm:pt modelId="{E7830BBA-9070-42F6-B95C-7CAD3E8D7B7F}" type="pres">
      <dgm:prSet presAssocID="{26D5693F-2F0C-450C-A3ED-CC2D2936A6D6}" presName="root" presStyleCnt="0"/>
      <dgm:spPr/>
    </dgm:pt>
    <dgm:pt modelId="{5B7206BA-241A-420F-928E-655C3422917C}" type="pres">
      <dgm:prSet presAssocID="{26D5693F-2F0C-450C-A3ED-CC2D2936A6D6}" presName="rootComposite" presStyleCnt="0"/>
      <dgm:spPr/>
    </dgm:pt>
    <dgm:pt modelId="{71B95497-2845-4A7E-BD57-C665DFA686B1}" type="pres">
      <dgm:prSet presAssocID="{26D5693F-2F0C-450C-A3ED-CC2D2936A6D6}" presName="rootText" presStyleLbl="node1" presStyleIdx="1" presStyleCnt="2" custScaleX="156472" custScaleY="86850" custLinFactNeighborX="4237" custLinFactNeighborY="-150"/>
      <dgm:spPr/>
    </dgm:pt>
    <dgm:pt modelId="{1BBCC1E3-3D53-4DAC-BA72-7980BB94C688}" type="pres">
      <dgm:prSet presAssocID="{26D5693F-2F0C-450C-A3ED-CC2D2936A6D6}" presName="rootConnector" presStyleLbl="node1" presStyleIdx="1" presStyleCnt="2"/>
      <dgm:spPr/>
    </dgm:pt>
    <dgm:pt modelId="{2D66D1DE-83E3-46DB-AAD6-87891138BCCC}" type="pres">
      <dgm:prSet presAssocID="{26D5693F-2F0C-450C-A3ED-CC2D2936A6D6}" presName="childShape" presStyleCnt="0"/>
      <dgm:spPr/>
    </dgm:pt>
    <dgm:pt modelId="{B4FC8A3D-7BEB-415D-9211-FFAC01FF34DF}" type="pres">
      <dgm:prSet presAssocID="{BD94AA4D-064F-48E1-B94D-97A189A0B16D}" presName="Name13" presStyleLbl="parChTrans1D2" presStyleIdx="2" presStyleCnt="4"/>
      <dgm:spPr/>
    </dgm:pt>
    <dgm:pt modelId="{66576311-BA10-46C4-9CB0-5B5A3275A71E}" type="pres">
      <dgm:prSet presAssocID="{F355EEB6-2860-4703-9195-7C44D4DA135C}" presName="childText" presStyleLbl="bgAcc1" presStyleIdx="2" presStyleCnt="4" custScaleX="181540" custScaleY="113343">
        <dgm:presLayoutVars>
          <dgm:bulletEnabled val="1"/>
        </dgm:presLayoutVars>
      </dgm:prSet>
      <dgm:spPr/>
    </dgm:pt>
    <dgm:pt modelId="{9EFCDF61-3838-47AE-87F7-4EF43DC56241}" type="pres">
      <dgm:prSet presAssocID="{B9D34219-15DC-44CD-A7D2-E2B2CC184E39}" presName="Name13" presStyleLbl="parChTrans1D2" presStyleIdx="3" presStyleCnt="4"/>
      <dgm:spPr/>
    </dgm:pt>
    <dgm:pt modelId="{25885336-92DE-409F-99B7-17D3566EE987}" type="pres">
      <dgm:prSet presAssocID="{162653A7-5C94-49BC-8E15-32B13AEF4D01}" presName="childText" presStyleLbl="bgAcc1" presStyleIdx="3" presStyleCnt="4" custScaleX="169342" custScaleY="97452" custLinFactNeighborX="9963" custLinFactNeighborY="45305">
        <dgm:presLayoutVars>
          <dgm:bulletEnabled val="1"/>
        </dgm:presLayoutVars>
      </dgm:prSet>
      <dgm:spPr/>
    </dgm:pt>
  </dgm:ptLst>
  <dgm:cxnLst>
    <dgm:cxn modelId="{AC63C516-42AD-4973-9DA0-975F6461905E}" srcId="{CA140824-0787-4C4A-AA87-88DE7E0FFBC2}" destId="{F5A85BEF-9715-4910-B549-C91A2692C758}" srcOrd="0" destOrd="0" parTransId="{158A79C9-C6AA-4404-8AD2-8AF9DAA9D36F}" sibTransId="{3CDA002A-6BE1-4C57-80FF-4C3692616794}"/>
    <dgm:cxn modelId="{B485AD1E-9C34-4EDC-8BF5-02B4F8F06712}" type="presOf" srcId="{26D5693F-2F0C-450C-A3ED-CC2D2936A6D6}" destId="{71B95497-2845-4A7E-BD57-C665DFA686B1}" srcOrd="0" destOrd="0" presId="urn:microsoft.com/office/officeart/2005/8/layout/hierarchy3"/>
    <dgm:cxn modelId="{FEA30B2C-DE48-4E15-AB77-B21FAB2689EB}" type="presOf" srcId="{F5A85BEF-9715-4910-B549-C91A2692C758}" destId="{750EEC97-22E3-49C9-A084-A114E29464F0}" srcOrd="0" destOrd="0" presId="urn:microsoft.com/office/officeart/2005/8/layout/hierarchy3"/>
    <dgm:cxn modelId="{0E3A8D34-66A5-4C72-AF2B-DBA3B6EB7DD4}" type="presOf" srcId="{8E9C57D9-0CB5-4374-975C-8FBC59FBA961}" destId="{7E596AB5-D7D5-462F-A8C7-501A1271FBDE}" srcOrd="0" destOrd="0" presId="urn:microsoft.com/office/officeart/2005/8/layout/hierarchy3"/>
    <dgm:cxn modelId="{12396D35-39D3-421D-89DB-633C120DC9DE}" type="presOf" srcId="{61919624-FB2D-43EF-A546-744CD8A8DCA2}" destId="{2CAA2AE0-7E18-4783-8CD9-2C4A0162D178}" srcOrd="0" destOrd="0" presId="urn:microsoft.com/office/officeart/2005/8/layout/hierarchy3"/>
    <dgm:cxn modelId="{AEA4945F-0F48-4513-AA22-7B74818CC6C3}" type="presOf" srcId="{B9D34219-15DC-44CD-A7D2-E2B2CC184E39}" destId="{9EFCDF61-3838-47AE-87F7-4EF43DC56241}" srcOrd="0" destOrd="0" presId="urn:microsoft.com/office/officeart/2005/8/layout/hierarchy3"/>
    <dgm:cxn modelId="{DFC7DF5F-207A-4B11-AD24-B4E9709D8375}" type="presOf" srcId="{F5A85BEF-9715-4910-B549-C91A2692C758}" destId="{EC0AEC22-2781-4629-A0D6-AB149EBF29F2}" srcOrd="1" destOrd="0" presId="urn:microsoft.com/office/officeart/2005/8/layout/hierarchy3"/>
    <dgm:cxn modelId="{9097914D-807D-4774-AC85-357359DAE7A3}" srcId="{F5A85BEF-9715-4910-B549-C91A2692C758}" destId="{8E9C57D9-0CB5-4374-975C-8FBC59FBA961}" srcOrd="1" destOrd="0" parTransId="{19F4AEC8-D2B9-4F21-8648-54EC789D19DC}" sibTransId="{B7174B0F-63D6-40FD-BBF0-0E5F26E6FEEC}"/>
    <dgm:cxn modelId="{4FBAE24D-FDA4-4C4C-A765-9A1EAAA311FF}" srcId="{CA140824-0787-4C4A-AA87-88DE7E0FFBC2}" destId="{26D5693F-2F0C-450C-A3ED-CC2D2936A6D6}" srcOrd="1" destOrd="0" parTransId="{DAA73B80-CDEE-4494-96F1-3687205A28F5}" sibTransId="{F560F167-12E5-4FEE-B89F-8050C304105A}"/>
    <dgm:cxn modelId="{C1C30251-1ADD-4E26-88E5-657C2E76267C}" srcId="{F5A85BEF-9715-4910-B549-C91A2692C758}" destId="{61919624-FB2D-43EF-A546-744CD8A8DCA2}" srcOrd="0" destOrd="0" parTransId="{E8DDAA3E-CE23-481F-A592-A98BCD246055}" sibTransId="{E160A6B8-5C2D-492F-ADD0-A0C7A7B98211}"/>
    <dgm:cxn modelId="{DE33A471-6FBC-4609-BE95-9BEFEB4913F4}" type="presOf" srcId="{26D5693F-2F0C-450C-A3ED-CC2D2936A6D6}" destId="{1BBCC1E3-3D53-4DAC-BA72-7980BB94C688}" srcOrd="1" destOrd="0" presId="urn:microsoft.com/office/officeart/2005/8/layout/hierarchy3"/>
    <dgm:cxn modelId="{2AF15858-51E7-46D3-A16A-205689EFF3E5}" type="presOf" srcId="{E8DDAA3E-CE23-481F-A592-A98BCD246055}" destId="{DFB59FDA-735E-4804-9510-CC955C7568C9}" srcOrd="0" destOrd="0" presId="urn:microsoft.com/office/officeart/2005/8/layout/hierarchy3"/>
    <dgm:cxn modelId="{1B1D5E7B-0E64-42DE-A70A-BB56E39B59C5}" type="presOf" srcId="{BD94AA4D-064F-48E1-B94D-97A189A0B16D}" destId="{B4FC8A3D-7BEB-415D-9211-FFAC01FF34DF}" srcOrd="0" destOrd="0" presId="urn:microsoft.com/office/officeart/2005/8/layout/hierarchy3"/>
    <dgm:cxn modelId="{913B7882-2B25-4E96-80BE-3A399B600F31}" type="presOf" srcId="{F355EEB6-2860-4703-9195-7C44D4DA135C}" destId="{66576311-BA10-46C4-9CB0-5B5A3275A71E}" srcOrd="0" destOrd="0" presId="urn:microsoft.com/office/officeart/2005/8/layout/hierarchy3"/>
    <dgm:cxn modelId="{10783C93-05D1-43ED-83A9-61F6F01DEC9F}" type="presOf" srcId="{19F4AEC8-D2B9-4F21-8648-54EC789D19DC}" destId="{C8C4D031-D07E-4A1A-8DDD-CD594C9F55CB}" srcOrd="0" destOrd="0" presId="urn:microsoft.com/office/officeart/2005/8/layout/hierarchy3"/>
    <dgm:cxn modelId="{A4612CA2-8292-4563-B51C-2369B8BDFEC2}" srcId="{26D5693F-2F0C-450C-A3ED-CC2D2936A6D6}" destId="{162653A7-5C94-49BC-8E15-32B13AEF4D01}" srcOrd="1" destOrd="0" parTransId="{B9D34219-15DC-44CD-A7D2-E2B2CC184E39}" sibTransId="{0312B231-B358-4D61-A059-3071C428AAC8}"/>
    <dgm:cxn modelId="{DA3E25A7-9F65-47DD-AC89-E9B489637886}" type="presOf" srcId="{162653A7-5C94-49BC-8E15-32B13AEF4D01}" destId="{25885336-92DE-409F-99B7-17D3566EE987}" srcOrd="0" destOrd="0" presId="urn:microsoft.com/office/officeart/2005/8/layout/hierarchy3"/>
    <dgm:cxn modelId="{1A4B1FB0-E8AC-42F9-89BA-E54C14941A33}" srcId="{26D5693F-2F0C-450C-A3ED-CC2D2936A6D6}" destId="{F355EEB6-2860-4703-9195-7C44D4DA135C}" srcOrd="0" destOrd="0" parTransId="{BD94AA4D-064F-48E1-B94D-97A189A0B16D}" sibTransId="{59F35727-5C52-4D38-B615-3CB0D2CB7CAD}"/>
    <dgm:cxn modelId="{560670E7-ED1D-4BCC-815B-37784828E13F}" type="presOf" srcId="{CA140824-0787-4C4A-AA87-88DE7E0FFBC2}" destId="{CD55844E-54FB-414B-AB66-C24DC460E485}" srcOrd="0" destOrd="0" presId="urn:microsoft.com/office/officeart/2005/8/layout/hierarchy3"/>
    <dgm:cxn modelId="{94973016-6B71-43C3-B252-BFE1E22A058A}" type="presParOf" srcId="{CD55844E-54FB-414B-AB66-C24DC460E485}" destId="{A38972D5-44FF-45F9-8B30-28FCD84CC124}" srcOrd="0" destOrd="0" presId="urn:microsoft.com/office/officeart/2005/8/layout/hierarchy3"/>
    <dgm:cxn modelId="{78AB17F8-79D8-4A6C-A861-7BA2EF6818D6}" type="presParOf" srcId="{A38972D5-44FF-45F9-8B30-28FCD84CC124}" destId="{0BA29142-916E-4B89-9F23-CF789E987D5D}" srcOrd="0" destOrd="0" presId="urn:microsoft.com/office/officeart/2005/8/layout/hierarchy3"/>
    <dgm:cxn modelId="{A6D10468-3BE3-4BF0-9076-5B82CC7A3710}" type="presParOf" srcId="{0BA29142-916E-4B89-9F23-CF789E987D5D}" destId="{750EEC97-22E3-49C9-A084-A114E29464F0}" srcOrd="0" destOrd="0" presId="urn:microsoft.com/office/officeart/2005/8/layout/hierarchy3"/>
    <dgm:cxn modelId="{B0408E87-5592-40FF-802F-27722286A0A9}" type="presParOf" srcId="{0BA29142-916E-4B89-9F23-CF789E987D5D}" destId="{EC0AEC22-2781-4629-A0D6-AB149EBF29F2}" srcOrd="1" destOrd="0" presId="urn:microsoft.com/office/officeart/2005/8/layout/hierarchy3"/>
    <dgm:cxn modelId="{E75B3193-55AE-49AF-8D6F-92A89F5B40CF}" type="presParOf" srcId="{A38972D5-44FF-45F9-8B30-28FCD84CC124}" destId="{BBAAD49B-DB9C-4E41-8EB0-601EE0B12499}" srcOrd="1" destOrd="0" presId="urn:microsoft.com/office/officeart/2005/8/layout/hierarchy3"/>
    <dgm:cxn modelId="{031C4F94-FC21-4B3A-968C-75ADDC24F4D5}" type="presParOf" srcId="{BBAAD49B-DB9C-4E41-8EB0-601EE0B12499}" destId="{DFB59FDA-735E-4804-9510-CC955C7568C9}" srcOrd="0" destOrd="0" presId="urn:microsoft.com/office/officeart/2005/8/layout/hierarchy3"/>
    <dgm:cxn modelId="{BB8E74E5-F415-4A1C-BB31-815847C2DD3D}" type="presParOf" srcId="{BBAAD49B-DB9C-4E41-8EB0-601EE0B12499}" destId="{2CAA2AE0-7E18-4783-8CD9-2C4A0162D178}" srcOrd="1" destOrd="0" presId="urn:microsoft.com/office/officeart/2005/8/layout/hierarchy3"/>
    <dgm:cxn modelId="{EC4CAFC7-AA3E-4FEA-8E25-08DF4FF4A30E}" type="presParOf" srcId="{BBAAD49B-DB9C-4E41-8EB0-601EE0B12499}" destId="{C8C4D031-D07E-4A1A-8DDD-CD594C9F55CB}" srcOrd="2" destOrd="0" presId="urn:microsoft.com/office/officeart/2005/8/layout/hierarchy3"/>
    <dgm:cxn modelId="{A7D1F2E3-1B69-4935-B3E4-DEC2B5356CCE}" type="presParOf" srcId="{BBAAD49B-DB9C-4E41-8EB0-601EE0B12499}" destId="{7E596AB5-D7D5-462F-A8C7-501A1271FBDE}" srcOrd="3" destOrd="0" presId="urn:microsoft.com/office/officeart/2005/8/layout/hierarchy3"/>
    <dgm:cxn modelId="{3BFECA2E-66BE-486F-AD30-733B2D9D4EE7}" type="presParOf" srcId="{CD55844E-54FB-414B-AB66-C24DC460E485}" destId="{E7830BBA-9070-42F6-B95C-7CAD3E8D7B7F}" srcOrd="1" destOrd="0" presId="urn:microsoft.com/office/officeart/2005/8/layout/hierarchy3"/>
    <dgm:cxn modelId="{F9635DB9-9466-46AD-93D3-0965DA94AB8C}" type="presParOf" srcId="{E7830BBA-9070-42F6-B95C-7CAD3E8D7B7F}" destId="{5B7206BA-241A-420F-928E-655C3422917C}" srcOrd="0" destOrd="0" presId="urn:microsoft.com/office/officeart/2005/8/layout/hierarchy3"/>
    <dgm:cxn modelId="{C8211C6B-641E-44B4-A6AA-27E68F4D1437}" type="presParOf" srcId="{5B7206BA-241A-420F-928E-655C3422917C}" destId="{71B95497-2845-4A7E-BD57-C665DFA686B1}" srcOrd="0" destOrd="0" presId="urn:microsoft.com/office/officeart/2005/8/layout/hierarchy3"/>
    <dgm:cxn modelId="{88482561-DD4A-4B12-8709-1F35A049D61A}" type="presParOf" srcId="{5B7206BA-241A-420F-928E-655C3422917C}" destId="{1BBCC1E3-3D53-4DAC-BA72-7980BB94C688}" srcOrd="1" destOrd="0" presId="urn:microsoft.com/office/officeart/2005/8/layout/hierarchy3"/>
    <dgm:cxn modelId="{6D8ABE23-9B53-4C7C-9ED7-7B49C4F769C6}" type="presParOf" srcId="{E7830BBA-9070-42F6-B95C-7CAD3E8D7B7F}" destId="{2D66D1DE-83E3-46DB-AAD6-87891138BCCC}" srcOrd="1" destOrd="0" presId="urn:microsoft.com/office/officeart/2005/8/layout/hierarchy3"/>
    <dgm:cxn modelId="{FDC46A83-BAD7-4778-8070-0B5D3086E898}" type="presParOf" srcId="{2D66D1DE-83E3-46DB-AAD6-87891138BCCC}" destId="{B4FC8A3D-7BEB-415D-9211-FFAC01FF34DF}" srcOrd="0" destOrd="0" presId="urn:microsoft.com/office/officeart/2005/8/layout/hierarchy3"/>
    <dgm:cxn modelId="{EA4D3CCC-3C1A-4E6F-8ECD-5290D7940B91}" type="presParOf" srcId="{2D66D1DE-83E3-46DB-AAD6-87891138BCCC}" destId="{66576311-BA10-46C4-9CB0-5B5A3275A71E}" srcOrd="1" destOrd="0" presId="urn:microsoft.com/office/officeart/2005/8/layout/hierarchy3"/>
    <dgm:cxn modelId="{922D2186-BF52-4470-8720-505D8AFE6779}" type="presParOf" srcId="{2D66D1DE-83E3-46DB-AAD6-87891138BCCC}" destId="{9EFCDF61-3838-47AE-87F7-4EF43DC56241}" srcOrd="2" destOrd="0" presId="urn:microsoft.com/office/officeart/2005/8/layout/hierarchy3"/>
    <dgm:cxn modelId="{1383C43D-8013-41E9-8084-09D7F430F13B}" type="presParOf" srcId="{2D66D1DE-83E3-46DB-AAD6-87891138BCCC}" destId="{25885336-92DE-409F-99B7-17D3566EE987}"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DB45AE-5089-404C-A0D0-C205C48BDCC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5A273C1A-6F0D-4C01-87B1-0C2063E3E5AE}">
      <dgm:prSet phldrT="[Text]"/>
      <dgm:spPr/>
      <dgm:t>
        <a:bodyPr/>
        <a:lstStyle/>
        <a:p>
          <a:r>
            <a:rPr lang="fr-FR" altLang="en-US" dirty="0">
              <a:latin typeface="Arial" panose="020B0604020202020204" pitchFamily="34" charset="0"/>
              <a:ea typeface="新細明體" panose="02020500000000000000" pitchFamily="18" charset="-120"/>
              <a:cs typeface="Arial" panose="020B0604020202020204" pitchFamily="34" charset="0"/>
            </a:rPr>
            <a:t>Existence de différents impacts sur les économies á cause des grandes diversités dans la structure économique des pays africains</a:t>
          </a:r>
          <a:endParaRPr lang="en-US" dirty="0"/>
        </a:p>
      </dgm:t>
    </dgm:pt>
    <dgm:pt modelId="{FC5A9551-0881-4D84-887B-5998C0ADEB28}" type="parTrans" cxnId="{D2E92A1D-9768-497D-AC53-3525A6B2F1F5}">
      <dgm:prSet/>
      <dgm:spPr/>
      <dgm:t>
        <a:bodyPr/>
        <a:lstStyle/>
        <a:p>
          <a:endParaRPr lang="en-US"/>
        </a:p>
      </dgm:t>
    </dgm:pt>
    <dgm:pt modelId="{88AB303E-32BD-4450-B7A9-DF2CB22D2C5D}" type="sibTrans" cxnId="{D2E92A1D-9768-497D-AC53-3525A6B2F1F5}">
      <dgm:prSet/>
      <dgm:spPr/>
      <dgm:t>
        <a:bodyPr/>
        <a:lstStyle/>
        <a:p>
          <a:endParaRPr lang="en-US"/>
        </a:p>
      </dgm:t>
    </dgm:pt>
    <dgm:pt modelId="{80900908-8661-49A2-8040-1B708723AE77}">
      <dgm:prSet phldrT="[Text]"/>
      <dgm:spPr/>
      <dgm:t>
        <a:bodyPr/>
        <a:lstStyle/>
        <a:p>
          <a:r>
            <a:rPr lang="fr-FR" altLang="en-US" dirty="0">
              <a:latin typeface="Arial" panose="020B0604020202020204" pitchFamily="34" charset="0"/>
              <a:ea typeface="新細明體" panose="02020500000000000000" pitchFamily="18" charset="-120"/>
              <a:cs typeface="Arial" panose="020B0604020202020204" pitchFamily="34" charset="0"/>
            </a:rPr>
            <a:t>Les économies les plus compétitives et industrialisées sont mieux placées pour tirer parti, à court terme, des opportunités offertes</a:t>
          </a:r>
          <a:endParaRPr lang="en-US" dirty="0"/>
        </a:p>
      </dgm:t>
    </dgm:pt>
    <dgm:pt modelId="{5292D3FB-C800-4756-B8AB-5FCC25CACB5D}" type="parTrans" cxnId="{939318C5-8D6D-4D29-ACD5-B9DA496F4901}">
      <dgm:prSet/>
      <dgm:spPr/>
      <dgm:t>
        <a:bodyPr/>
        <a:lstStyle/>
        <a:p>
          <a:endParaRPr lang="en-US"/>
        </a:p>
      </dgm:t>
    </dgm:pt>
    <dgm:pt modelId="{2DE5E6F1-9276-4A6F-8C52-311F58894A15}" type="sibTrans" cxnId="{939318C5-8D6D-4D29-ACD5-B9DA496F4901}">
      <dgm:prSet/>
      <dgm:spPr/>
      <dgm:t>
        <a:bodyPr/>
        <a:lstStyle/>
        <a:p>
          <a:endParaRPr lang="en-US"/>
        </a:p>
      </dgm:t>
    </dgm:pt>
    <dgm:pt modelId="{04FD7346-8407-4BDA-B2D3-04E7B5B859F5}">
      <dgm:prSet phldrT="[Text]"/>
      <dgm:spPr/>
      <dgm:t>
        <a:bodyPr/>
        <a:lstStyle/>
        <a:p>
          <a:pPr>
            <a:buFont typeface="Arial" panose="020B0604020202020204" pitchFamily="34" charset="0"/>
            <a:buChar char="•"/>
          </a:pPr>
          <a:r>
            <a:rPr lang="fr-FR" altLang="en-US" dirty="0">
              <a:latin typeface="Arial" panose="020B0604020202020204" pitchFamily="34" charset="0"/>
              <a:ea typeface="新細明體" panose="02020500000000000000" pitchFamily="18" charset="-120"/>
              <a:cs typeface="Arial" panose="020B0604020202020204" pitchFamily="34" charset="0"/>
            </a:rPr>
            <a:t>Les autres économies devront améliorer leur positionnement sur les chaînes de valeur;</a:t>
          </a:r>
          <a:endParaRPr lang="en-US" dirty="0"/>
        </a:p>
      </dgm:t>
    </dgm:pt>
    <dgm:pt modelId="{6F61C6A1-69FA-4530-BDA6-6D5A04BC38DA}" type="parTrans" cxnId="{5A424858-E20A-40D9-B1E0-B43C0B373C2B}">
      <dgm:prSet/>
      <dgm:spPr/>
      <dgm:t>
        <a:bodyPr/>
        <a:lstStyle/>
        <a:p>
          <a:endParaRPr lang="en-US"/>
        </a:p>
      </dgm:t>
    </dgm:pt>
    <dgm:pt modelId="{35103C75-853C-4B72-9B70-B18A0514C333}" type="sibTrans" cxnId="{5A424858-E20A-40D9-B1E0-B43C0B373C2B}">
      <dgm:prSet/>
      <dgm:spPr/>
      <dgm:t>
        <a:bodyPr/>
        <a:lstStyle/>
        <a:p>
          <a:endParaRPr lang="en-US"/>
        </a:p>
      </dgm:t>
    </dgm:pt>
    <dgm:pt modelId="{B2151322-C96A-434E-8F23-1BF24C46D774}">
      <dgm:prSet phldrT="[Text]"/>
      <dgm:spPr/>
      <dgm:t>
        <a:bodyPr/>
        <a:lstStyle/>
        <a:p>
          <a:r>
            <a:rPr lang="fr-FR" altLang="en-US" dirty="0">
              <a:latin typeface="Arial" panose="020B0604020202020204" pitchFamily="34" charset="0"/>
              <a:ea typeface="新細明體" panose="02020500000000000000" pitchFamily="18" charset="-120"/>
              <a:cs typeface="Arial" panose="020B0604020202020204" pitchFamily="34" charset="0"/>
            </a:rPr>
            <a:t>Ajustements/adaptation à court terme: nécessaires pour surmonter les défis potentiels</a:t>
          </a:r>
          <a:endParaRPr lang="en-US" dirty="0"/>
        </a:p>
      </dgm:t>
    </dgm:pt>
    <dgm:pt modelId="{7953C4BA-B221-48AA-8D38-CFBA01D6A165}" type="parTrans" cxnId="{F0CA9131-8433-48E2-BA5A-A9B2757AF09B}">
      <dgm:prSet/>
      <dgm:spPr/>
      <dgm:t>
        <a:bodyPr/>
        <a:lstStyle/>
        <a:p>
          <a:endParaRPr lang="en-US"/>
        </a:p>
      </dgm:t>
    </dgm:pt>
    <dgm:pt modelId="{3D0D39F6-40F3-4F75-B5FF-4C78DE7EFD63}" type="sibTrans" cxnId="{F0CA9131-8433-48E2-BA5A-A9B2757AF09B}">
      <dgm:prSet/>
      <dgm:spPr/>
      <dgm:t>
        <a:bodyPr/>
        <a:lstStyle/>
        <a:p>
          <a:endParaRPr lang="en-US"/>
        </a:p>
      </dgm:t>
    </dgm:pt>
    <dgm:pt modelId="{45735164-AFA2-4024-8AB9-C71A01CBBFA2}">
      <dgm:prSet phldrT="[Text]"/>
      <dgm:spPr/>
      <dgm:t>
        <a:bodyPr/>
        <a:lstStyle/>
        <a:p>
          <a:r>
            <a:rPr lang="fr-FR" altLang="en-US" dirty="0">
              <a:latin typeface="Arial" panose="020B0604020202020204" pitchFamily="34" charset="0"/>
              <a:ea typeface="新細明體" panose="02020500000000000000" pitchFamily="18" charset="-120"/>
              <a:cs typeface="Arial" panose="020B0604020202020204" pitchFamily="34" charset="0"/>
            </a:rPr>
            <a:t>Actions stratégiques pour saisir les opportunités à moyen et long terme </a:t>
          </a:r>
          <a:endParaRPr lang="en-US" dirty="0"/>
        </a:p>
      </dgm:t>
    </dgm:pt>
    <dgm:pt modelId="{D68B057A-00AD-41D8-BF57-4489882398DC}" type="parTrans" cxnId="{7876FE74-F668-4286-9517-DD51B8DDE389}">
      <dgm:prSet/>
      <dgm:spPr/>
      <dgm:t>
        <a:bodyPr/>
        <a:lstStyle/>
        <a:p>
          <a:endParaRPr lang="en-US"/>
        </a:p>
      </dgm:t>
    </dgm:pt>
    <dgm:pt modelId="{95CDC9D3-78CF-4F06-9214-E8BB3EF47F4D}" type="sibTrans" cxnId="{7876FE74-F668-4286-9517-DD51B8DDE389}">
      <dgm:prSet/>
      <dgm:spPr/>
      <dgm:t>
        <a:bodyPr/>
        <a:lstStyle/>
        <a:p>
          <a:endParaRPr lang="en-US"/>
        </a:p>
      </dgm:t>
    </dgm:pt>
    <dgm:pt modelId="{593D192F-CDC3-4D53-B12F-1724612BBFB7}" type="pres">
      <dgm:prSet presAssocID="{1BDB45AE-5089-404C-A0D0-C205C48BDCCF}" presName="Name0" presStyleCnt="0">
        <dgm:presLayoutVars>
          <dgm:chMax val="7"/>
          <dgm:chPref val="7"/>
          <dgm:dir/>
        </dgm:presLayoutVars>
      </dgm:prSet>
      <dgm:spPr/>
    </dgm:pt>
    <dgm:pt modelId="{BF2C720C-7E16-4B93-8410-B4612290F6B0}" type="pres">
      <dgm:prSet presAssocID="{1BDB45AE-5089-404C-A0D0-C205C48BDCCF}" presName="Name1" presStyleCnt="0"/>
      <dgm:spPr/>
    </dgm:pt>
    <dgm:pt modelId="{0628683F-7024-46FA-8331-659240784CC6}" type="pres">
      <dgm:prSet presAssocID="{1BDB45AE-5089-404C-A0D0-C205C48BDCCF}" presName="cycle" presStyleCnt="0"/>
      <dgm:spPr/>
    </dgm:pt>
    <dgm:pt modelId="{8BBA08B1-9412-49A4-A70F-9FB81E625D70}" type="pres">
      <dgm:prSet presAssocID="{1BDB45AE-5089-404C-A0D0-C205C48BDCCF}" presName="srcNode" presStyleLbl="node1" presStyleIdx="0" presStyleCnt="5"/>
      <dgm:spPr/>
    </dgm:pt>
    <dgm:pt modelId="{ECA6E26D-7F1C-4224-A810-2B61691713B7}" type="pres">
      <dgm:prSet presAssocID="{1BDB45AE-5089-404C-A0D0-C205C48BDCCF}" presName="conn" presStyleLbl="parChTrans1D2" presStyleIdx="0" presStyleCnt="1"/>
      <dgm:spPr/>
    </dgm:pt>
    <dgm:pt modelId="{C527DFCF-5DD2-482A-B0EE-30C1B686EFAC}" type="pres">
      <dgm:prSet presAssocID="{1BDB45AE-5089-404C-A0D0-C205C48BDCCF}" presName="extraNode" presStyleLbl="node1" presStyleIdx="0" presStyleCnt="5"/>
      <dgm:spPr/>
    </dgm:pt>
    <dgm:pt modelId="{FC3FDA5F-477F-4830-9885-618A79AC70EA}" type="pres">
      <dgm:prSet presAssocID="{1BDB45AE-5089-404C-A0D0-C205C48BDCCF}" presName="dstNode" presStyleLbl="node1" presStyleIdx="0" presStyleCnt="5"/>
      <dgm:spPr/>
    </dgm:pt>
    <dgm:pt modelId="{3BAEE7E4-49DB-4C54-8521-0C4DCEF987F4}" type="pres">
      <dgm:prSet presAssocID="{5A273C1A-6F0D-4C01-87B1-0C2063E3E5AE}" presName="text_1" presStyleLbl="node1" presStyleIdx="0" presStyleCnt="5">
        <dgm:presLayoutVars>
          <dgm:bulletEnabled val="1"/>
        </dgm:presLayoutVars>
      </dgm:prSet>
      <dgm:spPr/>
    </dgm:pt>
    <dgm:pt modelId="{B75F6F80-1A00-459B-8457-7095C9B8457F}" type="pres">
      <dgm:prSet presAssocID="{5A273C1A-6F0D-4C01-87B1-0C2063E3E5AE}" presName="accent_1" presStyleCnt="0"/>
      <dgm:spPr/>
    </dgm:pt>
    <dgm:pt modelId="{901217E5-ED5C-417C-AC17-D8183A5E5AA3}" type="pres">
      <dgm:prSet presAssocID="{5A273C1A-6F0D-4C01-87B1-0C2063E3E5AE}" presName="accentRepeatNode" presStyleLbl="solidFgAcc1" presStyleIdx="0" presStyleCnt="5"/>
      <dgm:spPr>
        <a:solidFill>
          <a:srgbClr val="FFFF00"/>
        </a:solidFill>
      </dgm:spPr>
    </dgm:pt>
    <dgm:pt modelId="{DC2BF56D-C5BE-433F-A98F-789DBE259860}" type="pres">
      <dgm:prSet presAssocID="{80900908-8661-49A2-8040-1B708723AE77}" presName="text_2" presStyleLbl="node1" presStyleIdx="1" presStyleCnt="5">
        <dgm:presLayoutVars>
          <dgm:bulletEnabled val="1"/>
        </dgm:presLayoutVars>
      </dgm:prSet>
      <dgm:spPr/>
    </dgm:pt>
    <dgm:pt modelId="{F19C9905-9992-4360-B0DE-F40628FFBA31}" type="pres">
      <dgm:prSet presAssocID="{80900908-8661-49A2-8040-1B708723AE77}" presName="accent_2" presStyleCnt="0"/>
      <dgm:spPr/>
    </dgm:pt>
    <dgm:pt modelId="{F3A7D973-6DEA-4D75-91FE-5A0CA78D8178}" type="pres">
      <dgm:prSet presAssocID="{80900908-8661-49A2-8040-1B708723AE77}" presName="accentRepeatNode" presStyleLbl="solidFgAcc1" presStyleIdx="1" presStyleCnt="5"/>
      <dgm:spPr>
        <a:solidFill>
          <a:srgbClr val="FFFF00"/>
        </a:solidFill>
      </dgm:spPr>
    </dgm:pt>
    <dgm:pt modelId="{019D133D-32D6-4E14-94C7-6CAE6B5D11F7}" type="pres">
      <dgm:prSet presAssocID="{04FD7346-8407-4BDA-B2D3-04E7B5B859F5}" presName="text_3" presStyleLbl="node1" presStyleIdx="2" presStyleCnt="5">
        <dgm:presLayoutVars>
          <dgm:bulletEnabled val="1"/>
        </dgm:presLayoutVars>
      </dgm:prSet>
      <dgm:spPr/>
    </dgm:pt>
    <dgm:pt modelId="{AAA1F664-1C4C-47A9-8C30-B580074A3F4D}" type="pres">
      <dgm:prSet presAssocID="{04FD7346-8407-4BDA-B2D3-04E7B5B859F5}" presName="accent_3" presStyleCnt="0"/>
      <dgm:spPr/>
    </dgm:pt>
    <dgm:pt modelId="{9D508109-8C9D-4EAB-B900-EB1371A8B213}" type="pres">
      <dgm:prSet presAssocID="{04FD7346-8407-4BDA-B2D3-04E7B5B859F5}" presName="accentRepeatNode" presStyleLbl="solidFgAcc1" presStyleIdx="2" presStyleCnt="5"/>
      <dgm:spPr>
        <a:solidFill>
          <a:srgbClr val="FFFF00"/>
        </a:solidFill>
      </dgm:spPr>
    </dgm:pt>
    <dgm:pt modelId="{6A14A2FE-D31C-465C-9805-1015A856AA44}" type="pres">
      <dgm:prSet presAssocID="{B2151322-C96A-434E-8F23-1BF24C46D774}" presName="text_4" presStyleLbl="node1" presStyleIdx="3" presStyleCnt="5">
        <dgm:presLayoutVars>
          <dgm:bulletEnabled val="1"/>
        </dgm:presLayoutVars>
      </dgm:prSet>
      <dgm:spPr/>
    </dgm:pt>
    <dgm:pt modelId="{C6A6FF3C-FF58-47F0-BF7A-407E6F3D03AD}" type="pres">
      <dgm:prSet presAssocID="{B2151322-C96A-434E-8F23-1BF24C46D774}" presName="accent_4" presStyleCnt="0"/>
      <dgm:spPr/>
    </dgm:pt>
    <dgm:pt modelId="{FDFE193E-4F26-419B-A2EA-678E8099A534}" type="pres">
      <dgm:prSet presAssocID="{B2151322-C96A-434E-8F23-1BF24C46D774}" presName="accentRepeatNode" presStyleLbl="solidFgAcc1" presStyleIdx="3" presStyleCnt="5"/>
      <dgm:spPr>
        <a:solidFill>
          <a:srgbClr val="FFFF00"/>
        </a:solidFill>
      </dgm:spPr>
    </dgm:pt>
    <dgm:pt modelId="{41A72E40-86C7-4C82-9A1A-1BDD7175C555}" type="pres">
      <dgm:prSet presAssocID="{45735164-AFA2-4024-8AB9-C71A01CBBFA2}" presName="text_5" presStyleLbl="node1" presStyleIdx="4" presStyleCnt="5">
        <dgm:presLayoutVars>
          <dgm:bulletEnabled val="1"/>
        </dgm:presLayoutVars>
      </dgm:prSet>
      <dgm:spPr/>
    </dgm:pt>
    <dgm:pt modelId="{2C8D0F47-4B92-4C50-85E8-884260CDD951}" type="pres">
      <dgm:prSet presAssocID="{45735164-AFA2-4024-8AB9-C71A01CBBFA2}" presName="accent_5" presStyleCnt="0"/>
      <dgm:spPr/>
    </dgm:pt>
    <dgm:pt modelId="{B555F634-E77C-4C1B-843B-43B0BE86E9D0}" type="pres">
      <dgm:prSet presAssocID="{45735164-AFA2-4024-8AB9-C71A01CBBFA2}" presName="accentRepeatNode" presStyleLbl="solidFgAcc1" presStyleIdx="4" presStyleCnt="5"/>
      <dgm:spPr>
        <a:solidFill>
          <a:srgbClr val="FFFF00"/>
        </a:solidFill>
      </dgm:spPr>
    </dgm:pt>
  </dgm:ptLst>
  <dgm:cxnLst>
    <dgm:cxn modelId="{62F8C603-08EE-479B-BBF0-57A3587D5172}" type="presOf" srcId="{45735164-AFA2-4024-8AB9-C71A01CBBFA2}" destId="{41A72E40-86C7-4C82-9A1A-1BDD7175C555}" srcOrd="0" destOrd="0" presId="urn:microsoft.com/office/officeart/2008/layout/VerticalCurvedList"/>
    <dgm:cxn modelId="{7E3B0711-BD06-44AA-B36D-13C4D456A17E}" type="presOf" srcId="{5A273C1A-6F0D-4C01-87B1-0C2063E3E5AE}" destId="{3BAEE7E4-49DB-4C54-8521-0C4DCEF987F4}" srcOrd="0" destOrd="0" presId="urn:microsoft.com/office/officeart/2008/layout/VerticalCurvedList"/>
    <dgm:cxn modelId="{33408616-1662-459E-8739-7EF790D6D9AA}" type="presOf" srcId="{1BDB45AE-5089-404C-A0D0-C205C48BDCCF}" destId="{593D192F-CDC3-4D53-B12F-1724612BBFB7}" srcOrd="0" destOrd="0" presId="urn:microsoft.com/office/officeart/2008/layout/VerticalCurvedList"/>
    <dgm:cxn modelId="{D2E92A1D-9768-497D-AC53-3525A6B2F1F5}" srcId="{1BDB45AE-5089-404C-A0D0-C205C48BDCCF}" destId="{5A273C1A-6F0D-4C01-87B1-0C2063E3E5AE}" srcOrd="0" destOrd="0" parTransId="{FC5A9551-0881-4D84-887B-5998C0ADEB28}" sibTransId="{88AB303E-32BD-4450-B7A9-DF2CB22D2C5D}"/>
    <dgm:cxn modelId="{F0CA9131-8433-48E2-BA5A-A9B2757AF09B}" srcId="{1BDB45AE-5089-404C-A0D0-C205C48BDCCF}" destId="{B2151322-C96A-434E-8F23-1BF24C46D774}" srcOrd="3" destOrd="0" parTransId="{7953C4BA-B221-48AA-8D38-CFBA01D6A165}" sibTransId="{3D0D39F6-40F3-4F75-B5FF-4C78DE7EFD63}"/>
    <dgm:cxn modelId="{2043B948-EFEE-4F71-9F92-377F29A9B632}" type="presOf" srcId="{88AB303E-32BD-4450-B7A9-DF2CB22D2C5D}" destId="{ECA6E26D-7F1C-4224-A810-2B61691713B7}" srcOrd="0" destOrd="0" presId="urn:microsoft.com/office/officeart/2008/layout/VerticalCurvedList"/>
    <dgm:cxn modelId="{7876FE74-F668-4286-9517-DD51B8DDE389}" srcId="{1BDB45AE-5089-404C-A0D0-C205C48BDCCF}" destId="{45735164-AFA2-4024-8AB9-C71A01CBBFA2}" srcOrd="4" destOrd="0" parTransId="{D68B057A-00AD-41D8-BF57-4489882398DC}" sibTransId="{95CDC9D3-78CF-4F06-9214-E8BB3EF47F4D}"/>
    <dgm:cxn modelId="{5A424858-E20A-40D9-B1E0-B43C0B373C2B}" srcId="{1BDB45AE-5089-404C-A0D0-C205C48BDCCF}" destId="{04FD7346-8407-4BDA-B2D3-04E7B5B859F5}" srcOrd="2" destOrd="0" parTransId="{6F61C6A1-69FA-4530-BDA6-6D5A04BC38DA}" sibTransId="{35103C75-853C-4B72-9B70-B18A0514C333}"/>
    <dgm:cxn modelId="{CB7D768F-B7AC-40AF-B765-EC653E13C25B}" type="presOf" srcId="{04FD7346-8407-4BDA-B2D3-04E7B5B859F5}" destId="{019D133D-32D6-4E14-94C7-6CAE6B5D11F7}" srcOrd="0" destOrd="0" presId="urn:microsoft.com/office/officeart/2008/layout/VerticalCurvedList"/>
    <dgm:cxn modelId="{F84511E4-2FE0-46FA-BECB-09AC2B636264}" type="presOf" srcId="{80900908-8661-49A2-8040-1B708723AE77}" destId="{DC2BF56D-C5BE-433F-A98F-789DBE259860}" srcOrd="0" destOrd="0" presId="urn:microsoft.com/office/officeart/2008/layout/VerticalCurvedList"/>
    <dgm:cxn modelId="{939318C5-8D6D-4D29-ACD5-B9DA496F4901}" srcId="{1BDB45AE-5089-404C-A0D0-C205C48BDCCF}" destId="{80900908-8661-49A2-8040-1B708723AE77}" srcOrd="1" destOrd="0" parTransId="{5292D3FB-C800-4756-B8AB-5FCC25CACB5D}" sibTransId="{2DE5E6F1-9276-4A6F-8C52-311F58894A15}"/>
    <dgm:cxn modelId="{FC1605CF-6481-45DE-A5D2-08B70CCE2DDE}" type="presOf" srcId="{B2151322-C96A-434E-8F23-1BF24C46D774}" destId="{6A14A2FE-D31C-465C-9805-1015A856AA44}" srcOrd="0" destOrd="0" presId="urn:microsoft.com/office/officeart/2008/layout/VerticalCurvedList"/>
    <dgm:cxn modelId="{C69FE3C6-2521-4AA2-B718-29F02531E9F9}" type="presParOf" srcId="{593D192F-CDC3-4D53-B12F-1724612BBFB7}" destId="{BF2C720C-7E16-4B93-8410-B4612290F6B0}" srcOrd="0" destOrd="0" presId="urn:microsoft.com/office/officeart/2008/layout/VerticalCurvedList"/>
    <dgm:cxn modelId="{625424CD-14A1-48E3-BE78-EF99CBAD4722}" type="presParOf" srcId="{BF2C720C-7E16-4B93-8410-B4612290F6B0}" destId="{0628683F-7024-46FA-8331-659240784CC6}" srcOrd="0" destOrd="0" presId="urn:microsoft.com/office/officeart/2008/layout/VerticalCurvedList"/>
    <dgm:cxn modelId="{70EAF26B-20CF-49B8-9420-9E0E4E89A2AE}" type="presParOf" srcId="{0628683F-7024-46FA-8331-659240784CC6}" destId="{8BBA08B1-9412-49A4-A70F-9FB81E625D70}" srcOrd="0" destOrd="0" presId="urn:microsoft.com/office/officeart/2008/layout/VerticalCurvedList"/>
    <dgm:cxn modelId="{13568C44-9A0D-423C-B489-A9674481905E}" type="presParOf" srcId="{0628683F-7024-46FA-8331-659240784CC6}" destId="{ECA6E26D-7F1C-4224-A810-2B61691713B7}" srcOrd="1" destOrd="0" presId="urn:microsoft.com/office/officeart/2008/layout/VerticalCurvedList"/>
    <dgm:cxn modelId="{773AEEBA-BD18-42A3-B859-343F008B421E}" type="presParOf" srcId="{0628683F-7024-46FA-8331-659240784CC6}" destId="{C527DFCF-5DD2-482A-B0EE-30C1B686EFAC}" srcOrd="2" destOrd="0" presId="urn:microsoft.com/office/officeart/2008/layout/VerticalCurvedList"/>
    <dgm:cxn modelId="{E1AD11C5-3B71-4477-BB81-7BA519671E05}" type="presParOf" srcId="{0628683F-7024-46FA-8331-659240784CC6}" destId="{FC3FDA5F-477F-4830-9885-618A79AC70EA}" srcOrd="3" destOrd="0" presId="urn:microsoft.com/office/officeart/2008/layout/VerticalCurvedList"/>
    <dgm:cxn modelId="{9431B5E0-FD17-436F-A046-53BDC1AC0B85}" type="presParOf" srcId="{BF2C720C-7E16-4B93-8410-B4612290F6B0}" destId="{3BAEE7E4-49DB-4C54-8521-0C4DCEF987F4}" srcOrd="1" destOrd="0" presId="urn:microsoft.com/office/officeart/2008/layout/VerticalCurvedList"/>
    <dgm:cxn modelId="{8832989D-D0A0-4218-84A6-CAE5FA0DF537}" type="presParOf" srcId="{BF2C720C-7E16-4B93-8410-B4612290F6B0}" destId="{B75F6F80-1A00-459B-8457-7095C9B8457F}" srcOrd="2" destOrd="0" presId="urn:microsoft.com/office/officeart/2008/layout/VerticalCurvedList"/>
    <dgm:cxn modelId="{55E6FE11-1989-4F71-9034-0956804E6ED0}" type="presParOf" srcId="{B75F6F80-1A00-459B-8457-7095C9B8457F}" destId="{901217E5-ED5C-417C-AC17-D8183A5E5AA3}" srcOrd="0" destOrd="0" presId="urn:microsoft.com/office/officeart/2008/layout/VerticalCurvedList"/>
    <dgm:cxn modelId="{AEEBA51F-5273-46EE-BCE6-3C09A2F1567A}" type="presParOf" srcId="{BF2C720C-7E16-4B93-8410-B4612290F6B0}" destId="{DC2BF56D-C5BE-433F-A98F-789DBE259860}" srcOrd="3" destOrd="0" presId="urn:microsoft.com/office/officeart/2008/layout/VerticalCurvedList"/>
    <dgm:cxn modelId="{A94CDCCD-7396-4ADB-806F-A4E06F0C4378}" type="presParOf" srcId="{BF2C720C-7E16-4B93-8410-B4612290F6B0}" destId="{F19C9905-9992-4360-B0DE-F40628FFBA31}" srcOrd="4" destOrd="0" presId="urn:microsoft.com/office/officeart/2008/layout/VerticalCurvedList"/>
    <dgm:cxn modelId="{B0C63C97-78CD-4E70-8897-0B73C5B8119A}" type="presParOf" srcId="{F19C9905-9992-4360-B0DE-F40628FFBA31}" destId="{F3A7D973-6DEA-4D75-91FE-5A0CA78D8178}" srcOrd="0" destOrd="0" presId="urn:microsoft.com/office/officeart/2008/layout/VerticalCurvedList"/>
    <dgm:cxn modelId="{BCEB5311-DFC5-4E5D-A23B-DB3BAFD3644B}" type="presParOf" srcId="{BF2C720C-7E16-4B93-8410-B4612290F6B0}" destId="{019D133D-32D6-4E14-94C7-6CAE6B5D11F7}" srcOrd="5" destOrd="0" presId="urn:microsoft.com/office/officeart/2008/layout/VerticalCurvedList"/>
    <dgm:cxn modelId="{FF160D36-43FE-4C8D-B4AC-AE9702D88EBE}" type="presParOf" srcId="{BF2C720C-7E16-4B93-8410-B4612290F6B0}" destId="{AAA1F664-1C4C-47A9-8C30-B580074A3F4D}" srcOrd="6" destOrd="0" presId="urn:microsoft.com/office/officeart/2008/layout/VerticalCurvedList"/>
    <dgm:cxn modelId="{F1A46755-2AAF-4113-A8C0-DA9E474FAF20}" type="presParOf" srcId="{AAA1F664-1C4C-47A9-8C30-B580074A3F4D}" destId="{9D508109-8C9D-4EAB-B900-EB1371A8B213}" srcOrd="0" destOrd="0" presId="urn:microsoft.com/office/officeart/2008/layout/VerticalCurvedList"/>
    <dgm:cxn modelId="{9DEA4347-A6F6-4108-B371-F70BA30A1AFA}" type="presParOf" srcId="{BF2C720C-7E16-4B93-8410-B4612290F6B0}" destId="{6A14A2FE-D31C-465C-9805-1015A856AA44}" srcOrd="7" destOrd="0" presId="urn:microsoft.com/office/officeart/2008/layout/VerticalCurvedList"/>
    <dgm:cxn modelId="{616D6D79-C135-444D-A7AC-E6FD84CDDD1E}" type="presParOf" srcId="{BF2C720C-7E16-4B93-8410-B4612290F6B0}" destId="{C6A6FF3C-FF58-47F0-BF7A-407E6F3D03AD}" srcOrd="8" destOrd="0" presId="urn:microsoft.com/office/officeart/2008/layout/VerticalCurvedList"/>
    <dgm:cxn modelId="{2099446A-42AE-419A-9328-78E1FF7299F1}" type="presParOf" srcId="{C6A6FF3C-FF58-47F0-BF7A-407E6F3D03AD}" destId="{FDFE193E-4F26-419B-A2EA-678E8099A534}" srcOrd="0" destOrd="0" presId="urn:microsoft.com/office/officeart/2008/layout/VerticalCurvedList"/>
    <dgm:cxn modelId="{0193E7F7-E43E-4742-96A1-C5E74C2ACD49}" type="presParOf" srcId="{BF2C720C-7E16-4B93-8410-B4612290F6B0}" destId="{41A72E40-86C7-4C82-9A1A-1BDD7175C555}" srcOrd="9" destOrd="0" presId="urn:microsoft.com/office/officeart/2008/layout/VerticalCurvedList"/>
    <dgm:cxn modelId="{82DC563E-CBE9-45B1-8A26-789A084B3787}" type="presParOf" srcId="{BF2C720C-7E16-4B93-8410-B4612290F6B0}" destId="{2C8D0F47-4B92-4C50-85E8-884260CDD951}" srcOrd="10" destOrd="0" presId="urn:microsoft.com/office/officeart/2008/layout/VerticalCurvedList"/>
    <dgm:cxn modelId="{5408A398-AA96-4B3A-AABC-5A32A21B82FB}" type="presParOf" srcId="{2C8D0F47-4B92-4C50-85E8-884260CDD951}" destId="{B555F634-E77C-4C1B-843B-43B0BE86E9D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35730C-FE14-4814-BFDE-C0744098FD0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2E13A3B4-D0A0-4053-9DEE-C34961D9616A}">
      <dgm:prSet phldrT="[Text]" custT="1"/>
      <dgm:spPr/>
      <dgm:t>
        <a:bodyPr/>
        <a:lstStyle/>
        <a:p>
          <a:r>
            <a:rPr lang="en-US" sz="2800" dirty="0"/>
            <a:t>Formulation strategies </a:t>
          </a:r>
          <a:r>
            <a:rPr lang="fr-FR" sz="2800" noProof="0" dirty="0"/>
            <a:t>nationales</a:t>
          </a:r>
        </a:p>
      </dgm:t>
    </dgm:pt>
    <dgm:pt modelId="{88C0A19F-7EB2-4FA3-99BC-48CF9A5F888A}" type="parTrans" cxnId="{427319B3-62D4-4B30-A257-67848AE0790F}">
      <dgm:prSet/>
      <dgm:spPr/>
      <dgm:t>
        <a:bodyPr/>
        <a:lstStyle/>
        <a:p>
          <a:endParaRPr lang="en-US"/>
        </a:p>
      </dgm:t>
    </dgm:pt>
    <dgm:pt modelId="{24571575-5C70-4886-BEE8-6DA1701B49A4}" type="sibTrans" cxnId="{427319B3-62D4-4B30-A257-67848AE0790F}">
      <dgm:prSet/>
      <dgm:spPr/>
      <dgm:t>
        <a:bodyPr/>
        <a:lstStyle/>
        <a:p>
          <a:endParaRPr lang="en-US"/>
        </a:p>
      </dgm:t>
    </dgm:pt>
    <dgm:pt modelId="{F77F0E7C-78CA-4902-A52C-87F31FB99744}">
      <dgm:prSet phldrT="[Text]"/>
      <dgm:spPr/>
      <dgm:t>
        <a:bodyPr/>
        <a:lstStyle/>
        <a:p>
          <a:r>
            <a:rPr lang="fr-FR" b="1" u="sng" noProof="0" dirty="0">
              <a:solidFill>
                <a:srgbClr val="C00000"/>
              </a:solidFill>
            </a:rPr>
            <a:t>07 SN complétés</a:t>
          </a:r>
          <a:r>
            <a:rPr lang="fr-FR" b="1" noProof="0" dirty="0">
              <a:solidFill>
                <a:srgbClr val="C00000"/>
              </a:solidFill>
            </a:rPr>
            <a:t>: </a:t>
          </a:r>
          <a:r>
            <a:rPr lang="fr-FR" noProof="0" dirty="0"/>
            <a:t>Côte d’Ivoire, Guinée, Gambie, Niger, Sénégal, Sierra Léone, Togo</a:t>
          </a:r>
        </a:p>
      </dgm:t>
    </dgm:pt>
    <dgm:pt modelId="{7F907BD2-217C-4012-B89C-B43E33A6C5F5}" type="parTrans" cxnId="{B8C93E81-76E5-4E5C-8E4C-5476F4324A52}">
      <dgm:prSet/>
      <dgm:spPr/>
      <dgm:t>
        <a:bodyPr/>
        <a:lstStyle/>
        <a:p>
          <a:endParaRPr lang="en-US"/>
        </a:p>
      </dgm:t>
    </dgm:pt>
    <dgm:pt modelId="{5A416DF7-854F-4F7D-A6A6-A5390C5D1FFE}" type="sibTrans" cxnId="{B8C93E81-76E5-4E5C-8E4C-5476F4324A52}">
      <dgm:prSet/>
      <dgm:spPr/>
      <dgm:t>
        <a:bodyPr/>
        <a:lstStyle/>
        <a:p>
          <a:endParaRPr lang="en-US"/>
        </a:p>
      </dgm:t>
    </dgm:pt>
    <dgm:pt modelId="{C55367FC-54D2-482B-A27D-4DFF7D588B10}">
      <dgm:prSet phldrT="[Text]"/>
      <dgm:spPr/>
      <dgm:t>
        <a:bodyPr/>
        <a:lstStyle/>
        <a:p>
          <a:r>
            <a:rPr lang="en-US" b="1" u="sng" dirty="0">
              <a:solidFill>
                <a:srgbClr val="C00000"/>
              </a:solidFill>
            </a:rPr>
            <a:t>04 </a:t>
          </a:r>
          <a:r>
            <a:rPr lang="fr-FR" b="1" u="sng" noProof="0" dirty="0">
              <a:solidFill>
                <a:srgbClr val="C00000"/>
              </a:solidFill>
            </a:rPr>
            <a:t>en cours</a:t>
          </a:r>
          <a:r>
            <a:rPr lang="en-US" dirty="0"/>
            <a:t>: Burkina Faso, CEDEAO, </a:t>
          </a:r>
          <a:r>
            <a:rPr lang="fr-FR" noProof="0" dirty="0"/>
            <a:t>Nigéria, Guinée-Bissau</a:t>
          </a:r>
        </a:p>
      </dgm:t>
    </dgm:pt>
    <dgm:pt modelId="{666185C2-A118-4307-BC97-464020944AFE}" type="parTrans" cxnId="{9DCA408C-9A63-44E7-AF58-468324597745}">
      <dgm:prSet/>
      <dgm:spPr/>
      <dgm:t>
        <a:bodyPr/>
        <a:lstStyle/>
        <a:p>
          <a:endParaRPr lang="en-US"/>
        </a:p>
      </dgm:t>
    </dgm:pt>
    <dgm:pt modelId="{1A5CCB6E-B6FA-47B3-8318-7011672C1FE9}" type="sibTrans" cxnId="{9DCA408C-9A63-44E7-AF58-468324597745}">
      <dgm:prSet/>
      <dgm:spPr/>
      <dgm:t>
        <a:bodyPr/>
        <a:lstStyle/>
        <a:p>
          <a:endParaRPr lang="en-US"/>
        </a:p>
      </dgm:t>
    </dgm:pt>
    <dgm:pt modelId="{5F59EC97-45E0-4048-B569-EB85E383855C}">
      <dgm:prSet phldrT="[Text]" custT="1"/>
      <dgm:spPr/>
      <dgm:t>
        <a:bodyPr/>
        <a:lstStyle/>
        <a:p>
          <a:pPr marL="0" lvl="0" indent="0" algn="ctr" defTabSz="1244600">
            <a:lnSpc>
              <a:spcPct val="90000"/>
            </a:lnSpc>
            <a:spcBef>
              <a:spcPct val="0"/>
            </a:spcBef>
            <a:spcAft>
              <a:spcPct val="35000"/>
            </a:spcAft>
            <a:buNone/>
          </a:pPr>
          <a:r>
            <a:rPr lang="en-US" sz="2800" kern="1200" dirty="0">
              <a:solidFill>
                <a:prstClr val="white"/>
              </a:solidFill>
              <a:latin typeface="Calibri" panose="020F0502020204030204"/>
              <a:ea typeface="+mn-ea"/>
              <a:cs typeface="+mn-cs"/>
            </a:rPr>
            <a:t>Début de mise </a:t>
          </a:r>
          <a:r>
            <a:rPr lang="fr-FR" sz="2800" kern="1200" noProof="0" dirty="0">
              <a:solidFill>
                <a:prstClr val="white"/>
              </a:solidFill>
              <a:latin typeface="Calibri" panose="020F0502020204030204"/>
              <a:ea typeface="+mn-ea"/>
              <a:cs typeface="+mn-cs"/>
            </a:rPr>
            <a:t>en</a:t>
          </a:r>
          <a:r>
            <a:rPr lang="en-US" sz="2800" kern="1200" dirty="0">
              <a:solidFill>
                <a:prstClr val="white"/>
              </a:solidFill>
              <a:latin typeface="Calibri" panose="020F0502020204030204"/>
              <a:ea typeface="+mn-ea"/>
              <a:cs typeface="+mn-cs"/>
            </a:rPr>
            <a:t> oeuvre des strategies national </a:t>
          </a:r>
        </a:p>
      </dgm:t>
    </dgm:pt>
    <dgm:pt modelId="{9D1B59A5-FDA2-4ADD-A9F9-97083EEF2CF1}" type="parTrans" cxnId="{D5529771-E45C-4B36-9BA7-68BD899932B5}">
      <dgm:prSet/>
      <dgm:spPr/>
      <dgm:t>
        <a:bodyPr/>
        <a:lstStyle/>
        <a:p>
          <a:endParaRPr lang="en-US"/>
        </a:p>
      </dgm:t>
    </dgm:pt>
    <dgm:pt modelId="{2B15A7B4-E02F-462E-BE5C-959D1A4C5EFA}" type="sibTrans" cxnId="{D5529771-E45C-4B36-9BA7-68BD899932B5}">
      <dgm:prSet/>
      <dgm:spPr/>
      <dgm:t>
        <a:bodyPr/>
        <a:lstStyle/>
        <a:p>
          <a:endParaRPr lang="en-US"/>
        </a:p>
      </dgm:t>
    </dgm:pt>
    <dgm:pt modelId="{435BDCE0-46C0-4496-891E-FBD04DEE3F19}">
      <dgm:prSet phldrT="[Text]" custT="1"/>
      <dgm:spPr/>
      <dgm:t>
        <a:bodyPr/>
        <a:lstStyle/>
        <a:p>
          <a:r>
            <a:rPr lang="fr-FR" sz="2600" b="1" u="sng" kern="1200" noProof="0" dirty="0">
              <a:solidFill>
                <a:srgbClr val="C00000"/>
              </a:solidFill>
              <a:latin typeface="Calibri" panose="020F0502020204030204"/>
              <a:ea typeface="+mn-ea"/>
              <a:cs typeface="+mn-cs"/>
            </a:rPr>
            <a:t>Entamée</a:t>
          </a:r>
          <a:r>
            <a:rPr lang="en-US" sz="2600" kern="1200" dirty="0"/>
            <a:t>: Togo</a:t>
          </a:r>
        </a:p>
      </dgm:t>
    </dgm:pt>
    <dgm:pt modelId="{F7A529D8-0B23-4FA7-BE06-6EF491D1F9F6}" type="parTrans" cxnId="{FEBEF7D5-6BB5-47DE-A6B3-B5FCF896640E}">
      <dgm:prSet/>
      <dgm:spPr/>
      <dgm:t>
        <a:bodyPr/>
        <a:lstStyle/>
        <a:p>
          <a:endParaRPr lang="en-US"/>
        </a:p>
      </dgm:t>
    </dgm:pt>
    <dgm:pt modelId="{1A1DD016-1C0A-41FF-A660-A3FAC6209879}" type="sibTrans" cxnId="{FEBEF7D5-6BB5-47DE-A6B3-B5FCF896640E}">
      <dgm:prSet/>
      <dgm:spPr/>
      <dgm:t>
        <a:bodyPr/>
        <a:lstStyle/>
        <a:p>
          <a:endParaRPr lang="en-US"/>
        </a:p>
      </dgm:t>
    </dgm:pt>
    <dgm:pt modelId="{1F10CA18-46C3-40A5-9086-59629EA10239}">
      <dgm:prSet phldrT="[Text]" custT="1"/>
      <dgm:spPr/>
      <dgm:t>
        <a:bodyPr/>
        <a:lstStyle/>
        <a:p>
          <a:r>
            <a:rPr lang="fr-FR" sz="2600" b="1" u="sng" kern="1200" noProof="0" dirty="0">
              <a:solidFill>
                <a:srgbClr val="C00000"/>
              </a:solidFill>
              <a:latin typeface="Calibri" panose="020F0502020204030204"/>
              <a:ea typeface="+mn-ea"/>
              <a:cs typeface="+mn-cs"/>
            </a:rPr>
            <a:t>Requête reçu</a:t>
          </a:r>
          <a:r>
            <a:rPr lang="fr-FR" sz="2600" kern="1200" noProof="0" dirty="0"/>
            <a:t>: Guinée, Sénégal, Côte d’Ivoire, Burkina Faso</a:t>
          </a:r>
        </a:p>
      </dgm:t>
    </dgm:pt>
    <dgm:pt modelId="{5273C88F-E071-44DB-915A-12149162D00A}" type="parTrans" cxnId="{41B2CAF1-7F39-4187-B124-09E24E9783DF}">
      <dgm:prSet/>
      <dgm:spPr/>
      <dgm:t>
        <a:bodyPr/>
        <a:lstStyle/>
        <a:p>
          <a:endParaRPr lang="en-US"/>
        </a:p>
      </dgm:t>
    </dgm:pt>
    <dgm:pt modelId="{2887B7A5-5B29-4957-94B3-259E1E2EFE82}" type="sibTrans" cxnId="{41B2CAF1-7F39-4187-B124-09E24E9783DF}">
      <dgm:prSet/>
      <dgm:spPr/>
      <dgm:t>
        <a:bodyPr/>
        <a:lstStyle/>
        <a:p>
          <a:endParaRPr lang="en-US"/>
        </a:p>
      </dgm:t>
    </dgm:pt>
    <dgm:pt modelId="{10AF5F01-38E5-4EBB-800E-08FC77E3081F}">
      <dgm:prSet phldrT="[Text]" custT="1"/>
      <dgm:spPr/>
      <dgm:t>
        <a:bodyPr/>
        <a:lstStyle/>
        <a:p>
          <a:endParaRPr lang="en-US" sz="2600" kern="1200" dirty="0"/>
        </a:p>
      </dgm:t>
    </dgm:pt>
    <dgm:pt modelId="{925D2AF6-05EC-4A8D-8EDE-2E8515EAEF92}" type="parTrans" cxnId="{5739DC6D-EB2E-4578-9EE8-9922233F89EA}">
      <dgm:prSet/>
      <dgm:spPr/>
    </dgm:pt>
    <dgm:pt modelId="{619FF16C-94EB-47CE-BA3C-725FD5C0B139}" type="sibTrans" cxnId="{5739DC6D-EB2E-4578-9EE8-9922233F89EA}">
      <dgm:prSet/>
      <dgm:spPr/>
    </dgm:pt>
    <dgm:pt modelId="{19628DA1-2614-4C26-B1AC-F85624419BEE}" type="pres">
      <dgm:prSet presAssocID="{A335730C-FE14-4814-BFDE-C0744098FD01}" presName="Name0" presStyleCnt="0">
        <dgm:presLayoutVars>
          <dgm:dir/>
          <dgm:animLvl val="lvl"/>
          <dgm:resizeHandles/>
        </dgm:presLayoutVars>
      </dgm:prSet>
      <dgm:spPr/>
    </dgm:pt>
    <dgm:pt modelId="{3E6AA3CB-1412-4017-B9D2-3B01C050A40B}" type="pres">
      <dgm:prSet presAssocID="{2E13A3B4-D0A0-4053-9DEE-C34961D9616A}" presName="linNode" presStyleCnt="0"/>
      <dgm:spPr/>
    </dgm:pt>
    <dgm:pt modelId="{25222438-D6FD-4946-817C-ADA9532B7A66}" type="pres">
      <dgm:prSet presAssocID="{2E13A3B4-D0A0-4053-9DEE-C34961D9616A}" presName="parentShp" presStyleLbl="node1" presStyleIdx="0" presStyleCnt="2">
        <dgm:presLayoutVars>
          <dgm:bulletEnabled val="1"/>
        </dgm:presLayoutVars>
      </dgm:prSet>
      <dgm:spPr/>
    </dgm:pt>
    <dgm:pt modelId="{51C4708B-EF9B-41F5-9C95-8A4E4094A82A}" type="pres">
      <dgm:prSet presAssocID="{2E13A3B4-D0A0-4053-9DEE-C34961D9616A}" presName="childShp" presStyleLbl="bgAccFollowNode1" presStyleIdx="0" presStyleCnt="2">
        <dgm:presLayoutVars>
          <dgm:bulletEnabled val="1"/>
        </dgm:presLayoutVars>
      </dgm:prSet>
      <dgm:spPr/>
    </dgm:pt>
    <dgm:pt modelId="{A0A5A9F2-03BE-4BBD-ADF1-6F5711C41E27}" type="pres">
      <dgm:prSet presAssocID="{24571575-5C70-4886-BEE8-6DA1701B49A4}" presName="spacing" presStyleCnt="0"/>
      <dgm:spPr/>
    </dgm:pt>
    <dgm:pt modelId="{25F8F668-F2A2-4D0B-AE8F-0695D1DCE191}" type="pres">
      <dgm:prSet presAssocID="{5F59EC97-45E0-4048-B569-EB85E383855C}" presName="linNode" presStyleCnt="0"/>
      <dgm:spPr/>
    </dgm:pt>
    <dgm:pt modelId="{0221932D-3E11-4990-BF3F-121C589E66B6}" type="pres">
      <dgm:prSet presAssocID="{5F59EC97-45E0-4048-B569-EB85E383855C}" presName="parentShp" presStyleLbl="node1" presStyleIdx="1" presStyleCnt="2">
        <dgm:presLayoutVars>
          <dgm:bulletEnabled val="1"/>
        </dgm:presLayoutVars>
      </dgm:prSet>
      <dgm:spPr/>
    </dgm:pt>
    <dgm:pt modelId="{FC87C8A1-61E3-430D-9498-B86B478F8BD3}" type="pres">
      <dgm:prSet presAssocID="{5F59EC97-45E0-4048-B569-EB85E383855C}" presName="childShp" presStyleLbl="bgAccFollowNode1" presStyleIdx="1" presStyleCnt="2">
        <dgm:presLayoutVars>
          <dgm:bulletEnabled val="1"/>
        </dgm:presLayoutVars>
      </dgm:prSet>
      <dgm:spPr/>
    </dgm:pt>
  </dgm:ptLst>
  <dgm:cxnLst>
    <dgm:cxn modelId="{B8A5AE06-727C-4131-B6C3-E46C66A8B49B}" type="presOf" srcId="{435BDCE0-46C0-4496-891E-FBD04DEE3F19}" destId="{FC87C8A1-61E3-430D-9498-B86B478F8BD3}" srcOrd="0" destOrd="0" presId="urn:microsoft.com/office/officeart/2005/8/layout/vList6"/>
    <dgm:cxn modelId="{B115080A-8BFF-45A3-8240-052B8EFD0863}" type="presOf" srcId="{2E13A3B4-D0A0-4053-9DEE-C34961D9616A}" destId="{25222438-D6FD-4946-817C-ADA9532B7A66}" srcOrd="0" destOrd="0" presId="urn:microsoft.com/office/officeart/2005/8/layout/vList6"/>
    <dgm:cxn modelId="{290DF11F-452B-4ABA-9002-CA4B6DF96161}" type="presOf" srcId="{10AF5F01-38E5-4EBB-800E-08FC77E3081F}" destId="{FC87C8A1-61E3-430D-9498-B86B478F8BD3}" srcOrd="0" destOrd="1" presId="urn:microsoft.com/office/officeart/2005/8/layout/vList6"/>
    <dgm:cxn modelId="{BC8A1637-3359-4FF3-BC10-563E6BA02E52}" type="presOf" srcId="{A335730C-FE14-4814-BFDE-C0744098FD01}" destId="{19628DA1-2614-4C26-B1AC-F85624419BEE}" srcOrd="0" destOrd="0" presId="urn:microsoft.com/office/officeart/2005/8/layout/vList6"/>
    <dgm:cxn modelId="{5739DC6D-EB2E-4578-9EE8-9922233F89EA}" srcId="{5F59EC97-45E0-4048-B569-EB85E383855C}" destId="{10AF5F01-38E5-4EBB-800E-08FC77E3081F}" srcOrd="1" destOrd="0" parTransId="{925D2AF6-05EC-4A8D-8EDE-2E8515EAEF92}" sibTransId="{619FF16C-94EB-47CE-BA3C-725FD5C0B139}"/>
    <dgm:cxn modelId="{D5529771-E45C-4B36-9BA7-68BD899932B5}" srcId="{A335730C-FE14-4814-BFDE-C0744098FD01}" destId="{5F59EC97-45E0-4048-B569-EB85E383855C}" srcOrd="1" destOrd="0" parTransId="{9D1B59A5-FDA2-4ADD-A9F9-97083EEF2CF1}" sibTransId="{2B15A7B4-E02F-462E-BE5C-959D1A4C5EFA}"/>
    <dgm:cxn modelId="{88DB1559-F56F-44F0-9C61-E1E08D72D37F}" type="presOf" srcId="{C55367FC-54D2-482B-A27D-4DFF7D588B10}" destId="{51C4708B-EF9B-41F5-9C95-8A4E4094A82A}" srcOrd="0" destOrd="1" presId="urn:microsoft.com/office/officeart/2005/8/layout/vList6"/>
    <dgm:cxn modelId="{B8C93E81-76E5-4E5C-8E4C-5476F4324A52}" srcId="{2E13A3B4-D0A0-4053-9DEE-C34961D9616A}" destId="{F77F0E7C-78CA-4902-A52C-87F31FB99744}" srcOrd="0" destOrd="0" parTransId="{7F907BD2-217C-4012-B89C-B43E33A6C5F5}" sibTransId="{5A416DF7-854F-4F7D-A6A6-A5390C5D1FFE}"/>
    <dgm:cxn modelId="{95A60796-CF9C-4147-9829-D4F7B6016416}" type="presOf" srcId="{1F10CA18-46C3-40A5-9086-59629EA10239}" destId="{FC87C8A1-61E3-430D-9498-B86B478F8BD3}" srcOrd="0" destOrd="2" presId="urn:microsoft.com/office/officeart/2005/8/layout/vList6"/>
    <dgm:cxn modelId="{9DCA408C-9A63-44E7-AF58-468324597745}" srcId="{2E13A3B4-D0A0-4053-9DEE-C34961D9616A}" destId="{C55367FC-54D2-482B-A27D-4DFF7D588B10}" srcOrd="1" destOrd="0" parTransId="{666185C2-A118-4307-BC97-464020944AFE}" sibTransId="{1A5CCB6E-B6FA-47B3-8318-7011672C1FE9}"/>
    <dgm:cxn modelId="{427319B3-62D4-4B30-A257-67848AE0790F}" srcId="{A335730C-FE14-4814-BFDE-C0744098FD01}" destId="{2E13A3B4-D0A0-4053-9DEE-C34961D9616A}" srcOrd="0" destOrd="0" parTransId="{88C0A19F-7EB2-4FA3-99BC-48CF9A5F888A}" sibTransId="{24571575-5C70-4886-BEE8-6DA1701B49A4}"/>
    <dgm:cxn modelId="{FF3356E1-A433-42C4-A98E-2315F1527271}" type="presOf" srcId="{5F59EC97-45E0-4048-B569-EB85E383855C}" destId="{0221932D-3E11-4990-BF3F-121C589E66B6}" srcOrd="0" destOrd="0" presId="urn:microsoft.com/office/officeart/2005/8/layout/vList6"/>
    <dgm:cxn modelId="{D72E36EE-D160-4245-BA2F-89BA75E5F88F}" type="presOf" srcId="{F77F0E7C-78CA-4902-A52C-87F31FB99744}" destId="{51C4708B-EF9B-41F5-9C95-8A4E4094A82A}" srcOrd="0" destOrd="0" presId="urn:microsoft.com/office/officeart/2005/8/layout/vList6"/>
    <dgm:cxn modelId="{41B2CAF1-7F39-4187-B124-09E24E9783DF}" srcId="{5F59EC97-45E0-4048-B569-EB85E383855C}" destId="{1F10CA18-46C3-40A5-9086-59629EA10239}" srcOrd="2" destOrd="0" parTransId="{5273C88F-E071-44DB-915A-12149162D00A}" sibTransId="{2887B7A5-5B29-4957-94B3-259E1E2EFE82}"/>
    <dgm:cxn modelId="{FEBEF7D5-6BB5-47DE-A6B3-B5FCF896640E}" srcId="{5F59EC97-45E0-4048-B569-EB85E383855C}" destId="{435BDCE0-46C0-4496-891E-FBD04DEE3F19}" srcOrd="0" destOrd="0" parTransId="{F7A529D8-0B23-4FA7-BE06-6EF491D1F9F6}" sibTransId="{1A1DD016-1C0A-41FF-A660-A3FAC6209879}"/>
    <dgm:cxn modelId="{700D8844-057F-45CD-B998-8334AA91F4FB}" type="presParOf" srcId="{19628DA1-2614-4C26-B1AC-F85624419BEE}" destId="{3E6AA3CB-1412-4017-B9D2-3B01C050A40B}" srcOrd="0" destOrd="0" presId="urn:microsoft.com/office/officeart/2005/8/layout/vList6"/>
    <dgm:cxn modelId="{E4464D81-69E3-499A-A7F8-BB1AD97E488A}" type="presParOf" srcId="{3E6AA3CB-1412-4017-B9D2-3B01C050A40B}" destId="{25222438-D6FD-4946-817C-ADA9532B7A66}" srcOrd="0" destOrd="0" presId="urn:microsoft.com/office/officeart/2005/8/layout/vList6"/>
    <dgm:cxn modelId="{2E56DCC6-2311-480C-905B-A3A98A37F937}" type="presParOf" srcId="{3E6AA3CB-1412-4017-B9D2-3B01C050A40B}" destId="{51C4708B-EF9B-41F5-9C95-8A4E4094A82A}" srcOrd="1" destOrd="0" presId="urn:microsoft.com/office/officeart/2005/8/layout/vList6"/>
    <dgm:cxn modelId="{C06F17D7-B349-4443-B73F-ABD6A36F40B5}" type="presParOf" srcId="{19628DA1-2614-4C26-B1AC-F85624419BEE}" destId="{A0A5A9F2-03BE-4BBD-ADF1-6F5711C41E27}" srcOrd="1" destOrd="0" presId="urn:microsoft.com/office/officeart/2005/8/layout/vList6"/>
    <dgm:cxn modelId="{CDFB0445-B702-46B0-8B94-9A8B9C72171A}" type="presParOf" srcId="{19628DA1-2614-4C26-B1AC-F85624419BEE}" destId="{25F8F668-F2A2-4D0B-AE8F-0695D1DCE191}" srcOrd="2" destOrd="0" presId="urn:microsoft.com/office/officeart/2005/8/layout/vList6"/>
    <dgm:cxn modelId="{D8C49927-27E0-43F7-AFB8-51D9F2D75D5A}" type="presParOf" srcId="{25F8F668-F2A2-4D0B-AE8F-0695D1DCE191}" destId="{0221932D-3E11-4990-BF3F-121C589E66B6}" srcOrd="0" destOrd="0" presId="urn:microsoft.com/office/officeart/2005/8/layout/vList6"/>
    <dgm:cxn modelId="{6598F28C-409F-4DDE-BDB1-14783B68EFF0}" type="presParOf" srcId="{25F8F668-F2A2-4D0B-AE8F-0695D1DCE191}" destId="{FC87C8A1-61E3-430D-9498-B86B478F8BD3}"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35730C-FE14-4814-BFDE-C0744098FD0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2E13A3B4-D0A0-4053-9DEE-C34961D9616A}">
      <dgm:prSet phldrT="[Text]" custT="1"/>
      <dgm:spPr>
        <a:solidFill>
          <a:schemeClr val="accent6"/>
        </a:solidFill>
      </dgm:spPr>
      <dgm:t>
        <a:bodyPr/>
        <a:lstStyle/>
        <a:p>
          <a:r>
            <a:rPr lang="en-US" sz="2800" dirty="0"/>
            <a:t>Information et sensibilization </a:t>
          </a:r>
          <a:endParaRPr lang="fr-FR" sz="2800" noProof="0" dirty="0"/>
        </a:p>
      </dgm:t>
    </dgm:pt>
    <dgm:pt modelId="{88C0A19F-7EB2-4FA3-99BC-48CF9A5F888A}" type="parTrans" cxnId="{427319B3-62D4-4B30-A257-67848AE0790F}">
      <dgm:prSet/>
      <dgm:spPr/>
      <dgm:t>
        <a:bodyPr/>
        <a:lstStyle/>
        <a:p>
          <a:endParaRPr lang="en-US"/>
        </a:p>
      </dgm:t>
    </dgm:pt>
    <dgm:pt modelId="{24571575-5C70-4886-BEE8-6DA1701B49A4}" type="sibTrans" cxnId="{427319B3-62D4-4B30-A257-67848AE0790F}">
      <dgm:prSet/>
      <dgm:spPr/>
      <dgm:t>
        <a:bodyPr/>
        <a:lstStyle/>
        <a:p>
          <a:endParaRPr lang="en-US"/>
        </a:p>
      </dgm:t>
    </dgm:pt>
    <dgm:pt modelId="{F77F0E7C-78CA-4902-A52C-87F31FB99744}">
      <dgm:prSet phldrT="[Text]" custT="1"/>
      <dgm:spPr/>
      <dgm:t>
        <a:bodyPr/>
        <a:lstStyle/>
        <a:p>
          <a:pPr>
            <a:lnSpc>
              <a:spcPct val="100000"/>
            </a:lnSpc>
            <a:spcAft>
              <a:spcPts val="1200"/>
            </a:spcAft>
          </a:pPr>
          <a:r>
            <a:rPr lang="fr-FR" sz="1800" noProof="0" dirty="0"/>
            <a:t>Exploiter leur position de 4</a:t>
          </a:r>
          <a:r>
            <a:rPr lang="fr-FR" sz="1800" baseline="30000" noProof="0" dirty="0"/>
            <a:t>e</a:t>
          </a:r>
          <a:r>
            <a:rPr lang="fr-FR" sz="1800" noProof="0" dirty="0"/>
            <a:t> pouvoir pour informer et sensibiliser les acteurs sur les opportunités et gains offerts par la </a:t>
          </a:r>
          <a:r>
            <a:rPr lang="fr-FR" sz="1800" noProof="0" dirty="0" err="1"/>
            <a:t>ZLECAf</a:t>
          </a:r>
          <a:endParaRPr lang="fr-FR" sz="1800" noProof="0" dirty="0"/>
        </a:p>
      </dgm:t>
    </dgm:pt>
    <dgm:pt modelId="{7F907BD2-217C-4012-B89C-B43E33A6C5F5}" type="parTrans" cxnId="{B8C93E81-76E5-4E5C-8E4C-5476F4324A52}">
      <dgm:prSet/>
      <dgm:spPr/>
      <dgm:t>
        <a:bodyPr/>
        <a:lstStyle/>
        <a:p>
          <a:endParaRPr lang="en-US"/>
        </a:p>
      </dgm:t>
    </dgm:pt>
    <dgm:pt modelId="{5A416DF7-854F-4F7D-A6A6-A5390C5D1FFE}" type="sibTrans" cxnId="{B8C93E81-76E5-4E5C-8E4C-5476F4324A52}">
      <dgm:prSet/>
      <dgm:spPr/>
      <dgm:t>
        <a:bodyPr/>
        <a:lstStyle/>
        <a:p>
          <a:endParaRPr lang="en-US"/>
        </a:p>
      </dgm:t>
    </dgm:pt>
    <dgm:pt modelId="{5F59EC97-45E0-4048-B569-EB85E383855C}">
      <dgm:prSet phldrT="[Text]" custT="1"/>
      <dgm:spPr>
        <a:solidFill>
          <a:schemeClr val="accent6"/>
        </a:solidFill>
      </dgm:spPr>
      <dgm:t>
        <a:bodyPr/>
        <a:lstStyle/>
        <a:p>
          <a:pPr marL="0" lvl="0" indent="0" algn="ctr" defTabSz="1244600">
            <a:lnSpc>
              <a:spcPct val="90000"/>
            </a:lnSpc>
            <a:spcBef>
              <a:spcPct val="0"/>
            </a:spcBef>
            <a:spcAft>
              <a:spcPct val="35000"/>
            </a:spcAft>
            <a:buNone/>
          </a:pPr>
          <a:r>
            <a:rPr lang="en-US" sz="2800" kern="1200" dirty="0">
              <a:solidFill>
                <a:prstClr val="white"/>
              </a:solidFill>
              <a:latin typeface="Calibri" panose="020F0502020204030204"/>
              <a:ea typeface="+mn-ea"/>
              <a:cs typeface="+mn-cs"/>
            </a:rPr>
            <a:t>Formulation des strategies de communication des SN </a:t>
          </a:r>
          <a:r>
            <a:rPr lang="en-US" sz="2800" kern="1200" dirty="0" err="1">
              <a:solidFill>
                <a:prstClr val="white"/>
              </a:solidFill>
              <a:latin typeface="Calibri" panose="020F0502020204030204"/>
              <a:ea typeface="+mn-ea"/>
              <a:cs typeface="+mn-cs"/>
            </a:rPr>
            <a:t>ZLECAf</a:t>
          </a:r>
          <a:endParaRPr lang="en-US" sz="2800" kern="1200" dirty="0">
            <a:solidFill>
              <a:prstClr val="white"/>
            </a:solidFill>
            <a:latin typeface="Calibri" panose="020F0502020204030204"/>
            <a:ea typeface="+mn-ea"/>
            <a:cs typeface="+mn-cs"/>
          </a:endParaRPr>
        </a:p>
      </dgm:t>
    </dgm:pt>
    <dgm:pt modelId="{9D1B59A5-FDA2-4ADD-A9F9-97083EEF2CF1}" type="parTrans" cxnId="{D5529771-E45C-4B36-9BA7-68BD899932B5}">
      <dgm:prSet/>
      <dgm:spPr/>
      <dgm:t>
        <a:bodyPr/>
        <a:lstStyle/>
        <a:p>
          <a:endParaRPr lang="en-US"/>
        </a:p>
      </dgm:t>
    </dgm:pt>
    <dgm:pt modelId="{2B15A7B4-E02F-462E-BE5C-959D1A4C5EFA}" type="sibTrans" cxnId="{D5529771-E45C-4B36-9BA7-68BD899932B5}">
      <dgm:prSet/>
      <dgm:spPr/>
      <dgm:t>
        <a:bodyPr/>
        <a:lstStyle/>
        <a:p>
          <a:endParaRPr lang="en-US"/>
        </a:p>
      </dgm:t>
    </dgm:pt>
    <dgm:pt modelId="{435BDCE0-46C0-4496-891E-FBD04DEE3F19}">
      <dgm:prSet phldrT="[Text]" custT="1"/>
      <dgm:spPr/>
      <dgm:t>
        <a:bodyPr/>
        <a:lstStyle/>
        <a:p>
          <a:pPr>
            <a:lnSpc>
              <a:spcPct val="100000"/>
            </a:lnSpc>
            <a:spcAft>
              <a:spcPts val="1200"/>
            </a:spcAft>
          </a:pPr>
          <a:r>
            <a:rPr lang="fr-FR" sz="2000" kern="1200" noProof="0" dirty="0"/>
            <a:t>Expertises fortement attendu dans la contribution á la formulation des stratégies et plan de communication des Stratégies nationales:</a:t>
          </a:r>
        </a:p>
      </dgm:t>
    </dgm:pt>
    <dgm:pt modelId="{F7A529D8-0B23-4FA7-BE06-6EF491D1F9F6}" type="parTrans" cxnId="{FEBEF7D5-6BB5-47DE-A6B3-B5FCF896640E}">
      <dgm:prSet/>
      <dgm:spPr/>
      <dgm:t>
        <a:bodyPr/>
        <a:lstStyle/>
        <a:p>
          <a:endParaRPr lang="en-US"/>
        </a:p>
      </dgm:t>
    </dgm:pt>
    <dgm:pt modelId="{1A1DD016-1C0A-41FF-A660-A3FAC6209879}" type="sibTrans" cxnId="{FEBEF7D5-6BB5-47DE-A6B3-B5FCF896640E}">
      <dgm:prSet/>
      <dgm:spPr/>
      <dgm:t>
        <a:bodyPr/>
        <a:lstStyle/>
        <a:p>
          <a:endParaRPr lang="en-US"/>
        </a:p>
      </dgm:t>
    </dgm:pt>
    <dgm:pt modelId="{554E50FA-D82E-43B0-9249-86C07857C727}">
      <dgm:prSet phldrT="[Text]" custT="1"/>
      <dgm:spPr/>
      <dgm:t>
        <a:bodyPr/>
        <a:lstStyle/>
        <a:p>
          <a:pPr>
            <a:lnSpc>
              <a:spcPct val="100000"/>
            </a:lnSpc>
            <a:spcAft>
              <a:spcPts val="1200"/>
            </a:spcAft>
          </a:pPr>
          <a:r>
            <a:rPr lang="fr-FR" sz="1800" noProof="0" dirty="0"/>
            <a:t>Communiquer surtout sur les gains qui l’emportent sur les pertes á long terme car allez irréversible pour les pays d’allez á la </a:t>
          </a:r>
          <a:r>
            <a:rPr lang="fr-FR" sz="1800" noProof="0" dirty="0" err="1"/>
            <a:t>ZLECAf</a:t>
          </a:r>
          <a:r>
            <a:rPr lang="fr-FR" sz="1800" noProof="0" dirty="0"/>
            <a:t> même si l’adhésion est volontaire </a:t>
          </a:r>
        </a:p>
      </dgm:t>
    </dgm:pt>
    <dgm:pt modelId="{4CF7EE44-A743-4BB9-AD44-5B16A52B206D}" type="parTrans" cxnId="{9FD0C6FC-E71B-4B71-8B25-74F9DDE6BCCA}">
      <dgm:prSet/>
      <dgm:spPr/>
      <dgm:t>
        <a:bodyPr/>
        <a:lstStyle/>
        <a:p>
          <a:endParaRPr lang="en-US"/>
        </a:p>
      </dgm:t>
    </dgm:pt>
    <dgm:pt modelId="{6B7EF53D-06AA-4F13-9B03-0867549F3688}" type="sibTrans" cxnId="{9FD0C6FC-E71B-4B71-8B25-74F9DDE6BCCA}">
      <dgm:prSet/>
      <dgm:spPr/>
      <dgm:t>
        <a:bodyPr/>
        <a:lstStyle/>
        <a:p>
          <a:endParaRPr lang="en-US"/>
        </a:p>
      </dgm:t>
    </dgm:pt>
    <dgm:pt modelId="{540C28E5-4024-45DA-8BE7-A2385E12A9CA}">
      <dgm:prSet phldrT="[Text]" custT="1"/>
      <dgm:spPr/>
      <dgm:t>
        <a:bodyPr/>
        <a:lstStyle/>
        <a:p>
          <a:pPr>
            <a:lnSpc>
              <a:spcPct val="100000"/>
            </a:lnSpc>
            <a:spcAft>
              <a:spcPts val="1200"/>
            </a:spcAft>
          </a:pPr>
          <a:r>
            <a:rPr lang="fr-FR" sz="2000" kern="1200" noProof="0" dirty="0"/>
            <a:t>CEA reste disponible á apporter son appui au réseau des journalistes en économie de l’Afrique de l’Ouest pour lui permettre de jouer pleinement son rôle   </a:t>
          </a:r>
        </a:p>
      </dgm:t>
    </dgm:pt>
    <dgm:pt modelId="{FB88ECE8-9BA3-43E0-9116-C333CC19934E}" type="parTrans" cxnId="{9921F012-5349-48DB-B2EE-82E33B78C3CF}">
      <dgm:prSet/>
      <dgm:spPr/>
      <dgm:t>
        <a:bodyPr/>
        <a:lstStyle/>
        <a:p>
          <a:endParaRPr lang="en-US"/>
        </a:p>
      </dgm:t>
    </dgm:pt>
    <dgm:pt modelId="{E23DB37D-FF66-4F0B-8DE1-9DAD3E228872}" type="sibTrans" cxnId="{9921F012-5349-48DB-B2EE-82E33B78C3CF}">
      <dgm:prSet/>
      <dgm:spPr/>
      <dgm:t>
        <a:bodyPr/>
        <a:lstStyle/>
        <a:p>
          <a:endParaRPr lang="en-US"/>
        </a:p>
      </dgm:t>
    </dgm:pt>
    <dgm:pt modelId="{19628DA1-2614-4C26-B1AC-F85624419BEE}" type="pres">
      <dgm:prSet presAssocID="{A335730C-FE14-4814-BFDE-C0744098FD01}" presName="Name0" presStyleCnt="0">
        <dgm:presLayoutVars>
          <dgm:dir/>
          <dgm:animLvl val="lvl"/>
          <dgm:resizeHandles/>
        </dgm:presLayoutVars>
      </dgm:prSet>
      <dgm:spPr/>
    </dgm:pt>
    <dgm:pt modelId="{3E6AA3CB-1412-4017-B9D2-3B01C050A40B}" type="pres">
      <dgm:prSet presAssocID="{2E13A3B4-D0A0-4053-9DEE-C34961D9616A}" presName="linNode" presStyleCnt="0"/>
      <dgm:spPr/>
    </dgm:pt>
    <dgm:pt modelId="{25222438-D6FD-4946-817C-ADA9532B7A66}" type="pres">
      <dgm:prSet presAssocID="{2E13A3B4-D0A0-4053-9DEE-C34961D9616A}" presName="parentShp" presStyleLbl="node1" presStyleIdx="0" presStyleCnt="2">
        <dgm:presLayoutVars>
          <dgm:bulletEnabled val="1"/>
        </dgm:presLayoutVars>
      </dgm:prSet>
      <dgm:spPr/>
    </dgm:pt>
    <dgm:pt modelId="{51C4708B-EF9B-41F5-9C95-8A4E4094A82A}" type="pres">
      <dgm:prSet presAssocID="{2E13A3B4-D0A0-4053-9DEE-C34961D9616A}" presName="childShp" presStyleLbl="bgAccFollowNode1" presStyleIdx="0" presStyleCnt="2">
        <dgm:presLayoutVars>
          <dgm:bulletEnabled val="1"/>
        </dgm:presLayoutVars>
      </dgm:prSet>
      <dgm:spPr/>
    </dgm:pt>
    <dgm:pt modelId="{A0A5A9F2-03BE-4BBD-ADF1-6F5711C41E27}" type="pres">
      <dgm:prSet presAssocID="{24571575-5C70-4886-BEE8-6DA1701B49A4}" presName="spacing" presStyleCnt="0"/>
      <dgm:spPr/>
    </dgm:pt>
    <dgm:pt modelId="{25F8F668-F2A2-4D0B-AE8F-0695D1DCE191}" type="pres">
      <dgm:prSet presAssocID="{5F59EC97-45E0-4048-B569-EB85E383855C}" presName="linNode" presStyleCnt="0"/>
      <dgm:spPr/>
    </dgm:pt>
    <dgm:pt modelId="{0221932D-3E11-4990-BF3F-121C589E66B6}" type="pres">
      <dgm:prSet presAssocID="{5F59EC97-45E0-4048-B569-EB85E383855C}" presName="parentShp" presStyleLbl="node1" presStyleIdx="1" presStyleCnt="2">
        <dgm:presLayoutVars>
          <dgm:bulletEnabled val="1"/>
        </dgm:presLayoutVars>
      </dgm:prSet>
      <dgm:spPr/>
    </dgm:pt>
    <dgm:pt modelId="{FC87C8A1-61E3-430D-9498-B86B478F8BD3}" type="pres">
      <dgm:prSet presAssocID="{5F59EC97-45E0-4048-B569-EB85E383855C}" presName="childShp" presStyleLbl="bgAccFollowNode1" presStyleIdx="1" presStyleCnt="2">
        <dgm:presLayoutVars>
          <dgm:bulletEnabled val="1"/>
        </dgm:presLayoutVars>
      </dgm:prSet>
      <dgm:spPr/>
    </dgm:pt>
  </dgm:ptLst>
  <dgm:cxnLst>
    <dgm:cxn modelId="{B8A5AE06-727C-4131-B6C3-E46C66A8B49B}" type="presOf" srcId="{435BDCE0-46C0-4496-891E-FBD04DEE3F19}" destId="{FC87C8A1-61E3-430D-9498-B86B478F8BD3}" srcOrd="0" destOrd="0" presId="urn:microsoft.com/office/officeart/2005/8/layout/vList6"/>
    <dgm:cxn modelId="{B115080A-8BFF-45A3-8240-052B8EFD0863}" type="presOf" srcId="{2E13A3B4-D0A0-4053-9DEE-C34961D9616A}" destId="{25222438-D6FD-4946-817C-ADA9532B7A66}" srcOrd="0" destOrd="0" presId="urn:microsoft.com/office/officeart/2005/8/layout/vList6"/>
    <dgm:cxn modelId="{9921F012-5349-48DB-B2EE-82E33B78C3CF}" srcId="{5F59EC97-45E0-4048-B569-EB85E383855C}" destId="{540C28E5-4024-45DA-8BE7-A2385E12A9CA}" srcOrd="1" destOrd="0" parTransId="{FB88ECE8-9BA3-43E0-9116-C333CC19934E}" sibTransId="{E23DB37D-FF66-4F0B-8DE1-9DAD3E228872}"/>
    <dgm:cxn modelId="{BC8A1637-3359-4FF3-BC10-563E6BA02E52}" type="presOf" srcId="{A335730C-FE14-4814-BFDE-C0744098FD01}" destId="{19628DA1-2614-4C26-B1AC-F85624419BEE}" srcOrd="0" destOrd="0" presId="urn:microsoft.com/office/officeart/2005/8/layout/vList6"/>
    <dgm:cxn modelId="{A3B19746-E187-4AD9-B90B-9B1627F798C6}" type="presOf" srcId="{540C28E5-4024-45DA-8BE7-A2385E12A9CA}" destId="{FC87C8A1-61E3-430D-9498-B86B478F8BD3}" srcOrd="0" destOrd="1" presId="urn:microsoft.com/office/officeart/2005/8/layout/vList6"/>
    <dgm:cxn modelId="{D5529771-E45C-4B36-9BA7-68BD899932B5}" srcId="{A335730C-FE14-4814-BFDE-C0744098FD01}" destId="{5F59EC97-45E0-4048-B569-EB85E383855C}" srcOrd="1" destOrd="0" parTransId="{9D1B59A5-FDA2-4ADD-A9F9-97083EEF2CF1}" sibTransId="{2B15A7B4-E02F-462E-BE5C-959D1A4C5EFA}"/>
    <dgm:cxn modelId="{1780EF54-70F1-492C-B584-014C1AB22756}" type="presOf" srcId="{554E50FA-D82E-43B0-9249-86C07857C727}" destId="{51C4708B-EF9B-41F5-9C95-8A4E4094A82A}" srcOrd="0" destOrd="1" presId="urn:microsoft.com/office/officeart/2005/8/layout/vList6"/>
    <dgm:cxn modelId="{B8C93E81-76E5-4E5C-8E4C-5476F4324A52}" srcId="{2E13A3B4-D0A0-4053-9DEE-C34961D9616A}" destId="{F77F0E7C-78CA-4902-A52C-87F31FB99744}" srcOrd="0" destOrd="0" parTransId="{7F907BD2-217C-4012-B89C-B43E33A6C5F5}" sibTransId="{5A416DF7-854F-4F7D-A6A6-A5390C5D1FFE}"/>
    <dgm:cxn modelId="{427319B3-62D4-4B30-A257-67848AE0790F}" srcId="{A335730C-FE14-4814-BFDE-C0744098FD01}" destId="{2E13A3B4-D0A0-4053-9DEE-C34961D9616A}" srcOrd="0" destOrd="0" parTransId="{88C0A19F-7EB2-4FA3-99BC-48CF9A5F888A}" sibTransId="{24571575-5C70-4886-BEE8-6DA1701B49A4}"/>
    <dgm:cxn modelId="{FF3356E1-A433-42C4-A98E-2315F1527271}" type="presOf" srcId="{5F59EC97-45E0-4048-B569-EB85E383855C}" destId="{0221932D-3E11-4990-BF3F-121C589E66B6}" srcOrd="0" destOrd="0" presId="urn:microsoft.com/office/officeart/2005/8/layout/vList6"/>
    <dgm:cxn modelId="{D72E36EE-D160-4245-BA2F-89BA75E5F88F}" type="presOf" srcId="{F77F0E7C-78CA-4902-A52C-87F31FB99744}" destId="{51C4708B-EF9B-41F5-9C95-8A4E4094A82A}" srcOrd="0" destOrd="0" presId="urn:microsoft.com/office/officeart/2005/8/layout/vList6"/>
    <dgm:cxn modelId="{FEBEF7D5-6BB5-47DE-A6B3-B5FCF896640E}" srcId="{5F59EC97-45E0-4048-B569-EB85E383855C}" destId="{435BDCE0-46C0-4496-891E-FBD04DEE3F19}" srcOrd="0" destOrd="0" parTransId="{F7A529D8-0B23-4FA7-BE06-6EF491D1F9F6}" sibTransId="{1A1DD016-1C0A-41FF-A660-A3FAC6209879}"/>
    <dgm:cxn modelId="{9FD0C6FC-E71B-4B71-8B25-74F9DDE6BCCA}" srcId="{2E13A3B4-D0A0-4053-9DEE-C34961D9616A}" destId="{554E50FA-D82E-43B0-9249-86C07857C727}" srcOrd="1" destOrd="0" parTransId="{4CF7EE44-A743-4BB9-AD44-5B16A52B206D}" sibTransId="{6B7EF53D-06AA-4F13-9B03-0867549F3688}"/>
    <dgm:cxn modelId="{700D8844-057F-45CD-B998-8334AA91F4FB}" type="presParOf" srcId="{19628DA1-2614-4C26-B1AC-F85624419BEE}" destId="{3E6AA3CB-1412-4017-B9D2-3B01C050A40B}" srcOrd="0" destOrd="0" presId="urn:microsoft.com/office/officeart/2005/8/layout/vList6"/>
    <dgm:cxn modelId="{E4464D81-69E3-499A-A7F8-BB1AD97E488A}" type="presParOf" srcId="{3E6AA3CB-1412-4017-B9D2-3B01C050A40B}" destId="{25222438-D6FD-4946-817C-ADA9532B7A66}" srcOrd="0" destOrd="0" presId="urn:microsoft.com/office/officeart/2005/8/layout/vList6"/>
    <dgm:cxn modelId="{2E56DCC6-2311-480C-905B-A3A98A37F937}" type="presParOf" srcId="{3E6AA3CB-1412-4017-B9D2-3B01C050A40B}" destId="{51C4708B-EF9B-41F5-9C95-8A4E4094A82A}" srcOrd="1" destOrd="0" presId="urn:microsoft.com/office/officeart/2005/8/layout/vList6"/>
    <dgm:cxn modelId="{C06F17D7-B349-4443-B73F-ABD6A36F40B5}" type="presParOf" srcId="{19628DA1-2614-4C26-B1AC-F85624419BEE}" destId="{A0A5A9F2-03BE-4BBD-ADF1-6F5711C41E27}" srcOrd="1" destOrd="0" presId="urn:microsoft.com/office/officeart/2005/8/layout/vList6"/>
    <dgm:cxn modelId="{CDFB0445-B702-46B0-8B94-9A8B9C72171A}" type="presParOf" srcId="{19628DA1-2614-4C26-B1AC-F85624419BEE}" destId="{25F8F668-F2A2-4D0B-AE8F-0695D1DCE191}" srcOrd="2" destOrd="0" presId="urn:microsoft.com/office/officeart/2005/8/layout/vList6"/>
    <dgm:cxn modelId="{D8C49927-27E0-43F7-AFB8-51D9F2D75D5A}" type="presParOf" srcId="{25F8F668-F2A2-4D0B-AE8F-0695D1DCE191}" destId="{0221932D-3E11-4990-BF3F-121C589E66B6}" srcOrd="0" destOrd="0" presId="urn:microsoft.com/office/officeart/2005/8/layout/vList6"/>
    <dgm:cxn modelId="{6598F28C-409F-4DDE-BDB1-14783B68EFF0}" type="presParOf" srcId="{25F8F668-F2A2-4D0B-AE8F-0695D1DCE191}" destId="{FC87C8A1-61E3-430D-9498-B86B478F8BD3}" srcOrd="1" destOrd="0" presId="urn:microsoft.com/office/officeart/2005/8/layout/vList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0EEC97-22E3-49C9-A084-A114E29464F0}">
      <dsp:nvSpPr>
        <dsp:cNvPr id="0" name=""/>
        <dsp:cNvSpPr/>
      </dsp:nvSpPr>
      <dsp:spPr>
        <a:xfrm>
          <a:off x="1803785" y="1822"/>
          <a:ext cx="2901186" cy="13259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b="1" kern="1200" noProof="0" dirty="0"/>
            <a:t>Déposé</a:t>
          </a:r>
          <a:r>
            <a:rPr lang="en-US" sz="1800" b="1" kern="1200" dirty="0"/>
            <a:t> instruments de ratification </a:t>
          </a:r>
        </a:p>
      </dsp:txBody>
      <dsp:txXfrm>
        <a:off x="1842620" y="40657"/>
        <a:ext cx="2823516" cy="1248240"/>
      </dsp:txXfrm>
    </dsp:sp>
    <dsp:sp modelId="{DFB59FDA-735E-4804-9510-CC955C7568C9}">
      <dsp:nvSpPr>
        <dsp:cNvPr id="0" name=""/>
        <dsp:cNvSpPr/>
      </dsp:nvSpPr>
      <dsp:spPr>
        <a:xfrm>
          <a:off x="2093904" y="1327732"/>
          <a:ext cx="228988" cy="1198047"/>
        </a:xfrm>
        <a:custGeom>
          <a:avLst/>
          <a:gdLst/>
          <a:ahLst/>
          <a:cxnLst/>
          <a:rect l="0" t="0" r="0" b="0"/>
          <a:pathLst>
            <a:path>
              <a:moveTo>
                <a:pt x="0" y="0"/>
              </a:moveTo>
              <a:lnTo>
                <a:pt x="0" y="1198047"/>
              </a:lnTo>
              <a:lnTo>
                <a:pt x="228988" y="11980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AA2AE0-7E18-4783-8CD9-2C4A0162D178}">
      <dsp:nvSpPr>
        <dsp:cNvPr id="0" name=""/>
        <dsp:cNvSpPr/>
      </dsp:nvSpPr>
      <dsp:spPr>
        <a:xfrm>
          <a:off x="2322892" y="1457417"/>
          <a:ext cx="2825495" cy="2136726"/>
        </a:xfrm>
        <a:prstGeom prst="roundRect">
          <a:avLst>
            <a:gd name="adj" fmla="val 10000"/>
          </a:avLst>
        </a:prstGeom>
        <a:solidFill>
          <a:srgbClr val="00B050">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b="1" u="sng" kern="1200" dirty="0">
              <a:solidFill>
                <a:schemeClr val="bg1"/>
              </a:solidFill>
            </a:rPr>
            <a:t>Afrique (34 pays)</a:t>
          </a:r>
        </a:p>
        <a:p>
          <a:pPr marL="0" lvl="0" indent="0" algn="l" defTabSz="711200">
            <a:lnSpc>
              <a:spcPct val="90000"/>
            </a:lnSpc>
            <a:spcBef>
              <a:spcPct val="0"/>
            </a:spcBef>
            <a:spcAft>
              <a:spcPct val="35000"/>
            </a:spcAft>
            <a:buNone/>
          </a:pPr>
          <a:r>
            <a:rPr lang="en-US" sz="1200" b="1" kern="1200" dirty="0">
              <a:solidFill>
                <a:schemeClr val="bg1"/>
              </a:solidFill>
            </a:rPr>
            <a:t>Angola, Burkina Faso, Cameroon, Central African Republic, Chad, Côte d’Ivoire, Congo, Djibouti, Egypt, </a:t>
          </a:r>
          <a:r>
            <a:rPr lang="en-US" sz="1200" b="1" kern="1200" dirty="0" err="1">
              <a:solidFill>
                <a:schemeClr val="bg1"/>
              </a:solidFill>
            </a:rPr>
            <a:t>Eswatini</a:t>
          </a:r>
          <a:r>
            <a:rPr lang="en-US" sz="1200" b="1" kern="1200" dirty="0">
              <a:solidFill>
                <a:schemeClr val="bg1"/>
              </a:solidFill>
            </a:rPr>
            <a:t>, Ethiopia, Equatorial Guinea, Gabon, The Gambia, Ghana, Guinea, Kenya, Lesotho, Mali, Mauritania, Mauritius, Namibia, Niger, Nigeria, Rwanda, Saharawi Arab Democratic Republic, Sao Tome and Principe, Senegal, Sierra Leone, South Africa, Togo, Tunisia, Uganda , Zimbabwe</a:t>
          </a:r>
        </a:p>
      </dsp:txBody>
      <dsp:txXfrm>
        <a:off x="2385475" y="1520000"/>
        <a:ext cx="2700329" cy="2011560"/>
      </dsp:txXfrm>
    </dsp:sp>
    <dsp:sp modelId="{C8C4D031-D07E-4A1A-8DDD-CD594C9F55CB}">
      <dsp:nvSpPr>
        <dsp:cNvPr id="0" name=""/>
        <dsp:cNvSpPr/>
      </dsp:nvSpPr>
      <dsp:spPr>
        <a:xfrm>
          <a:off x="2093904" y="1327732"/>
          <a:ext cx="384633" cy="3190764"/>
        </a:xfrm>
        <a:custGeom>
          <a:avLst/>
          <a:gdLst/>
          <a:ahLst/>
          <a:cxnLst/>
          <a:rect l="0" t="0" r="0" b="0"/>
          <a:pathLst>
            <a:path>
              <a:moveTo>
                <a:pt x="0" y="0"/>
              </a:moveTo>
              <a:lnTo>
                <a:pt x="0" y="3190764"/>
              </a:lnTo>
              <a:lnTo>
                <a:pt x="384633" y="319076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596AB5-D7D5-462F-A8C7-501A1271FBDE}">
      <dsp:nvSpPr>
        <dsp:cNvPr id="0" name=""/>
        <dsp:cNvSpPr/>
      </dsp:nvSpPr>
      <dsp:spPr>
        <a:xfrm>
          <a:off x="2478538" y="3834997"/>
          <a:ext cx="2899452" cy="1366998"/>
        </a:xfrm>
        <a:prstGeom prst="roundRect">
          <a:avLst>
            <a:gd name="adj" fmla="val 10000"/>
          </a:avLst>
        </a:prstGeom>
        <a:solidFill>
          <a:srgbClr val="00B050">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fr-FR" sz="1600" b="1" u="sng" kern="1200" noProof="0" dirty="0">
              <a:solidFill>
                <a:schemeClr val="bg1"/>
              </a:solidFill>
              <a:latin typeface="Calibri" panose="020F0502020204030204"/>
              <a:ea typeface="+mn-ea"/>
              <a:cs typeface="+mn-cs"/>
            </a:rPr>
            <a:t>CEDEAO (11 Pays)</a:t>
          </a:r>
        </a:p>
        <a:p>
          <a:pPr marL="0" lvl="0" algn="l" defTabSz="533400">
            <a:lnSpc>
              <a:spcPct val="100000"/>
            </a:lnSpc>
            <a:spcBef>
              <a:spcPct val="0"/>
            </a:spcBef>
            <a:spcAft>
              <a:spcPts val="0"/>
            </a:spcAft>
            <a:buNone/>
          </a:pPr>
          <a:r>
            <a:rPr lang="fr-FR" sz="1400" b="1" kern="1200" noProof="0" dirty="0">
              <a:solidFill>
                <a:schemeClr val="bg1"/>
              </a:solidFill>
              <a:latin typeface="Calibri" panose="020F0502020204030204"/>
              <a:ea typeface="+mn-ea"/>
              <a:cs typeface="+mn-cs"/>
            </a:rPr>
            <a:t>Burkina, Cote d’Ivoire, Ghana, Gambie, Guinée, Mali, Niger, Nigeria, Sierra Leone, Sénégal, Togo</a:t>
          </a:r>
        </a:p>
      </dsp:txBody>
      <dsp:txXfrm>
        <a:off x="2518576" y="3875035"/>
        <a:ext cx="2819376" cy="1286922"/>
      </dsp:txXfrm>
    </dsp:sp>
    <dsp:sp modelId="{71B95497-2845-4A7E-BD57-C665DFA686B1}">
      <dsp:nvSpPr>
        <dsp:cNvPr id="0" name=""/>
        <dsp:cNvSpPr/>
      </dsp:nvSpPr>
      <dsp:spPr>
        <a:xfrm>
          <a:off x="5413085" y="6"/>
          <a:ext cx="3789712" cy="10517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b="1" kern="1200" noProof="0" dirty="0">
              <a:solidFill>
                <a:prstClr val="white"/>
              </a:solidFill>
              <a:latin typeface="Calibri" panose="020F0502020204030204"/>
              <a:ea typeface="+mn-ea"/>
              <a:cs typeface="+mn-cs"/>
            </a:rPr>
            <a:t>Signé l’Accord </a:t>
          </a:r>
          <a:r>
            <a:rPr lang="fr-FR" sz="1800" b="1" kern="1200" noProof="0" dirty="0" err="1">
              <a:solidFill>
                <a:prstClr val="white"/>
              </a:solidFill>
              <a:latin typeface="Calibri" panose="020F0502020204030204"/>
              <a:ea typeface="+mn-ea"/>
              <a:cs typeface="+mn-cs"/>
            </a:rPr>
            <a:t>ZLECAf</a:t>
          </a:r>
          <a:endParaRPr lang="en-US" sz="1800" b="1" kern="1200" dirty="0">
            <a:solidFill>
              <a:prstClr val="white"/>
            </a:solidFill>
            <a:latin typeface="Calibri" panose="020F0502020204030204"/>
            <a:ea typeface="+mn-ea"/>
            <a:cs typeface="+mn-cs"/>
          </a:endParaRPr>
        </a:p>
      </dsp:txBody>
      <dsp:txXfrm>
        <a:off x="5443889" y="30810"/>
        <a:ext cx="3728104" cy="990134"/>
      </dsp:txXfrm>
    </dsp:sp>
    <dsp:sp modelId="{B4FC8A3D-7BEB-415D-9211-FFAC01FF34DF}">
      <dsp:nvSpPr>
        <dsp:cNvPr id="0" name=""/>
        <dsp:cNvSpPr/>
      </dsp:nvSpPr>
      <dsp:spPr>
        <a:xfrm>
          <a:off x="5792056" y="1051748"/>
          <a:ext cx="276352" cy="990848"/>
        </a:xfrm>
        <a:custGeom>
          <a:avLst/>
          <a:gdLst/>
          <a:ahLst/>
          <a:cxnLst/>
          <a:rect l="0" t="0" r="0" b="0"/>
          <a:pathLst>
            <a:path>
              <a:moveTo>
                <a:pt x="0" y="0"/>
              </a:moveTo>
              <a:lnTo>
                <a:pt x="0" y="990848"/>
              </a:lnTo>
              <a:lnTo>
                <a:pt x="276352" y="9908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576311-BA10-46C4-9CB0-5B5A3275A71E}">
      <dsp:nvSpPr>
        <dsp:cNvPr id="0" name=""/>
        <dsp:cNvSpPr/>
      </dsp:nvSpPr>
      <dsp:spPr>
        <a:xfrm>
          <a:off x="6068408" y="1356312"/>
          <a:ext cx="3517482" cy="1372569"/>
        </a:xfrm>
        <a:prstGeom prst="roundRect">
          <a:avLst>
            <a:gd name="adj" fmla="val 10000"/>
          </a:avLst>
        </a:prstGeom>
        <a:solidFill>
          <a:srgbClr val="FFFF00">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b="1" u="sng" kern="1200" noProof="0" dirty="0">
              <a:solidFill>
                <a:srgbClr val="C00000"/>
              </a:solidFill>
              <a:latin typeface="Calibri" panose="020F0502020204030204"/>
              <a:ea typeface="+mn-ea"/>
              <a:cs typeface="+mn-cs"/>
            </a:rPr>
            <a:t>Afrique</a:t>
          </a:r>
        </a:p>
        <a:p>
          <a:pPr marL="0" lvl="0" algn="ctr" defTabSz="711200">
            <a:lnSpc>
              <a:spcPct val="90000"/>
            </a:lnSpc>
            <a:spcBef>
              <a:spcPct val="0"/>
            </a:spcBef>
            <a:spcAft>
              <a:spcPct val="35000"/>
            </a:spcAft>
            <a:buNone/>
          </a:pPr>
          <a:r>
            <a:rPr lang="fr-FR" sz="1600" b="1" kern="1200" noProof="0" dirty="0">
              <a:solidFill>
                <a:schemeClr val="tx1"/>
              </a:solidFill>
              <a:latin typeface="Calibri" panose="020F0502020204030204"/>
              <a:ea typeface="+mn-ea"/>
              <a:cs typeface="+mn-cs"/>
            </a:rPr>
            <a:t>Les 54 pays membres de la l’UA sauf </a:t>
          </a:r>
          <a:r>
            <a:rPr lang="fr-FR" sz="1600" b="1" kern="1200" dirty="0">
              <a:solidFill>
                <a:srgbClr val="FF0000"/>
              </a:solidFill>
              <a:latin typeface="Arial" panose="020B0604020202020204" pitchFamily="34" charset="0"/>
              <a:ea typeface="DengXian" panose="02010600030101010101" pitchFamily="2" charset="-122"/>
              <a:cs typeface="Arial" panose="020B0604020202020204" pitchFamily="34" charset="0"/>
            </a:rPr>
            <a:t>Érythrée</a:t>
          </a:r>
          <a:r>
            <a:rPr lang="fr-FR" sz="1600" b="1" kern="1200" dirty="0">
              <a:latin typeface="Arial" panose="020B0604020202020204" pitchFamily="34" charset="0"/>
              <a:ea typeface="DengXian" panose="02010600030101010101" pitchFamily="2" charset="-122"/>
              <a:cs typeface="Arial" panose="020B0604020202020204" pitchFamily="34" charset="0"/>
            </a:rPr>
            <a:t>.</a:t>
          </a:r>
          <a:r>
            <a:rPr lang="en-US" sz="1600" b="1" kern="1200" dirty="0">
              <a:solidFill>
                <a:schemeClr val="tx1"/>
              </a:solidFill>
              <a:latin typeface="Calibri" panose="020F0502020204030204"/>
              <a:ea typeface="+mn-ea"/>
              <a:cs typeface="+mn-cs"/>
            </a:rPr>
            <a:t> </a:t>
          </a:r>
        </a:p>
      </dsp:txBody>
      <dsp:txXfrm>
        <a:off x="6108609" y="1396513"/>
        <a:ext cx="3437080" cy="1292167"/>
      </dsp:txXfrm>
    </dsp:sp>
    <dsp:sp modelId="{9EFCDF61-3838-47AE-87F7-4EF43DC56241}">
      <dsp:nvSpPr>
        <dsp:cNvPr id="0" name=""/>
        <dsp:cNvSpPr/>
      </dsp:nvSpPr>
      <dsp:spPr>
        <a:xfrm>
          <a:off x="5792056" y="1051748"/>
          <a:ext cx="469393" cy="3118583"/>
        </a:xfrm>
        <a:custGeom>
          <a:avLst/>
          <a:gdLst/>
          <a:ahLst/>
          <a:cxnLst/>
          <a:rect l="0" t="0" r="0" b="0"/>
          <a:pathLst>
            <a:path>
              <a:moveTo>
                <a:pt x="0" y="0"/>
              </a:moveTo>
              <a:lnTo>
                <a:pt x="0" y="3118583"/>
              </a:lnTo>
              <a:lnTo>
                <a:pt x="469393" y="31185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885336-92DE-409F-99B7-17D3566EE987}">
      <dsp:nvSpPr>
        <dsp:cNvPr id="0" name=""/>
        <dsp:cNvSpPr/>
      </dsp:nvSpPr>
      <dsp:spPr>
        <a:xfrm>
          <a:off x="6261449" y="3580266"/>
          <a:ext cx="3281136" cy="1180131"/>
        </a:xfrm>
        <a:prstGeom prst="roundRect">
          <a:avLst>
            <a:gd name="adj" fmla="val 10000"/>
          </a:avLst>
        </a:prstGeom>
        <a:solidFill>
          <a:srgbClr val="FFFF00">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b="1" u="sng" kern="1200" noProof="0" dirty="0">
              <a:solidFill>
                <a:srgbClr val="C00000"/>
              </a:solidFill>
              <a:latin typeface="Calibri" panose="020F0502020204030204"/>
              <a:ea typeface="+mn-ea"/>
              <a:cs typeface="+mn-cs"/>
            </a:rPr>
            <a:t>CEDEAO </a:t>
          </a:r>
        </a:p>
        <a:p>
          <a:pPr marL="0" lvl="0" algn="ctr" defTabSz="711200">
            <a:lnSpc>
              <a:spcPct val="90000"/>
            </a:lnSpc>
            <a:spcBef>
              <a:spcPct val="0"/>
            </a:spcBef>
            <a:spcAft>
              <a:spcPct val="35000"/>
            </a:spcAft>
            <a:buNone/>
          </a:pPr>
          <a:r>
            <a:rPr lang="fr-FR" sz="1600" b="1" kern="1200" noProof="0" dirty="0">
              <a:solidFill>
                <a:prstClr val="black">
                  <a:hueOff val="0"/>
                  <a:satOff val="0"/>
                  <a:lumOff val="0"/>
                  <a:alphaOff val="0"/>
                </a:prstClr>
              </a:solidFill>
              <a:latin typeface="Calibri" panose="020F0502020204030204"/>
              <a:ea typeface="+mn-ea"/>
              <a:cs typeface="+mn-cs"/>
            </a:rPr>
            <a:t>Tous les 15 pays </a:t>
          </a:r>
          <a:endParaRPr lang="en-US" sz="1600" b="1" kern="1200" dirty="0">
            <a:solidFill>
              <a:prstClr val="black">
                <a:hueOff val="0"/>
                <a:satOff val="0"/>
                <a:lumOff val="0"/>
                <a:alphaOff val="0"/>
              </a:prstClr>
            </a:solidFill>
            <a:latin typeface="Calibri" panose="020F0502020204030204"/>
            <a:ea typeface="+mn-ea"/>
            <a:cs typeface="+mn-cs"/>
          </a:endParaRPr>
        </a:p>
      </dsp:txBody>
      <dsp:txXfrm>
        <a:off x="6296014" y="3614831"/>
        <a:ext cx="3212006" cy="11110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6E26D-7F1C-4224-A810-2B61691713B7}">
      <dsp:nvSpPr>
        <dsp:cNvPr id="0" name=""/>
        <dsp:cNvSpPr/>
      </dsp:nvSpPr>
      <dsp:spPr>
        <a:xfrm>
          <a:off x="-5920038" y="-905949"/>
          <a:ext cx="7047654" cy="7047654"/>
        </a:xfrm>
        <a:prstGeom prst="blockArc">
          <a:avLst>
            <a:gd name="adj1" fmla="val 18900000"/>
            <a:gd name="adj2" fmla="val 2700000"/>
            <a:gd name="adj3" fmla="val 306"/>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AEE7E4-49DB-4C54-8521-0C4DCEF987F4}">
      <dsp:nvSpPr>
        <dsp:cNvPr id="0" name=""/>
        <dsp:cNvSpPr/>
      </dsp:nvSpPr>
      <dsp:spPr>
        <a:xfrm>
          <a:off x="492815" y="327129"/>
          <a:ext cx="10741571" cy="6546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9651" tIns="50800" rIns="50800" bIns="50800" numCol="1" spcCol="1270" anchor="ctr" anchorCtr="0">
          <a:noAutofit/>
        </a:bodyPr>
        <a:lstStyle/>
        <a:p>
          <a:pPr marL="0" lvl="0" indent="0" algn="l" defTabSz="889000">
            <a:lnSpc>
              <a:spcPct val="90000"/>
            </a:lnSpc>
            <a:spcBef>
              <a:spcPct val="0"/>
            </a:spcBef>
            <a:spcAft>
              <a:spcPct val="35000"/>
            </a:spcAft>
            <a:buNone/>
          </a:pPr>
          <a:r>
            <a:rPr lang="fr-FR" altLang="en-US" sz="2000" kern="1200" dirty="0">
              <a:latin typeface="Arial" panose="020B0604020202020204" pitchFamily="34" charset="0"/>
              <a:ea typeface="新細明體" panose="02020500000000000000" pitchFamily="18" charset="-120"/>
              <a:cs typeface="Arial" panose="020B0604020202020204" pitchFamily="34" charset="0"/>
            </a:rPr>
            <a:t>Existence de différents impacts sur les économies á cause des grandes diversités dans la structure économique des pays africains</a:t>
          </a:r>
          <a:endParaRPr lang="en-US" sz="2000" kern="1200" dirty="0"/>
        </a:p>
      </dsp:txBody>
      <dsp:txXfrm>
        <a:off x="492815" y="327129"/>
        <a:ext cx="10741571" cy="654678"/>
      </dsp:txXfrm>
    </dsp:sp>
    <dsp:sp modelId="{901217E5-ED5C-417C-AC17-D8183A5E5AA3}">
      <dsp:nvSpPr>
        <dsp:cNvPr id="0" name=""/>
        <dsp:cNvSpPr/>
      </dsp:nvSpPr>
      <dsp:spPr>
        <a:xfrm>
          <a:off x="83641" y="245295"/>
          <a:ext cx="818348" cy="818348"/>
        </a:xfrm>
        <a:prstGeom prst="ellipse">
          <a:avLst/>
        </a:prstGeom>
        <a:solidFill>
          <a:srgbClr val="FFFF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2BF56D-C5BE-433F-A98F-789DBE259860}">
      <dsp:nvSpPr>
        <dsp:cNvPr id="0" name=""/>
        <dsp:cNvSpPr/>
      </dsp:nvSpPr>
      <dsp:spPr>
        <a:xfrm>
          <a:off x="961939" y="1308834"/>
          <a:ext cx="10272447" cy="6546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9651" tIns="50800" rIns="50800" bIns="50800" numCol="1" spcCol="1270" anchor="ctr" anchorCtr="0">
          <a:noAutofit/>
        </a:bodyPr>
        <a:lstStyle/>
        <a:p>
          <a:pPr marL="0" lvl="0" indent="0" algn="l" defTabSz="889000">
            <a:lnSpc>
              <a:spcPct val="90000"/>
            </a:lnSpc>
            <a:spcBef>
              <a:spcPct val="0"/>
            </a:spcBef>
            <a:spcAft>
              <a:spcPct val="35000"/>
            </a:spcAft>
            <a:buNone/>
          </a:pPr>
          <a:r>
            <a:rPr lang="fr-FR" altLang="en-US" sz="2000" kern="1200" dirty="0">
              <a:latin typeface="Arial" panose="020B0604020202020204" pitchFamily="34" charset="0"/>
              <a:ea typeface="新細明體" panose="02020500000000000000" pitchFamily="18" charset="-120"/>
              <a:cs typeface="Arial" panose="020B0604020202020204" pitchFamily="34" charset="0"/>
            </a:rPr>
            <a:t>Les économies les plus compétitives et industrialisées sont mieux placées pour tirer parti, à court terme, des opportunités offertes</a:t>
          </a:r>
          <a:endParaRPr lang="en-US" sz="2000" kern="1200" dirty="0"/>
        </a:p>
      </dsp:txBody>
      <dsp:txXfrm>
        <a:off x="961939" y="1308834"/>
        <a:ext cx="10272447" cy="654678"/>
      </dsp:txXfrm>
    </dsp:sp>
    <dsp:sp modelId="{F3A7D973-6DEA-4D75-91FE-5A0CA78D8178}">
      <dsp:nvSpPr>
        <dsp:cNvPr id="0" name=""/>
        <dsp:cNvSpPr/>
      </dsp:nvSpPr>
      <dsp:spPr>
        <a:xfrm>
          <a:off x="552764" y="1226999"/>
          <a:ext cx="818348" cy="818348"/>
        </a:xfrm>
        <a:prstGeom prst="ellipse">
          <a:avLst/>
        </a:prstGeom>
        <a:solidFill>
          <a:srgbClr val="FFFF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9D133D-32D6-4E14-94C7-6CAE6B5D11F7}">
      <dsp:nvSpPr>
        <dsp:cNvPr id="0" name=""/>
        <dsp:cNvSpPr/>
      </dsp:nvSpPr>
      <dsp:spPr>
        <a:xfrm>
          <a:off x="1105922" y="2290538"/>
          <a:ext cx="10128464" cy="6546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9651" tIns="50800" rIns="50800" bIns="5080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fr-FR" altLang="en-US" sz="2000" kern="1200" dirty="0">
              <a:latin typeface="Arial" panose="020B0604020202020204" pitchFamily="34" charset="0"/>
              <a:ea typeface="新細明體" panose="02020500000000000000" pitchFamily="18" charset="-120"/>
              <a:cs typeface="Arial" panose="020B0604020202020204" pitchFamily="34" charset="0"/>
            </a:rPr>
            <a:t>Les autres économies devront améliorer leur positionnement sur les chaînes de valeur;</a:t>
          </a:r>
          <a:endParaRPr lang="en-US" sz="2000" kern="1200" dirty="0"/>
        </a:p>
      </dsp:txBody>
      <dsp:txXfrm>
        <a:off x="1105922" y="2290538"/>
        <a:ext cx="10128464" cy="654678"/>
      </dsp:txXfrm>
    </dsp:sp>
    <dsp:sp modelId="{9D508109-8C9D-4EAB-B900-EB1371A8B213}">
      <dsp:nvSpPr>
        <dsp:cNvPr id="0" name=""/>
        <dsp:cNvSpPr/>
      </dsp:nvSpPr>
      <dsp:spPr>
        <a:xfrm>
          <a:off x="696748" y="2208703"/>
          <a:ext cx="818348" cy="818348"/>
        </a:xfrm>
        <a:prstGeom prst="ellipse">
          <a:avLst/>
        </a:prstGeom>
        <a:solidFill>
          <a:srgbClr val="FFFF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14A2FE-D31C-465C-9805-1015A856AA44}">
      <dsp:nvSpPr>
        <dsp:cNvPr id="0" name=""/>
        <dsp:cNvSpPr/>
      </dsp:nvSpPr>
      <dsp:spPr>
        <a:xfrm>
          <a:off x="961939" y="3272242"/>
          <a:ext cx="10272447" cy="6546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9651" tIns="50800" rIns="50800" bIns="50800" numCol="1" spcCol="1270" anchor="ctr" anchorCtr="0">
          <a:noAutofit/>
        </a:bodyPr>
        <a:lstStyle/>
        <a:p>
          <a:pPr marL="0" lvl="0" indent="0" algn="l" defTabSz="889000">
            <a:lnSpc>
              <a:spcPct val="90000"/>
            </a:lnSpc>
            <a:spcBef>
              <a:spcPct val="0"/>
            </a:spcBef>
            <a:spcAft>
              <a:spcPct val="35000"/>
            </a:spcAft>
            <a:buNone/>
          </a:pPr>
          <a:r>
            <a:rPr lang="fr-FR" altLang="en-US" sz="2000" kern="1200" dirty="0">
              <a:latin typeface="Arial" panose="020B0604020202020204" pitchFamily="34" charset="0"/>
              <a:ea typeface="新細明體" panose="02020500000000000000" pitchFamily="18" charset="-120"/>
              <a:cs typeface="Arial" panose="020B0604020202020204" pitchFamily="34" charset="0"/>
            </a:rPr>
            <a:t>Ajustements/adaptation à court terme: nécessaires pour surmonter les défis potentiels</a:t>
          </a:r>
          <a:endParaRPr lang="en-US" sz="2000" kern="1200" dirty="0"/>
        </a:p>
      </dsp:txBody>
      <dsp:txXfrm>
        <a:off x="961939" y="3272242"/>
        <a:ext cx="10272447" cy="654678"/>
      </dsp:txXfrm>
    </dsp:sp>
    <dsp:sp modelId="{FDFE193E-4F26-419B-A2EA-678E8099A534}">
      <dsp:nvSpPr>
        <dsp:cNvPr id="0" name=""/>
        <dsp:cNvSpPr/>
      </dsp:nvSpPr>
      <dsp:spPr>
        <a:xfrm>
          <a:off x="552764" y="3190407"/>
          <a:ext cx="818348" cy="818348"/>
        </a:xfrm>
        <a:prstGeom prst="ellipse">
          <a:avLst/>
        </a:prstGeom>
        <a:solidFill>
          <a:srgbClr val="FFFF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A72E40-86C7-4C82-9A1A-1BDD7175C555}">
      <dsp:nvSpPr>
        <dsp:cNvPr id="0" name=""/>
        <dsp:cNvSpPr/>
      </dsp:nvSpPr>
      <dsp:spPr>
        <a:xfrm>
          <a:off x="492815" y="4253946"/>
          <a:ext cx="10741571" cy="6546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9651" tIns="50800" rIns="50800" bIns="50800" numCol="1" spcCol="1270" anchor="ctr" anchorCtr="0">
          <a:noAutofit/>
        </a:bodyPr>
        <a:lstStyle/>
        <a:p>
          <a:pPr marL="0" lvl="0" indent="0" algn="l" defTabSz="889000">
            <a:lnSpc>
              <a:spcPct val="90000"/>
            </a:lnSpc>
            <a:spcBef>
              <a:spcPct val="0"/>
            </a:spcBef>
            <a:spcAft>
              <a:spcPct val="35000"/>
            </a:spcAft>
            <a:buNone/>
          </a:pPr>
          <a:r>
            <a:rPr lang="fr-FR" altLang="en-US" sz="2000" kern="1200" dirty="0">
              <a:latin typeface="Arial" panose="020B0604020202020204" pitchFamily="34" charset="0"/>
              <a:ea typeface="新細明體" panose="02020500000000000000" pitchFamily="18" charset="-120"/>
              <a:cs typeface="Arial" panose="020B0604020202020204" pitchFamily="34" charset="0"/>
            </a:rPr>
            <a:t>Actions stratégiques pour saisir les opportunités à moyen et long terme </a:t>
          </a:r>
          <a:endParaRPr lang="en-US" sz="2000" kern="1200" dirty="0"/>
        </a:p>
      </dsp:txBody>
      <dsp:txXfrm>
        <a:off x="492815" y="4253946"/>
        <a:ext cx="10741571" cy="654678"/>
      </dsp:txXfrm>
    </dsp:sp>
    <dsp:sp modelId="{B555F634-E77C-4C1B-843B-43B0BE86E9D0}">
      <dsp:nvSpPr>
        <dsp:cNvPr id="0" name=""/>
        <dsp:cNvSpPr/>
      </dsp:nvSpPr>
      <dsp:spPr>
        <a:xfrm>
          <a:off x="83641" y="4172111"/>
          <a:ext cx="818348" cy="818348"/>
        </a:xfrm>
        <a:prstGeom prst="ellipse">
          <a:avLst/>
        </a:prstGeom>
        <a:solidFill>
          <a:srgbClr val="FFFF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4708B-EF9B-41F5-9C95-8A4E4094A82A}">
      <dsp:nvSpPr>
        <dsp:cNvPr id="0" name=""/>
        <dsp:cNvSpPr/>
      </dsp:nvSpPr>
      <dsp:spPr>
        <a:xfrm>
          <a:off x="4509516" y="658"/>
          <a:ext cx="6764274" cy="2568401"/>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fr-FR" sz="2600" b="1" u="sng" kern="1200" noProof="0" dirty="0">
              <a:solidFill>
                <a:srgbClr val="C00000"/>
              </a:solidFill>
            </a:rPr>
            <a:t>07 SN complétés</a:t>
          </a:r>
          <a:r>
            <a:rPr lang="fr-FR" sz="2600" b="1" kern="1200" noProof="0" dirty="0">
              <a:solidFill>
                <a:srgbClr val="C00000"/>
              </a:solidFill>
            </a:rPr>
            <a:t>: </a:t>
          </a:r>
          <a:r>
            <a:rPr lang="fr-FR" sz="2600" kern="1200" noProof="0" dirty="0"/>
            <a:t>Côte d’Ivoire, Guinée, Gambie, Niger, Sénégal, Sierra Léone, Togo</a:t>
          </a:r>
        </a:p>
        <a:p>
          <a:pPr marL="228600" lvl="1" indent="-228600" algn="l" defTabSz="1155700">
            <a:lnSpc>
              <a:spcPct val="90000"/>
            </a:lnSpc>
            <a:spcBef>
              <a:spcPct val="0"/>
            </a:spcBef>
            <a:spcAft>
              <a:spcPct val="15000"/>
            </a:spcAft>
            <a:buChar char="•"/>
          </a:pPr>
          <a:r>
            <a:rPr lang="en-US" sz="2600" b="1" u="sng" kern="1200" dirty="0">
              <a:solidFill>
                <a:srgbClr val="C00000"/>
              </a:solidFill>
            </a:rPr>
            <a:t>04 </a:t>
          </a:r>
          <a:r>
            <a:rPr lang="fr-FR" sz="2600" b="1" u="sng" kern="1200" noProof="0" dirty="0">
              <a:solidFill>
                <a:srgbClr val="C00000"/>
              </a:solidFill>
            </a:rPr>
            <a:t>en cours</a:t>
          </a:r>
          <a:r>
            <a:rPr lang="en-US" sz="2600" kern="1200" dirty="0"/>
            <a:t>: Burkina Faso, CEDEAO, </a:t>
          </a:r>
          <a:r>
            <a:rPr lang="fr-FR" sz="2600" kern="1200" noProof="0" dirty="0"/>
            <a:t>Nigéria, Guinée-Bissau</a:t>
          </a:r>
        </a:p>
      </dsp:txBody>
      <dsp:txXfrm>
        <a:off x="4509516" y="321708"/>
        <a:ext cx="5801124" cy="1926301"/>
      </dsp:txXfrm>
    </dsp:sp>
    <dsp:sp modelId="{25222438-D6FD-4946-817C-ADA9532B7A66}">
      <dsp:nvSpPr>
        <dsp:cNvPr id="0" name=""/>
        <dsp:cNvSpPr/>
      </dsp:nvSpPr>
      <dsp:spPr>
        <a:xfrm>
          <a:off x="0" y="658"/>
          <a:ext cx="4509516" cy="25684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Formulation strategies </a:t>
          </a:r>
          <a:r>
            <a:rPr lang="fr-FR" sz="2800" kern="1200" noProof="0" dirty="0"/>
            <a:t>nationales</a:t>
          </a:r>
        </a:p>
      </dsp:txBody>
      <dsp:txXfrm>
        <a:off x="125379" y="126037"/>
        <a:ext cx="4258758" cy="2317643"/>
      </dsp:txXfrm>
    </dsp:sp>
    <dsp:sp modelId="{FC87C8A1-61E3-430D-9498-B86B478F8BD3}">
      <dsp:nvSpPr>
        <dsp:cNvPr id="0" name=""/>
        <dsp:cNvSpPr/>
      </dsp:nvSpPr>
      <dsp:spPr>
        <a:xfrm>
          <a:off x="4509516" y="2825900"/>
          <a:ext cx="6764274" cy="2568401"/>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fr-FR" sz="2600" b="1" u="sng" kern="1200" noProof="0" dirty="0">
              <a:solidFill>
                <a:srgbClr val="C00000"/>
              </a:solidFill>
              <a:latin typeface="Calibri" panose="020F0502020204030204"/>
              <a:ea typeface="+mn-ea"/>
              <a:cs typeface="+mn-cs"/>
            </a:rPr>
            <a:t>Entamée</a:t>
          </a:r>
          <a:r>
            <a:rPr lang="en-US" sz="2600" kern="1200" dirty="0"/>
            <a:t>: Togo</a:t>
          </a:r>
        </a:p>
        <a:p>
          <a:pPr marL="228600" lvl="1" indent="-228600" algn="l" defTabSz="1155700">
            <a:lnSpc>
              <a:spcPct val="90000"/>
            </a:lnSpc>
            <a:spcBef>
              <a:spcPct val="0"/>
            </a:spcBef>
            <a:spcAft>
              <a:spcPct val="15000"/>
            </a:spcAft>
            <a:buChar char="•"/>
          </a:pPr>
          <a:endParaRPr lang="en-US" sz="2600" kern="1200" dirty="0"/>
        </a:p>
        <a:p>
          <a:pPr marL="228600" lvl="1" indent="-228600" algn="l" defTabSz="1155700">
            <a:lnSpc>
              <a:spcPct val="90000"/>
            </a:lnSpc>
            <a:spcBef>
              <a:spcPct val="0"/>
            </a:spcBef>
            <a:spcAft>
              <a:spcPct val="15000"/>
            </a:spcAft>
            <a:buChar char="•"/>
          </a:pPr>
          <a:r>
            <a:rPr lang="fr-FR" sz="2600" b="1" u="sng" kern="1200" noProof="0" dirty="0">
              <a:solidFill>
                <a:srgbClr val="C00000"/>
              </a:solidFill>
              <a:latin typeface="Calibri" panose="020F0502020204030204"/>
              <a:ea typeface="+mn-ea"/>
              <a:cs typeface="+mn-cs"/>
            </a:rPr>
            <a:t>Requête reçu</a:t>
          </a:r>
          <a:r>
            <a:rPr lang="fr-FR" sz="2600" kern="1200" noProof="0" dirty="0"/>
            <a:t>: Guinée, Sénégal, Côte d’Ivoire, Burkina Faso</a:t>
          </a:r>
        </a:p>
      </dsp:txBody>
      <dsp:txXfrm>
        <a:off x="4509516" y="3146950"/>
        <a:ext cx="5801124" cy="1926301"/>
      </dsp:txXfrm>
    </dsp:sp>
    <dsp:sp modelId="{0221932D-3E11-4990-BF3F-121C589E66B6}">
      <dsp:nvSpPr>
        <dsp:cNvPr id="0" name=""/>
        <dsp:cNvSpPr/>
      </dsp:nvSpPr>
      <dsp:spPr>
        <a:xfrm>
          <a:off x="0" y="2825900"/>
          <a:ext cx="4509516" cy="25684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prstClr val="white"/>
              </a:solidFill>
              <a:latin typeface="Calibri" panose="020F0502020204030204"/>
              <a:ea typeface="+mn-ea"/>
              <a:cs typeface="+mn-cs"/>
            </a:rPr>
            <a:t>Début de mise </a:t>
          </a:r>
          <a:r>
            <a:rPr lang="fr-FR" sz="2800" kern="1200" noProof="0" dirty="0">
              <a:solidFill>
                <a:prstClr val="white"/>
              </a:solidFill>
              <a:latin typeface="Calibri" panose="020F0502020204030204"/>
              <a:ea typeface="+mn-ea"/>
              <a:cs typeface="+mn-cs"/>
            </a:rPr>
            <a:t>en</a:t>
          </a:r>
          <a:r>
            <a:rPr lang="en-US" sz="2800" kern="1200" dirty="0">
              <a:solidFill>
                <a:prstClr val="white"/>
              </a:solidFill>
              <a:latin typeface="Calibri" panose="020F0502020204030204"/>
              <a:ea typeface="+mn-ea"/>
              <a:cs typeface="+mn-cs"/>
            </a:rPr>
            <a:t> oeuvre des strategies national </a:t>
          </a:r>
        </a:p>
      </dsp:txBody>
      <dsp:txXfrm>
        <a:off x="125379" y="2951279"/>
        <a:ext cx="4258758" cy="23176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4708B-EF9B-41F5-9C95-8A4E4094A82A}">
      <dsp:nvSpPr>
        <dsp:cNvPr id="0" name=""/>
        <dsp:cNvSpPr/>
      </dsp:nvSpPr>
      <dsp:spPr>
        <a:xfrm>
          <a:off x="4509516" y="658"/>
          <a:ext cx="6764274" cy="2568401"/>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100000"/>
            </a:lnSpc>
            <a:spcBef>
              <a:spcPct val="0"/>
            </a:spcBef>
            <a:spcAft>
              <a:spcPts val="1200"/>
            </a:spcAft>
            <a:buChar char="•"/>
          </a:pPr>
          <a:r>
            <a:rPr lang="fr-FR" sz="1800" kern="1200" noProof="0" dirty="0"/>
            <a:t>Exploiter leur position de 4</a:t>
          </a:r>
          <a:r>
            <a:rPr lang="fr-FR" sz="1800" kern="1200" baseline="30000" noProof="0" dirty="0"/>
            <a:t>e</a:t>
          </a:r>
          <a:r>
            <a:rPr lang="fr-FR" sz="1800" kern="1200" noProof="0" dirty="0"/>
            <a:t> pouvoir pour informer et sensibiliser les acteurs sur les opportunités et gains offerts par la </a:t>
          </a:r>
          <a:r>
            <a:rPr lang="fr-FR" sz="1800" kern="1200" noProof="0" dirty="0" err="1"/>
            <a:t>ZLECAf</a:t>
          </a:r>
          <a:endParaRPr lang="fr-FR" sz="1800" kern="1200" noProof="0" dirty="0"/>
        </a:p>
        <a:p>
          <a:pPr marL="171450" lvl="1" indent="-171450" algn="l" defTabSz="800100">
            <a:lnSpc>
              <a:spcPct val="100000"/>
            </a:lnSpc>
            <a:spcBef>
              <a:spcPct val="0"/>
            </a:spcBef>
            <a:spcAft>
              <a:spcPts val="1200"/>
            </a:spcAft>
            <a:buChar char="•"/>
          </a:pPr>
          <a:r>
            <a:rPr lang="fr-FR" sz="1800" kern="1200" noProof="0" dirty="0"/>
            <a:t>Communiquer surtout sur les gains qui l’emportent sur les pertes á long terme car allez irréversible pour les pays d’allez á la </a:t>
          </a:r>
          <a:r>
            <a:rPr lang="fr-FR" sz="1800" kern="1200" noProof="0" dirty="0" err="1"/>
            <a:t>ZLECAf</a:t>
          </a:r>
          <a:r>
            <a:rPr lang="fr-FR" sz="1800" kern="1200" noProof="0" dirty="0"/>
            <a:t> même si l’adhésion est volontaire </a:t>
          </a:r>
        </a:p>
      </dsp:txBody>
      <dsp:txXfrm>
        <a:off x="4509516" y="321708"/>
        <a:ext cx="5801124" cy="1926301"/>
      </dsp:txXfrm>
    </dsp:sp>
    <dsp:sp modelId="{25222438-D6FD-4946-817C-ADA9532B7A66}">
      <dsp:nvSpPr>
        <dsp:cNvPr id="0" name=""/>
        <dsp:cNvSpPr/>
      </dsp:nvSpPr>
      <dsp:spPr>
        <a:xfrm>
          <a:off x="0" y="658"/>
          <a:ext cx="4509516" cy="2568401"/>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Information et sensibilization </a:t>
          </a:r>
          <a:endParaRPr lang="fr-FR" sz="2800" kern="1200" noProof="0" dirty="0"/>
        </a:p>
      </dsp:txBody>
      <dsp:txXfrm>
        <a:off x="125379" y="126037"/>
        <a:ext cx="4258758" cy="2317643"/>
      </dsp:txXfrm>
    </dsp:sp>
    <dsp:sp modelId="{FC87C8A1-61E3-430D-9498-B86B478F8BD3}">
      <dsp:nvSpPr>
        <dsp:cNvPr id="0" name=""/>
        <dsp:cNvSpPr/>
      </dsp:nvSpPr>
      <dsp:spPr>
        <a:xfrm>
          <a:off x="4509516" y="2825900"/>
          <a:ext cx="6764274" cy="2568401"/>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100000"/>
            </a:lnSpc>
            <a:spcBef>
              <a:spcPct val="0"/>
            </a:spcBef>
            <a:spcAft>
              <a:spcPts val="1200"/>
            </a:spcAft>
            <a:buChar char="•"/>
          </a:pPr>
          <a:r>
            <a:rPr lang="fr-FR" sz="2000" kern="1200" noProof="0" dirty="0"/>
            <a:t>Expertises fortement attendu dans la contribution á la formulation des stratégies et plan de communication des Stratégies nationales:</a:t>
          </a:r>
        </a:p>
        <a:p>
          <a:pPr marL="228600" lvl="1" indent="-228600" algn="l" defTabSz="889000">
            <a:lnSpc>
              <a:spcPct val="100000"/>
            </a:lnSpc>
            <a:spcBef>
              <a:spcPct val="0"/>
            </a:spcBef>
            <a:spcAft>
              <a:spcPts val="1200"/>
            </a:spcAft>
            <a:buChar char="•"/>
          </a:pPr>
          <a:r>
            <a:rPr lang="fr-FR" sz="2000" kern="1200" noProof="0" dirty="0"/>
            <a:t>CEA reste disponible á apporter son appui au réseau des journalistes en économie de l’Afrique de l’Ouest pour lui permettre de jouer pleinement son rôle   </a:t>
          </a:r>
        </a:p>
      </dsp:txBody>
      <dsp:txXfrm>
        <a:off x="4509516" y="3146950"/>
        <a:ext cx="5801124" cy="1926301"/>
      </dsp:txXfrm>
    </dsp:sp>
    <dsp:sp modelId="{0221932D-3E11-4990-BF3F-121C589E66B6}">
      <dsp:nvSpPr>
        <dsp:cNvPr id="0" name=""/>
        <dsp:cNvSpPr/>
      </dsp:nvSpPr>
      <dsp:spPr>
        <a:xfrm>
          <a:off x="0" y="2825900"/>
          <a:ext cx="4509516" cy="2568401"/>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prstClr val="white"/>
              </a:solidFill>
              <a:latin typeface="Calibri" panose="020F0502020204030204"/>
              <a:ea typeface="+mn-ea"/>
              <a:cs typeface="+mn-cs"/>
            </a:rPr>
            <a:t>Formulation des strategies de communication des SN </a:t>
          </a:r>
          <a:r>
            <a:rPr lang="en-US" sz="2800" kern="1200" dirty="0" err="1">
              <a:solidFill>
                <a:prstClr val="white"/>
              </a:solidFill>
              <a:latin typeface="Calibri" panose="020F0502020204030204"/>
              <a:ea typeface="+mn-ea"/>
              <a:cs typeface="+mn-cs"/>
            </a:rPr>
            <a:t>ZLECAf</a:t>
          </a:r>
          <a:endParaRPr lang="en-US" sz="2800" kern="1200" dirty="0">
            <a:solidFill>
              <a:prstClr val="white"/>
            </a:solidFill>
            <a:latin typeface="Calibri" panose="020F0502020204030204"/>
            <a:ea typeface="+mn-ea"/>
            <a:cs typeface="+mn-cs"/>
          </a:endParaRPr>
        </a:p>
      </dsp:txBody>
      <dsp:txXfrm>
        <a:off x="125379" y="2951279"/>
        <a:ext cx="4258758" cy="231764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51B593-BDC6-FA48-A420-BBD9D7579CD8}"/>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7885BF-D4B5-C143-82C3-670AE055FE2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9D49CD1-9B06-E547-A223-4BBCC648BBA1}" type="datetimeFigureOut">
              <a:rPr lang="en-US" smtClean="0"/>
              <a:t>2/24/2021</a:t>
            </a:fld>
            <a:endParaRPr lang="en-US"/>
          </a:p>
        </p:txBody>
      </p:sp>
      <p:sp>
        <p:nvSpPr>
          <p:cNvPr id="4" name="Footer Placeholder 3">
            <a:extLst>
              <a:ext uri="{FF2B5EF4-FFF2-40B4-BE49-F238E27FC236}">
                <a16:creationId xmlns:a16="http://schemas.microsoft.com/office/drawing/2014/main" id="{48A5F0F1-DCF3-364F-9BFD-A3CE067DDF8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C769EC-AB48-B343-B777-56FE7821D21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57DCBF4-7FC2-8748-86FA-D425BDBEDCD8}" type="slidenum">
              <a:rPr lang="en-US" smtClean="0"/>
              <a:t>‹#›</a:t>
            </a:fld>
            <a:endParaRPr lang="en-US"/>
          </a:p>
        </p:txBody>
      </p:sp>
    </p:spTree>
    <p:extLst>
      <p:ext uri="{BB962C8B-B14F-4D97-AF65-F5344CB8AC3E}">
        <p14:creationId xmlns:p14="http://schemas.microsoft.com/office/powerpoint/2010/main" val="266246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7D321AE-9FEA-42D3-9D9C-D2313DB54AF9}" type="datetimeFigureOut">
              <a:rPr lang="en-US" smtClean="0"/>
              <a:t>2/24/2021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48F5D5D-88B8-415D-8FB9-069248E9E495}" type="slidenum">
              <a:rPr lang="en-US" smtClean="0"/>
              <a:t>‹#›</a:t>
            </a:fld>
            <a:endParaRPr lang="en-US"/>
          </a:p>
        </p:txBody>
      </p:sp>
    </p:spTree>
    <p:extLst>
      <p:ext uri="{BB962C8B-B14F-4D97-AF65-F5344CB8AC3E}">
        <p14:creationId xmlns:p14="http://schemas.microsoft.com/office/powerpoint/2010/main" val="2680990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F5D5D-88B8-415D-8FB9-069248E9E495}" type="slidenum">
              <a:rPr lang="en-US" smtClean="0"/>
              <a:t>2</a:t>
            </a:fld>
            <a:endParaRPr lang="en-US"/>
          </a:p>
        </p:txBody>
      </p:sp>
    </p:spTree>
    <p:extLst>
      <p:ext uri="{BB962C8B-B14F-4D97-AF65-F5344CB8AC3E}">
        <p14:creationId xmlns:p14="http://schemas.microsoft.com/office/powerpoint/2010/main" val="4015500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F5D5D-88B8-415D-8FB9-069248E9E495}" type="slidenum">
              <a:rPr lang="en-US" smtClean="0"/>
              <a:t>3</a:t>
            </a:fld>
            <a:endParaRPr lang="en-US"/>
          </a:p>
        </p:txBody>
      </p:sp>
    </p:spTree>
    <p:extLst>
      <p:ext uri="{BB962C8B-B14F-4D97-AF65-F5344CB8AC3E}">
        <p14:creationId xmlns:p14="http://schemas.microsoft.com/office/powerpoint/2010/main" val="116155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xfrm>
            <a:off x="717550" y="1162050"/>
            <a:ext cx="5575300" cy="3136900"/>
          </a:xfrm>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Helvetica Neue" pitchFamily="2" charset="0"/>
              <a:ea typeface="DengXian" panose="02010600030101010101" pitchFamily="2" charset="-122"/>
              <a:cs typeface="Helvetica Neue" pitchFamily="2" charset="0"/>
            </a:endParaRPr>
          </a:p>
        </p:txBody>
      </p:sp>
    </p:spTree>
    <p:extLst>
      <p:ext uri="{BB962C8B-B14F-4D97-AF65-F5344CB8AC3E}">
        <p14:creationId xmlns:p14="http://schemas.microsoft.com/office/powerpoint/2010/main" val="158267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717550" y="1162050"/>
            <a:ext cx="5575300" cy="3136900"/>
          </a:xfrm>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Helvetica Neue" pitchFamily="2" charset="0"/>
              <a:ea typeface="DengXian" panose="02010600030101010101" pitchFamily="2" charset="-122"/>
              <a:cs typeface="Helvetica Neue" pitchFamily="2" charset="0"/>
            </a:endParaRPr>
          </a:p>
        </p:txBody>
      </p:sp>
    </p:spTree>
    <p:extLst>
      <p:ext uri="{BB962C8B-B14F-4D97-AF65-F5344CB8AC3E}">
        <p14:creationId xmlns:p14="http://schemas.microsoft.com/office/powerpoint/2010/main" val="2305959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8F5D5D-88B8-415D-8FB9-069248E9E495}" type="slidenum">
              <a:rPr lang="en-US" smtClean="0"/>
              <a:t>6</a:t>
            </a:fld>
            <a:endParaRPr lang="en-US"/>
          </a:p>
        </p:txBody>
      </p:sp>
    </p:spTree>
    <p:extLst>
      <p:ext uri="{BB962C8B-B14F-4D97-AF65-F5344CB8AC3E}">
        <p14:creationId xmlns:p14="http://schemas.microsoft.com/office/powerpoint/2010/main" val="2082027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12192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510300" y="2334218"/>
            <a:ext cx="1117140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711901" y="5222368"/>
            <a:ext cx="2638951" cy="1250433"/>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529501" y="433951"/>
            <a:ext cx="4376100" cy="378701"/>
          </a:xfrm>
          <a:prstGeom prst="rect">
            <a:avLst/>
          </a:prstGeom>
        </p:spPr>
      </p:pic>
    </p:spTree>
    <p:extLst>
      <p:ext uri="{BB962C8B-B14F-4D97-AF65-F5344CB8AC3E}">
        <p14:creationId xmlns:p14="http://schemas.microsoft.com/office/powerpoint/2010/main" val="135724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4"/>
            <a:ext cx="12192000" cy="365127"/>
          </a:xfrm>
          <a:prstGeom prst="rect">
            <a:avLst/>
          </a:prstGeom>
        </p:spPr>
      </p:pic>
    </p:spTree>
    <p:extLst>
      <p:ext uri="{BB962C8B-B14F-4D97-AF65-F5344CB8AC3E}">
        <p14:creationId xmlns:p14="http://schemas.microsoft.com/office/powerpoint/2010/main" val="181780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12192000" cy="2070100"/>
          </a:xfrm>
          <a:prstGeom prst="rect">
            <a:avLst/>
          </a:prstGeom>
        </p:spPr>
      </p:pic>
      <p:pic>
        <p:nvPicPr>
          <p:cNvPr id="8" name="Picture 7">
            <a:extLst>
              <a:ext uri="{FF2B5EF4-FFF2-40B4-BE49-F238E27FC236}">
                <a16:creationId xmlns:a16="http://schemas.microsoft.com/office/drawing/2014/main" id="{FAF345D1-61B6-1D40-8DFE-38133E869F49}"/>
              </a:ext>
            </a:extLst>
          </p:cNvPr>
          <p:cNvPicPr>
            <a:picLocks noChangeAspect="1"/>
          </p:cNvPicPr>
          <p:nvPr userDrawn="1"/>
        </p:nvPicPr>
        <p:blipFill rotWithShape="1">
          <a:blip r:embed="rId3"/>
          <a:srcRect b="8520"/>
          <a:stretch/>
        </p:blipFill>
        <p:spPr>
          <a:xfrm>
            <a:off x="4201132" y="277232"/>
            <a:ext cx="3789737" cy="1795718"/>
          </a:xfrm>
          <a:prstGeom prst="rect">
            <a:avLst/>
          </a:prstGeom>
        </p:spPr>
      </p:pic>
    </p:spTree>
    <p:extLst>
      <p:ext uri="{BB962C8B-B14F-4D97-AF65-F5344CB8AC3E}">
        <p14:creationId xmlns:p14="http://schemas.microsoft.com/office/powerpoint/2010/main" val="1469052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endParaRPr lang="en-GB"/>
          </a:p>
        </p:txBody>
      </p:sp>
      <p:sp>
        <p:nvSpPr>
          <p:cNvPr id="3" name="Marcador de Posição de Conteúdo 2"/>
          <p:cNvSpPr>
            <a:spLocks noGrp="1"/>
          </p:cNvSpPr>
          <p:nvPr>
            <p:ph idx="1"/>
          </p:nvPr>
        </p:nvSpPr>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Rectangle 6"/>
          <p:cNvSpPr>
            <a:spLocks noGrp="1"/>
          </p:cNvSpPr>
          <p:nvPr>
            <p:ph type="sldNum" sz="quarter" idx="10"/>
          </p:nvPr>
        </p:nvSpPr>
        <p:spPr/>
        <p:txBody>
          <a:bodyPr/>
          <a:lstStyle>
            <a:lvl1pPr>
              <a:defRPr/>
            </a:lvl1pPr>
          </a:lstStyle>
          <a:p>
            <a:fld id="{7A66D56F-35B4-4EAF-911B-2D634719FF30}" type="slidenum">
              <a:rPr lang="en-US" altLang="en-US"/>
              <a:pPr/>
              <a:t>‹#›</a:t>
            </a:fld>
            <a:endParaRPr lang="en-US" altLang="en-US"/>
          </a:p>
        </p:txBody>
      </p:sp>
    </p:spTree>
    <p:extLst>
      <p:ext uri="{BB962C8B-B14F-4D97-AF65-F5344CB8AC3E}">
        <p14:creationId xmlns:p14="http://schemas.microsoft.com/office/powerpoint/2010/main" val="1564711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6"/>
            <a:ext cx="12192000" cy="365127"/>
          </a:xfrm>
          <a:prstGeom prst="rect">
            <a:avLst/>
          </a:prstGeom>
        </p:spPr>
      </p:pic>
    </p:spTree>
    <p:extLst>
      <p:ext uri="{BB962C8B-B14F-4D97-AF65-F5344CB8AC3E}">
        <p14:creationId xmlns:p14="http://schemas.microsoft.com/office/powerpoint/2010/main" val="26712089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6886900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2" r:id="rId3"/>
    <p:sldLayoutId id="2147483674" r:id="rId4"/>
    <p:sldLayoutId id="214748367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7.png"/><Relationship Id="rId4" Type="http://schemas.openxmlformats.org/officeDocument/2006/relationships/hyperlink" Target="https://www.tralac.org/news/article/8260-background-note-on-agenda-2063-the-africa-we-want.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2543908" y="2072929"/>
            <a:ext cx="7104185" cy="2927949"/>
          </a:xfrm>
        </p:spPr>
        <p:txBody>
          <a:bodyPr anchor="t" anchorCtr="0">
            <a:normAutofit fontScale="90000"/>
          </a:bodyPr>
          <a:lstStyle/>
          <a:p>
            <a:pPr>
              <a:lnSpc>
                <a:spcPct val="100000"/>
              </a:lnSpc>
              <a:spcBef>
                <a:spcPts val="1200"/>
              </a:spcBef>
              <a:spcAft>
                <a:spcPts val="1200"/>
              </a:spcAft>
            </a:pPr>
            <a:r>
              <a:rPr lang="fr-FR" sz="2700" dirty="0">
                <a:solidFill>
                  <a:srgbClr val="C00000"/>
                </a:solidFill>
              </a:rPr>
              <a:t>WEBINAIRE SUR LA COUVERTURE MEDIATIQUE REELLE DE LA </a:t>
            </a:r>
            <a:r>
              <a:rPr lang="fr-FR" sz="2700" dirty="0" err="1">
                <a:solidFill>
                  <a:srgbClr val="C00000"/>
                </a:solidFill>
              </a:rPr>
              <a:t>ZLECAf</a:t>
            </a:r>
            <a:br>
              <a:rPr lang="fr-FR" sz="2700" dirty="0">
                <a:solidFill>
                  <a:srgbClr val="C00000"/>
                </a:solidFill>
              </a:rPr>
            </a:br>
            <a:br>
              <a:rPr lang="fr-FR" sz="2700" dirty="0">
                <a:solidFill>
                  <a:srgbClr val="C00000"/>
                </a:solidFill>
              </a:rPr>
            </a:br>
            <a:r>
              <a:rPr lang="fr-FR" sz="2700" dirty="0">
                <a:solidFill>
                  <a:srgbClr val="0070C0"/>
                </a:solidFill>
              </a:rPr>
              <a:t>Etat des lieux et impacts potentiels de la mise en œuvre de la </a:t>
            </a:r>
            <a:r>
              <a:rPr lang="fr-FR" sz="2700" dirty="0" err="1">
                <a:solidFill>
                  <a:srgbClr val="0070C0"/>
                </a:solidFill>
              </a:rPr>
              <a:t>ZLECAf</a:t>
            </a:r>
            <a:r>
              <a:rPr lang="fr-FR" sz="2700" dirty="0">
                <a:solidFill>
                  <a:srgbClr val="0070C0"/>
                </a:solidFill>
              </a:rPr>
              <a:t> dans la CEDEAO</a:t>
            </a:r>
            <a:br>
              <a:rPr lang="fr-FR" sz="2700" dirty="0">
                <a:solidFill>
                  <a:srgbClr val="0070C0"/>
                </a:solidFill>
              </a:rPr>
            </a:br>
            <a:br>
              <a:rPr lang="fr-FR" sz="2700" dirty="0">
                <a:solidFill>
                  <a:srgbClr val="0070C0"/>
                </a:solidFill>
              </a:rPr>
            </a:br>
            <a:r>
              <a:rPr lang="fr-FR" sz="2200" dirty="0">
                <a:solidFill>
                  <a:schemeClr val="bg1"/>
                </a:solidFill>
              </a:rPr>
              <a:t>_</a:t>
            </a:r>
            <a:br>
              <a:rPr lang="en-US" dirty="0"/>
            </a:br>
            <a:r>
              <a:rPr lang="fr-FR" sz="2200" dirty="0"/>
              <a:t>Mamoudou Sebego</a:t>
            </a:r>
            <a:br>
              <a:rPr lang="fr-FR" sz="2200" dirty="0"/>
            </a:br>
            <a:endParaRPr lang="fr-FR" sz="2000" b="0" dirty="0"/>
          </a:p>
        </p:txBody>
      </p:sp>
      <p:sp>
        <p:nvSpPr>
          <p:cNvPr id="4" name="Title 1">
            <a:extLst>
              <a:ext uri="{FF2B5EF4-FFF2-40B4-BE49-F238E27FC236}">
                <a16:creationId xmlns:a16="http://schemas.microsoft.com/office/drawing/2014/main" id="{82907463-66D6-634F-8999-ECE9EAA94504}"/>
              </a:ext>
            </a:extLst>
          </p:cNvPr>
          <p:cNvSpPr txBox="1">
            <a:spLocks/>
          </p:cNvSpPr>
          <p:nvPr/>
        </p:nvSpPr>
        <p:spPr>
          <a:xfrm>
            <a:off x="6757181" y="5384874"/>
            <a:ext cx="3575000" cy="349495"/>
          </a:xfrm>
          <a:prstGeom prst="rect">
            <a:avLst/>
          </a:prstGeom>
        </p:spPr>
        <p:txBody>
          <a:bodyPr vert="horz" lIns="91440" tIns="45720" rIns="91440" bIns="45720" rtlCol="0" anchor="b" anchorCtr="0">
            <a:normAutofit fontScale="77500" lnSpcReduction="20000"/>
          </a:bodyPr>
          <a:lstStyle>
            <a:lvl1pPr algn="ctr" defTabSz="914400" rtl="0" eaLnBrk="1" latinLnBrk="0" hangingPunct="1">
              <a:lnSpc>
                <a:spcPct val="90000"/>
              </a:lnSpc>
              <a:spcBef>
                <a:spcPct val="0"/>
              </a:spcBef>
              <a:buNone/>
              <a:defRPr sz="3200" b="1" i="0" kern="1200" baseline="0">
                <a:solidFill>
                  <a:schemeClr val="tx1"/>
                </a:solidFill>
                <a:latin typeface="Lucida Sans" panose="020B0602030504020204" pitchFamily="34" charset="77"/>
                <a:ea typeface="+mj-ea"/>
                <a:cs typeface="+mj-cs"/>
              </a:defRPr>
            </a:lvl1pPr>
          </a:lstStyle>
          <a:p>
            <a:endParaRPr lang="en-US" sz="1600" dirty="0">
              <a:solidFill>
                <a:schemeClr val="accent1">
                  <a:lumMod val="50000"/>
                </a:schemeClr>
              </a:solidFill>
            </a:endParaRPr>
          </a:p>
          <a:p>
            <a:r>
              <a:rPr lang="fr-FR" sz="1500" dirty="0">
                <a:solidFill>
                  <a:schemeClr val="accent1">
                    <a:lumMod val="50000"/>
                  </a:schemeClr>
                </a:solidFill>
              </a:rPr>
              <a:t>Virtuel, 25 Février 2021</a:t>
            </a:r>
          </a:p>
        </p:txBody>
      </p:sp>
    </p:spTree>
    <p:extLst>
      <p:ext uri="{BB962C8B-B14F-4D97-AF65-F5344CB8AC3E}">
        <p14:creationId xmlns:p14="http://schemas.microsoft.com/office/powerpoint/2010/main" val="2473930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54CDEA1-FAFE-914A-AB04-3A88603E82D2}"/>
              </a:ext>
            </a:extLst>
          </p:cNvPr>
          <p:cNvSpPr>
            <a:spLocks noGrp="1"/>
          </p:cNvSpPr>
          <p:nvPr>
            <p:ph type="title" idx="4294967295"/>
          </p:nvPr>
        </p:nvSpPr>
        <p:spPr>
          <a:xfrm>
            <a:off x="222600" y="811140"/>
            <a:ext cx="5953760" cy="607228"/>
          </a:xfrm>
        </p:spPr>
        <p:txBody>
          <a:bodyPr>
            <a:noAutofit/>
          </a:bodyPr>
          <a:lstStyle/>
          <a:p>
            <a:pPr algn="ctr"/>
            <a:r>
              <a:rPr lang="fr-FR" sz="1800" b="1" dirty="0">
                <a:latin typeface="Garamond" panose="02020404030301010803" pitchFamily="18" charset="0"/>
              </a:rPr>
              <a:t>Changement export pays ECOWAS vers partenaires Afrique, %, en 2040</a:t>
            </a:r>
            <a:endParaRPr lang="en-US" sz="1800" b="1" dirty="0">
              <a:latin typeface="Garamond" panose="02020404030301010803" pitchFamily="18" charset="0"/>
            </a:endParaRPr>
          </a:p>
        </p:txBody>
      </p:sp>
      <p:sp>
        <p:nvSpPr>
          <p:cNvPr id="8" name="Rectângulo arredondado 8">
            <a:extLst>
              <a:ext uri="{FF2B5EF4-FFF2-40B4-BE49-F238E27FC236}">
                <a16:creationId xmlns:a16="http://schemas.microsoft.com/office/drawing/2014/main" id="{443265F4-C211-0040-94B5-C85919DD8C06}"/>
              </a:ext>
            </a:extLst>
          </p:cNvPr>
          <p:cNvSpPr/>
          <p:nvPr/>
        </p:nvSpPr>
        <p:spPr>
          <a:xfrm>
            <a:off x="121921" y="41541"/>
            <a:ext cx="11389359"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sz="2800" b="1" dirty="0"/>
              <a:t>Impacts potentials de la mise </a:t>
            </a:r>
            <a:r>
              <a:rPr lang="en-US" sz="2800" b="1" dirty="0" err="1"/>
              <a:t>en</a:t>
            </a:r>
            <a:r>
              <a:rPr lang="en-US" sz="2800" b="1" dirty="0"/>
              <a:t> oeuvre </a:t>
            </a:r>
            <a:r>
              <a:rPr lang="en-US" sz="2800" b="1" dirty="0" err="1"/>
              <a:t>ZLECAf</a:t>
            </a:r>
            <a:r>
              <a:rPr lang="en-US" sz="2800" b="1" dirty="0"/>
              <a:t> dans la CEDEAO</a:t>
            </a:r>
          </a:p>
        </p:txBody>
      </p:sp>
      <p:sp>
        <p:nvSpPr>
          <p:cNvPr id="5" name="Content Placeholder 4">
            <a:extLst>
              <a:ext uri="{FF2B5EF4-FFF2-40B4-BE49-F238E27FC236}">
                <a16:creationId xmlns:a16="http://schemas.microsoft.com/office/drawing/2014/main" id="{F0629BE9-B48A-4089-8D74-61ACC984D0F7}"/>
              </a:ext>
            </a:extLst>
          </p:cNvPr>
          <p:cNvSpPr>
            <a:spLocks noGrp="1"/>
          </p:cNvSpPr>
          <p:nvPr>
            <p:ph idx="1"/>
          </p:nvPr>
        </p:nvSpPr>
        <p:spPr>
          <a:xfrm>
            <a:off x="254000" y="1544320"/>
            <a:ext cx="11760200" cy="4591101"/>
          </a:xfrm>
        </p:spPr>
        <p:txBody>
          <a:bodyPr/>
          <a:lstStyle/>
          <a:p>
            <a:endParaRPr lang="en-US" dirty="0"/>
          </a:p>
        </p:txBody>
      </p:sp>
      <p:sp>
        <p:nvSpPr>
          <p:cNvPr id="10" name="Title 2">
            <a:extLst>
              <a:ext uri="{FF2B5EF4-FFF2-40B4-BE49-F238E27FC236}">
                <a16:creationId xmlns:a16="http://schemas.microsoft.com/office/drawing/2014/main" id="{29AE77A7-4B8A-489D-BE01-99913775EE98}"/>
              </a:ext>
            </a:extLst>
          </p:cNvPr>
          <p:cNvSpPr txBox="1">
            <a:spLocks/>
          </p:cNvSpPr>
          <p:nvPr/>
        </p:nvSpPr>
        <p:spPr>
          <a:xfrm>
            <a:off x="6176360" y="883293"/>
            <a:ext cx="5914040" cy="6810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1800" b="1" dirty="0">
                <a:latin typeface="Garamond" panose="02020404030301010803" pitchFamily="18" charset="0"/>
              </a:rPr>
              <a:t>Changement export pays ECOWAS vers partenaires Afrique par secteurs, scénario intermédiaires, %, 2040</a:t>
            </a:r>
            <a:endParaRPr lang="en-US" sz="1800" b="1" dirty="0">
              <a:latin typeface="Garamond" panose="02020404030301010803" pitchFamily="18" charset="0"/>
            </a:endParaRPr>
          </a:p>
        </p:txBody>
      </p:sp>
      <p:graphicFrame>
        <p:nvGraphicFramePr>
          <p:cNvPr id="13" name="Chart 12">
            <a:extLst>
              <a:ext uri="{FF2B5EF4-FFF2-40B4-BE49-F238E27FC236}">
                <a16:creationId xmlns:a16="http://schemas.microsoft.com/office/drawing/2014/main" id="{BB606E91-2F1F-4548-A5AC-40CFA04BA5C0}"/>
              </a:ext>
            </a:extLst>
          </p:cNvPr>
          <p:cNvGraphicFramePr/>
          <p:nvPr>
            <p:extLst>
              <p:ext uri="{D42A27DB-BD31-4B8C-83A1-F6EECF244321}">
                <p14:modId xmlns:p14="http://schemas.microsoft.com/office/powerpoint/2010/main" val="1921559400"/>
              </p:ext>
            </p:extLst>
          </p:nvPr>
        </p:nvGraphicFramePr>
        <p:xfrm>
          <a:off x="177800" y="1564331"/>
          <a:ext cx="6040120" cy="45710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a:extLst>
              <a:ext uri="{FF2B5EF4-FFF2-40B4-BE49-F238E27FC236}">
                <a16:creationId xmlns:a16="http://schemas.microsoft.com/office/drawing/2014/main" id="{4CC74F1A-9FEA-4AE0-82F8-475825148182}"/>
              </a:ext>
            </a:extLst>
          </p:cNvPr>
          <p:cNvGraphicFramePr/>
          <p:nvPr>
            <p:extLst>
              <p:ext uri="{D42A27DB-BD31-4B8C-83A1-F6EECF244321}">
                <p14:modId xmlns:p14="http://schemas.microsoft.com/office/powerpoint/2010/main" val="2909818549"/>
              </p:ext>
            </p:extLst>
          </p:nvPr>
        </p:nvGraphicFramePr>
        <p:xfrm>
          <a:off x="6176360" y="1605873"/>
          <a:ext cx="5703920" cy="45295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51995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54CDEA1-FAFE-914A-AB04-3A88603E82D2}"/>
              </a:ext>
            </a:extLst>
          </p:cNvPr>
          <p:cNvSpPr>
            <a:spLocks noGrp="1"/>
          </p:cNvSpPr>
          <p:nvPr>
            <p:ph type="title" idx="4294967295"/>
          </p:nvPr>
        </p:nvSpPr>
        <p:spPr>
          <a:xfrm>
            <a:off x="222600" y="811140"/>
            <a:ext cx="5953760" cy="607228"/>
          </a:xfrm>
        </p:spPr>
        <p:txBody>
          <a:bodyPr>
            <a:noAutofit/>
          </a:bodyPr>
          <a:lstStyle/>
          <a:p>
            <a:pPr algn="ctr"/>
            <a:r>
              <a:rPr lang="fr-FR" sz="1800" b="1" dirty="0">
                <a:latin typeface="Garamond" panose="02020404030301010803" pitchFamily="18" charset="0"/>
              </a:rPr>
              <a:t>Changement revenu fiscal pays ECOWAS, %, </a:t>
            </a:r>
            <a:r>
              <a:rPr lang="fr-FR" sz="1800" b="1" dirty="0" err="1">
                <a:latin typeface="Garamond" panose="02020404030301010803" pitchFamily="18" charset="0"/>
              </a:rPr>
              <a:t>baseline</a:t>
            </a:r>
            <a:r>
              <a:rPr lang="fr-FR" sz="1800" b="1" dirty="0">
                <a:latin typeface="Garamond" panose="02020404030301010803" pitchFamily="18" charset="0"/>
              </a:rPr>
              <a:t> sans </a:t>
            </a:r>
            <a:r>
              <a:rPr lang="fr-FR" sz="1800" b="1" dirty="0" err="1">
                <a:latin typeface="Garamond" panose="02020404030301010803" pitchFamily="18" charset="0"/>
              </a:rPr>
              <a:t>ZLECAf</a:t>
            </a:r>
            <a:r>
              <a:rPr lang="fr-FR" sz="1800" b="1" dirty="0">
                <a:latin typeface="Garamond" panose="02020404030301010803" pitchFamily="18" charset="0"/>
              </a:rPr>
              <a:t> en 2040: </a:t>
            </a:r>
            <a:r>
              <a:rPr lang="fr-FR" sz="1800" b="1" dirty="0">
                <a:solidFill>
                  <a:schemeClr val="accent1"/>
                </a:solidFill>
                <a:latin typeface="Garamond" panose="02020404030301010803" pitchFamily="18" charset="0"/>
              </a:rPr>
              <a:t>-4.2% (LAS) á -4.7%(HAS) </a:t>
            </a:r>
            <a:endParaRPr lang="en-US" sz="1800" b="1" dirty="0">
              <a:solidFill>
                <a:schemeClr val="accent1"/>
              </a:solidFill>
              <a:latin typeface="Garamond" panose="02020404030301010803" pitchFamily="18" charset="0"/>
            </a:endParaRPr>
          </a:p>
        </p:txBody>
      </p:sp>
      <p:sp>
        <p:nvSpPr>
          <p:cNvPr id="8" name="Rectângulo arredondado 8">
            <a:extLst>
              <a:ext uri="{FF2B5EF4-FFF2-40B4-BE49-F238E27FC236}">
                <a16:creationId xmlns:a16="http://schemas.microsoft.com/office/drawing/2014/main" id="{443265F4-C211-0040-94B5-C85919DD8C06}"/>
              </a:ext>
            </a:extLst>
          </p:cNvPr>
          <p:cNvSpPr/>
          <p:nvPr/>
        </p:nvSpPr>
        <p:spPr>
          <a:xfrm>
            <a:off x="121921" y="41541"/>
            <a:ext cx="11389359"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sz="2800" b="1" dirty="0"/>
              <a:t>Impacts potentials de la mise </a:t>
            </a:r>
            <a:r>
              <a:rPr lang="en-US" sz="2800" b="1" dirty="0" err="1"/>
              <a:t>en</a:t>
            </a:r>
            <a:r>
              <a:rPr lang="en-US" sz="2800" b="1" dirty="0"/>
              <a:t> oeuvre </a:t>
            </a:r>
            <a:r>
              <a:rPr lang="en-US" sz="2800" b="1" dirty="0" err="1"/>
              <a:t>ZLECAf</a:t>
            </a:r>
            <a:r>
              <a:rPr lang="en-US" sz="2800" b="1" dirty="0"/>
              <a:t> dans la CEDEAO</a:t>
            </a:r>
          </a:p>
        </p:txBody>
      </p:sp>
      <p:sp>
        <p:nvSpPr>
          <p:cNvPr id="5" name="Content Placeholder 4">
            <a:extLst>
              <a:ext uri="{FF2B5EF4-FFF2-40B4-BE49-F238E27FC236}">
                <a16:creationId xmlns:a16="http://schemas.microsoft.com/office/drawing/2014/main" id="{F0629BE9-B48A-4089-8D74-61ACC984D0F7}"/>
              </a:ext>
            </a:extLst>
          </p:cNvPr>
          <p:cNvSpPr>
            <a:spLocks noGrp="1"/>
          </p:cNvSpPr>
          <p:nvPr>
            <p:ph idx="1"/>
          </p:nvPr>
        </p:nvSpPr>
        <p:spPr>
          <a:xfrm>
            <a:off x="254000" y="1544320"/>
            <a:ext cx="11760200" cy="4591101"/>
          </a:xfrm>
        </p:spPr>
        <p:txBody>
          <a:bodyPr/>
          <a:lstStyle/>
          <a:p>
            <a:endParaRPr lang="en-US" dirty="0"/>
          </a:p>
        </p:txBody>
      </p:sp>
      <p:sp>
        <p:nvSpPr>
          <p:cNvPr id="10" name="Title 2">
            <a:extLst>
              <a:ext uri="{FF2B5EF4-FFF2-40B4-BE49-F238E27FC236}">
                <a16:creationId xmlns:a16="http://schemas.microsoft.com/office/drawing/2014/main" id="{29AE77A7-4B8A-489D-BE01-99913775EE98}"/>
              </a:ext>
            </a:extLst>
          </p:cNvPr>
          <p:cNvSpPr txBox="1">
            <a:spLocks/>
          </p:cNvSpPr>
          <p:nvPr/>
        </p:nvSpPr>
        <p:spPr>
          <a:xfrm>
            <a:off x="6151880" y="742590"/>
            <a:ext cx="5914040" cy="6810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1800" b="1" dirty="0">
                <a:latin typeface="Garamond" panose="02020404030301010803" pitchFamily="18" charset="0"/>
              </a:rPr>
              <a:t>Changement revenu réel pays ECOWAS, </a:t>
            </a:r>
            <a:r>
              <a:rPr lang="fr-FR" sz="1800" b="1" dirty="0" err="1">
                <a:latin typeface="Garamond" panose="02020404030301010803" pitchFamily="18" charset="0"/>
              </a:rPr>
              <a:t>baseline</a:t>
            </a:r>
            <a:r>
              <a:rPr lang="fr-FR" sz="1800" b="1" dirty="0">
                <a:latin typeface="Garamond" panose="02020404030301010803" pitchFamily="18" charset="0"/>
              </a:rPr>
              <a:t> sans </a:t>
            </a:r>
            <a:r>
              <a:rPr lang="fr-FR" sz="1800" b="1" dirty="0" err="1">
                <a:latin typeface="Garamond" panose="02020404030301010803" pitchFamily="18" charset="0"/>
              </a:rPr>
              <a:t>ZLECAf</a:t>
            </a:r>
            <a:r>
              <a:rPr lang="fr-FR" sz="1800" b="1" dirty="0">
                <a:latin typeface="Garamond" panose="02020404030301010803" pitchFamily="18" charset="0"/>
              </a:rPr>
              <a:t> en 2040, %: </a:t>
            </a:r>
            <a:r>
              <a:rPr lang="fr-FR" sz="1800" b="1" dirty="0">
                <a:solidFill>
                  <a:schemeClr val="accent1"/>
                </a:solidFill>
                <a:latin typeface="Garamond" panose="02020404030301010803" pitchFamily="18" charset="0"/>
              </a:rPr>
              <a:t>+0.41% (LAS) et +0.44%(HAS)</a:t>
            </a:r>
            <a:endParaRPr lang="en-US" sz="1800" b="1" dirty="0">
              <a:solidFill>
                <a:schemeClr val="accent1"/>
              </a:solidFill>
              <a:latin typeface="Garamond" panose="02020404030301010803" pitchFamily="18" charset="0"/>
            </a:endParaRPr>
          </a:p>
        </p:txBody>
      </p:sp>
      <p:pic>
        <p:nvPicPr>
          <p:cNvPr id="9" name="Picture 8">
            <a:extLst>
              <a:ext uri="{FF2B5EF4-FFF2-40B4-BE49-F238E27FC236}">
                <a16:creationId xmlns:a16="http://schemas.microsoft.com/office/drawing/2014/main" id="{1E96EE27-2AAB-4F10-A262-4E845090491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0190" y="1564331"/>
            <a:ext cx="5926170" cy="4571090"/>
          </a:xfrm>
          <a:prstGeom prst="rect">
            <a:avLst/>
          </a:prstGeom>
          <a:noFill/>
        </p:spPr>
      </p:pic>
      <p:graphicFrame>
        <p:nvGraphicFramePr>
          <p:cNvPr id="11" name="Chart 10">
            <a:extLst>
              <a:ext uri="{FF2B5EF4-FFF2-40B4-BE49-F238E27FC236}">
                <a16:creationId xmlns:a16="http://schemas.microsoft.com/office/drawing/2014/main" id="{DD537792-6CD4-4EDF-86AB-2174500733F6}"/>
              </a:ext>
            </a:extLst>
          </p:cNvPr>
          <p:cNvGraphicFramePr/>
          <p:nvPr>
            <p:extLst>
              <p:ext uri="{D42A27DB-BD31-4B8C-83A1-F6EECF244321}">
                <p14:modId xmlns:p14="http://schemas.microsoft.com/office/powerpoint/2010/main" val="2635598012"/>
              </p:ext>
            </p:extLst>
          </p:nvPr>
        </p:nvGraphicFramePr>
        <p:xfrm>
          <a:off x="6234780" y="1564331"/>
          <a:ext cx="5703220" cy="45510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8372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E65CE381-1336-4C41-BAE8-C99E1FFC129D}"/>
              </a:ext>
            </a:extLst>
          </p:cNvPr>
          <p:cNvSpPr/>
          <p:nvPr/>
        </p:nvSpPr>
        <p:spPr>
          <a:xfrm>
            <a:off x="1607954" y="119"/>
            <a:ext cx="8948287" cy="51077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b="1" dirty="0"/>
              <a:t>Situation des ratifications de la </a:t>
            </a:r>
            <a:r>
              <a:rPr lang="fr-FR" b="1" dirty="0" err="1"/>
              <a:t>ZLECAf</a:t>
            </a:r>
            <a:r>
              <a:rPr lang="fr-FR" b="1" dirty="0"/>
              <a:t> au 31 Janvier 2021</a:t>
            </a:r>
            <a:endParaRPr lang="en-US" b="1" dirty="0"/>
          </a:p>
        </p:txBody>
      </p:sp>
      <p:graphicFrame>
        <p:nvGraphicFramePr>
          <p:cNvPr id="5" name="Content Placeholder 4">
            <a:extLst>
              <a:ext uri="{FF2B5EF4-FFF2-40B4-BE49-F238E27FC236}">
                <a16:creationId xmlns:a16="http://schemas.microsoft.com/office/drawing/2014/main" id="{74C8BB3F-C0C4-48ED-9BC7-FE4DD205103C}"/>
              </a:ext>
            </a:extLst>
          </p:cNvPr>
          <p:cNvGraphicFramePr>
            <a:graphicFrameLocks noGrp="1"/>
          </p:cNvGraphicFramePr>
          <p:nvPr>
            <p:ph idx="1"/>
          </p:nvPr>
        </p:nvGraphicFramePr>
        <p:xfrm>
          <a:off x="436562" y="911224"/>
          <a:ext cx="11389677" cy="5438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8562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2309105-2457-494A-8100-ACF219C3FB54}"/>
              </a:ext>
            </a:extLst>
          </p:cNvPr>
          <p:cNvGraphicFramePr>
            <a:graphicFrameLocks noGrp="1"/>
          </p:cNvGraphicFramePr>
          <p:nvPr>
            <p:ph idx="1"/>
            <p:extLst/>
          </p:nvPr>
        </p:nvGraphicFramePr>
        <p:xfrm>
          <a:off x="436880" y="951685"/>
          <a:ext cx="11308080" cy="5235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ângulo arredondado 8">
            <a:extLst>
              <a:ext uri="{FF2B5EF4-FFF2-40B4-BE49-F238E27FC236}">
                <a16:creationId xmlns:a16="http://schemas.microsoft.com/office/drawing/2014/main" id="{E65CE381-1336-4C41-BAE8-C99E1FFC129D}"/>
              </a:ext>
            </a:extLst>
          </p:cNvPr>
          <p:cNvSpPr/>
          <p:nvPr/>
        </p:nvSpPr>
        <p:spPr>
          <a:xfrm>
            <a:off x="1475873" y="-136208"/>
            <a:ext cx="9240253" cy="115776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r>
              <a:rPr lang="fr-FR" altLang="en-US" sz="2800" b="1" dirty="0">
                <a:solidFill>
                  <a:schemeClr val="bg1"/>
                </a:solidFill>
              </a:rPr>
              <a:t>Défis et opportunités majeurs de mise en œuvre de la </a:t>
            </a:r>
            <a:r>
              <a:rPr lang="fr-FR" altLang="en-US" sz="2800" b="1" dirty="0" err="1">
                <a:solidFill>
                  <a:schemeClr val="bg1"/>
                </a:solidFill>
              </a:rPr>
              <a:t>ZLECAf</a:t>
            </a:r>
            <a:r>
              <a:rPr lang="fr-FR" altLang="en-US" sz="2800" b="1" dirty="0">
                <a:solidFill>
                  <a:schemeClr val="bg1"/>
                </a:solidFill>
              </a:rPr>
              <a:t> </a:t>
            </a:r>
            <a:endParaRPr lang="en-US" altLang="en-US" sz="2800" b="1" dirty="0">
              <a:solidFill>
                <a:schemeClr val="bg1"/>
              </a:solidFill>
            </a:endParaRPr>
          </a:p>
        </p:txBody>
      </p:sp>
    </p:spTree>
    <p:extLst>
      <p:ext uri="{BB962C8B-B14F-4D97-AF65-F5344CB8AC3E}">
        <p14:creationId xmlns:p14="http://schemas.microsoft.com/office/powerpoint/2010/main" val="454428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E65CE381-1336-4C41-BAE8-C99E1FFC129D}"/>
              </a:ext>
            </a:extLst>
          </p:cNvPr>
          <p:cNvSpPr/>
          <p:nvPr/>
        </p:nvSpPr>
        <p:spPr>
          <a:xfrm>
            <a:off x="1607954" y="-85011"/>
            <a:ext cx="8948287"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800" b="1" dirty="0"/>
              <a:t>Appui á la mise en œuvre de la </a:t>
            </a:r>
            <a:r>
              <a:rPr lang="fr-FR" sz="2800" b="1" dirty="0" err="1"/>
              <a:t>ZLECAf</a:t>
            </a:r>
            <a:r>
              <a:rPr lang="fr-FR" sz="2800" b="1" dirty="0"/>
              <a:t> dans la CEDEAO</a:t>
            </a:r>
            <a:endParaRPr lang="en-US" sz="2800" b="1" dirty="0"/>
          </a:p>
        </p:txBody>
      </p:sp>
      <p:graphicFrame>
        <p:nvGraphicFramePr>
          <p:cNvPr id="9" name="Content Placeholder 8">
            <a:extLst>
              <a:ext uri="{FF2B5EF4-FFF2-40B4-BE49-F238E27FC236}">
                <a16:creationId xmlns:a16="http://schemas.microsoft.com/office/drawing/2014/main" id="{B717B5F6-6420-4C89-B7DD-2B94AB03BF03}"/>
              </a:ext>
            </a:extLst>
          </p:cNvPr>
          <p:cNvGraphicFramePr>
            <a:graphicFrameLocks noGrp="1"/>
          </p:cNvGraphicFramePr>
          <p:nvPr>
            <p:ph idx="1"/>
            <p:extLst>
              <p:ext uri="{D42A27DB-BD31-4B8C-83A1-F6EECF244321}">
                <p14:modId xmlns:p14="http://schemas.microsoft.com/office/powerpoint/2010/main" val="3267438031"/>
              </p:ext>
            </p:extLst>
          </p:nvPr>
        </p:nvGraphicFramePr>
        <p:xfrm>
          <a:off x="450850" y="1026160"/>
          <a:ext cx="11273790" cy="5394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8508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E65CE381-1336-4C41-BAE8-C99E1FFC129D}"/>
              </a:ext>
            </a:extLst>
          </p:cNvPr>
          <p:cNvSpPr/>
          <p:nvPr/>
        </p:nvSpPr>
        <p:spPr>
          <a:xfrm>
            <a:off x="1607954" y="-85011"/>
            <a:ext cx="8948287"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800" b="1" dirty="0"/>
              <a:t>Recommandations aux médias</a:t>
            </a:r>
            <a:endParaRPr lang="en-US" sz="2800" b="1" dirty="0"/>
          </a:p>
        </p:txBody>
      </p:sp>
      <p:graphicFrame>
        <p:nvGraphicFramePr>
          <p:cNvPr id="9" name="Content Placeholder 8">
            <a:extLst>
              <a:ext uri="{FF2B5EF4-FFF2-40B4-BE49-F238E27FC236}">
                <a16:creationId xmlns:a16="http://schemas.microsoft.com/office/drawing/2014/main" id="{B717B5F6-6420-4C89-B7DD-2B94AB03BF03}"/>
              </a:ext>
            </a:extLst>
          </p:cNvPr>
          <p:cNvGraphicFramePr>
            <a:graphicFrameLocks noGrp="1"/>
          </p:cNvGraphicFramePr>
          <p:nvPr>
            <p:ph idx="1"/>
            <p:extLst>
              <p:ext uri="{D42A27DB-BD31-4B8C-83A1-F6EECF244321}">
                <p14:modId xmlns:p14="http://schemas.microsoft.com/office/powerpoint/2010/main" val="959911428"/>
              </p:ext>
            </p:extLst>
          </p:nvPr>
        </p:nvGraphicFramePr>
        <p:xfrm>
          <a:off x="450850" y="1026160"/>
          <a:ext cx="11273790" cy="5394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5425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3884613" y="2582614"/>
            <a:ext cx="4926453"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4800" b="1" dirty="0">
                <a:solidFill>
                  <a:schemeClr val="tx1"/>
                </a:solidFill>
                <a:latin typeface="Lato" panose="020F0502020204030203" pitchFamily="34" charset="77"/>
                <a:sym typeface="Lato" panose="020F0502020204030203" pitchFamily="34" charset="77"/>
              </a:rPr>
              <a:t>Merci pour </a:t>
            </a:r>
            <a:r>
              <a:rPr lang="fr-FR" altLang="en-US" sz="4800" b="1" dirty="0">
                <a:solidFill>
                  <a:schemeClr val="tx1"/>
                </a:solidFill>
                <a:latin typeface="Lato" panose="020F0502020204030203" pitchFamily="34" charset="77"/>
                <a:sym typeface="Lato" panose="020F0502020204030203" pitchFamily="34" charset="77"/>
              </a:rPr>
              <a:t>votre</a:t>
            </a:r>
            <a:r>
              <a:rPr lang="en-US" altLang="en-US" sz="4800" b="1" dirty="0">
                <a:solidFill>
                  <a:schemeClr val="tx1"/>
                </a:solidFill>
                <a:latin typeface="Lato" panose="020F0502020204030203" pitchFamily="34" charset="77"/>
                <a:sym typeface="Lato" panose="020F0502020204030203" pitchFamily="34" charset="77"/>
              </a:rPr>
              <a:t> attention</a:t>
            </a:r>
          </a:p>
        </p:txBody>
      </p:sp>
    </p:spTree>
    <p:extLst>
      <p:ext uri="{BB962C8B-B14F-4D97-AF65-F5344CB8AC3E}">
        <p14:creationId xmlns:p14="http://schemas.microsoft.com/office/powerpoint/2010/main" val="42469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43265F4-C211-0040-94B5-C85919DD8C06}"/>
              </a:ext>
            </a:extLst>
          </p:cNvPr>
          <p:cNvSpPr/>
          <p:nvPr/>
        </p:nvSpPr>
        <p:spPr>
          <a:xfrm>
            <a:off x="1475873" y="102155"/>
            <a:ext cx="9240253"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800" b="1" dirty="0"/>
              <a:t>SOMMAIRE</a:t>
            </a:r>
          </a:p>
        </p:txBody>
      </p:sp>
      <p:sp>
        <p:nvSpPr>
          <p:cNvPr id="3" name="Rectangle 2">
            <a:extLst>
              <a:ext uri="{FF2B5EF4-FFF2-40B4-BE49-F238E27FC236}">
                <a16:creationId xmlns:a16="http://schemas.microsoft.com/office/drawing/2014/main" id="{D1F28832-C111-4A60-B45B-700408059259}"/>
              </a:ext>
            </a:extLst>
          </p:cNvPr>
          <p:cNvSpPr/>
          <p:nvPr/>
        </p:nvSpPr>
        <p:spPr>
          <a:xfrm>
            <a:off x="863600" y="1118205"/>
            <a:ext cx="10586719" cy="5151923"/>
          </a:xfrm>
          <a:prstGeom prst="rect">
            <a:avLst/>
          </a:prstGeom>
        </p:spPr>
        <p:txBody>
          <a:bodyPr wrap="square">
            <a:spAutoFit/>
          </a:bodyPr>
          <a:lstStyle/>
          <a:p>
            <a:pPr marL="171450" indent="-171450">
              <a:lnSpc>
                <a:spcPct val="150000"/>
              </a:lnSpc>
              <a:spcAft>
                <a:spcPts val="800"/>
              </a:spcAft>
              <a:buFont typeface="Wingdings" panose="05000000000000000000" pitchFamily="2" charset="2"/>
              <a:buChar char="q"/>
            </a:pPr>
            <a:r>
              <a:rPr lang="fr-FR" sz="2800" b="1" dirty="0">
                <a:solidFill>
                  <a:srgbClr val="002060"/>
                </a:solidFill>
                <a:latin typeface="Lato"/>
              </a:rPr>
              <a:t>Pourquoi la </a:t>
            </a:r>
            <a:r>
              <a:rPr lang="fr-FR" sz="2800" b="1" dirty="0" err="1">
                <a:solidFill>
                  <a:srgbClr val="002060"/>
                </a:solidFill>
                <a:latin typeface="Lato"/>
              </a:rPr>
              <a:t>ZLECAf</a:t>
            </a:r>
            <a:r>
              <a:rPr lang="fr-FR" sz="2800" b="1" dirty="0">
                <a:solidFill>
                  <a:srgbClr val="002060"/>
                </a:solidFill>
                <a:latin typeface="Lato"/>
              </a:rPr>
              <a:t>?</a:t>
            </a:r>
          </a:p>
          <a:p>
            <a:pPr marL="171450" indent="-171450">
              <a:lnSpc>
                <a:spcPct val="150000"/>
              </a:lnSpc>
              <a:spcAft>
                <a:spcPts val="800"/>
              </a:spcAft>
              <a:buFont typeface="Wingdings" panose="05000000000000000000" pitchFamily="2" charset="2"/>
              <a:buChar char="q"/>
            </a:pPr>
            <a:r>
              <a:rPr lang="fr-FR" sz="2800" b="1" dirty="0">
                <a:solidFill>
                  <a:srgbClr val="002060"/>
                </a:solidFill>
                <a:latin typeface="Lato"/>
              </a:rPr>
              <a:t>Protocoles et modalités de négociation de la ZLECAF</a:t>
            </a:r>
          </a:p>
          <a:p>
            <a:pPr marL="171450" indent="-171450">
              <a:lnSpc>
                <a:spcPct val="150000"/>
              </a:lnSpc>
              <a:spcAft>
                <a:spcPts val="800"/>
              </a:spcAft>
              <a:buFont typeface="Wingdings" panose="05000000000000000000" pitchFamily="2" charset="2"/>
              <a:buChar char="q"/>
            </a:pPr>
            <a:r>
              <a:rPr lang="fr-FR" sz="2800" b="1" dirty="0">
                <a:solidFill>
                  <a:srgbClr val="002060"/>
                </a:solidFill>
                <a:latin typeface="Lato"/>
              </a:rPr>
              <a:t>Impacts potentiels de mise en œuvre dans la CEDEAO</a:t>
            </a:r>
          </a:p>
          <a:p>
            <a:pPr marL="171450" indent="-171450">
              <a:lnSpc>
                <a:spcPct val="150000"/>
              </a:lnSpc>
              <a:spcAft>
                <a:spcPts val="800"/>
              </a:spcAft>
              <a:buFont typeface="Wingdings" panose="05000000000000000000" pitchFamily="2" charset="2"/>
              <a:buChar char="q"/>
            </a:pPr>
            <a:r>
              <a:rPr lang="fr-FR" sz="2800" b="1" dirty="0">
                <a:solidFill>
                  <a:srgbClr val="002060"/>
                </a:solidFill>
                <a:latin typeface="Lato"/>
              </a:rPr>
              <a:t>Statut de la ratification de l’accord</a:t>
            </a:r>
          </a:p>
          <a:p>
            <a:pPr marL="171450" indent="-171450">
              <a:lnSpc>
                <a:spcPct val="150000"/>
              </a:lnSpc>
              <a:spcAft>
                <a:spcPts val="800"/>
              </a:spcAft>
              <a:buFont typeface="Wingdings" panose="05000000000000000000" pitchFamily="2" charset="2"/>
              <a:buChar char="q"/>
            </a:pPr>
            <a:r>
              <a:rPr lang="fr-FR" sz="2800" b="1" dirty="0">
                <a:solidFill>
                  <a:srgbClr val="002060"/>
                </a:solidFill>
                <a:latin typeface="Lato"/>
              </a:rPr>
              <a:t>Défis et opportunités majeures</a:t>
            </a:r>
          </a:p>
          <a:p>
            <a:pPr marL="171450" indent="-171450">
              <a:lnSpc>
                <a:spcPct val="150000"/>
              </a:lnSpc>
              <a:spcAft>
                <a:spcPts val="800"/>
              </a:spcAft>
              <a:buFont typeface="Wingdings" panose="05000000000000000000" pitchFamily="2" charset="2"/>
              <a:buChar char="q"/>
            </a:pPr>
            <a:r>
              <a:rPr lang="fr-FR" sz="2800" b="1" dirty="0">
                <a:solidFill>
                  <a:srgbClr val="002060"/>
                </a:solidFill>
                <a:latin typeface="Lato"/>
              </a:rPr>
              <a:t>Appui de la CEA aux Etats membres dans la mise en œuvre</a:t>
            </a:r>
          </a:p>
          <a:p>
            <a:pPr marL="171450" indent="-171450">
              <a:lnSpc>
                <a:spcPct val="150000"/>
              </a:lnSpc>
              <a:spcAft>
                <a:spcPts val="800"/>
              </a:spcAft>
              <a:buFont typeface="Wingdings" panose="05000000000000000000" pitchFamily="2" charset="2"/>
              <a:buChar char="q"/>
            </a:pPr>
            <a:r>
              <a:rPr lang="fr-FR" sz="2800" b="1" dirty="0">
                <a:solidFill>
                  <a:srgbClr val="002060"/>
                </a:solidFill>
                <a:latin typeface="Lato"/>
              </a:rPr>
              <a:t>Recommandations </a:t>
            </a:r>
          </a:p>
        </p:txBody>
      </p:sp>
    </p:spTree>
    <p:extLst>
      <p:ext uri="{BB962C8B-B14F-4D97-AF65-F5344CB8AC3E}">
        <p14:creationId xmlns:p14="http://schemas.microsoft.com/office/powerpoint/2010/main" val="3779568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43265F4-C211-0040-94B5-C85919DD8C06}"/>
              </a:ext>
            </a:extLst>
          </p:cNvPr>
          <p:cNvSpPr/>
          <p:nvPr/>
        </p:nvSpPr>
        <p:spPr>
          <a:xfrm>
            <a:off x="1475873" y="102155"/>
            <a:ext cx="9240253"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800" b="1" dirty="0"/>
              <a:t>Pourquoi la </a:t>
            </a:r>
            <a:r>
              <a:rPr lang="fr-FR" sz="2800" b="1" dirty="0" err="1"/>
              <a:t>ZLECAf</a:t>
            </a:r>
            <a:r>
              <a:rPr lang="fr-FR" sz="2800" b="1" dirty="0"/>
              <a:t> ? </a:t>
            </a:r>
            <a:r>
              <a:rPr lang="en-US" sz="2800" b="1" dirty="0"/>
              <a:t>(1/2)</a:t>
            </a:r>
          </a:p>
        </p:txBody>
      </p:sp>
      <p:sp>
        <p:nvSpPr>
          <p:cNvPr id="2" name="Rectangle 1">
            <a:extLst>
              <a:ext uri="{FF2B5EF4-FFF2-40B4-BE49-F238E27FC236}">
                <a16:creationId xmlns:a16="http://schemas.microsoft.com/office/drawing/2014/main" id="{BED0C2D3-611A-449A-96F4-1099C5C273A4}"/>
              </a:ext>
            </a:extLst>
          </p:cNvPr>
          <p:cNvSpPr/>
          <p:nvPr/>
        </p:nvSpPr>
        <p:spPr>
          <a:xfrm>
            <a:off x="2811379" y="889225"/>
            <a:ext cx="3284622" cy="1677382"/>
          </a:xfrm>
          <a:prstGeom prst="rect">
            <a:avLst/>
          </a:prstGeom>
        </p:spPr>
        <p:txBody>
          <a:bodyPr wrap="square">
            <a:spAutoFit/>
          </a:bodyPr>
          <a:lstStyle/>
          <a:p>
            <a:pPr algn="ctr"/>
            <a:r>
              <a:rPr lang="fr-FR" sz="1700" b="1" dirty="0" err="1">
                <a:solidFill>
                  <a:srgbClr val="002060"/>
                </a:solidFill>
                <a:latin typeface="Arial" panose="020B0604020202020204" pitchFamily="34" charset="0"/>
                <a:cs typeface="Arial" panose="020B0604020202020204" pitchFamily="34" charset="0"/>
              </a:rPr>
              <a:t>ZLECAf</a:t>
            </a:r>
            <a:r>
              <a:rPr lang="fr-FR" sz="1700" b="1" dirty="0">
                <a:solidFill>
                  <a:srgbClr val="002060"/>
                </a:solidFill>
                <a:latin typeface="Arial" panose="020B0604020202020204" pitchFamily="34" charset="0"/>
                <a:cs typeface="Arial" panose="020B0604020202020204" pitchFamily="34" charset="0"/>
              </a:rPr>
              <a:t>: </a:t>
            </a:r>
            <a:r>
              <a:rPr lang="fr-FR" sz="1700" dirty="0">
                <a:latin typeface="Arial" panose="020B0604020202020204" pitchFamily="34" charset="0"/>
                <a:cs typeface="Arial" panose="020B0604020202020204" pitchFamily="34" charset="0"/>
              </a:rPr>
              <a:t>Un des projets phares du premier plan décennal de mise en œuvre de l'Agenda 2063 de l'Union africaine - </a:t>
            </a:r>
            <a:r>
              <a:rPr lang="fr-FR" sz="1700" b="1" i="1" u="sng" dirty="0">
                <a:solidFill>
                  <a:schemeClr val="accent2">
                    <a:lumMod val="50000"/>
                  </a:schemeClr>
                </a:solidFill>
                <a:latin typeface="Arial" panose="020B0604020202020204" pitchFamily="34" charset="0"/>
                <a:cs typeface="Arial" panose="020B0604020202020204" pitchFamily="34" charset="0"/>
              </a:rPr>
              <a:t>L'Afrique que nous voulons</a:t>
            </a:r>
            <a:r>
              <a:rPr lang="fr-FR" sz="1700" i="1" u="sng" dirty="0">
                <a:solidFill>
                  <a:schemeClr val="accent2">
                    <a:lumMod val="50000"/>
                  </a:schemeClr>
                </a:solidFill>
                <a:latin typeface="Arial" panose="020B0604020202020204" pitchFamily="34" charset="0"/>
                <a:cs typeface="Arial" panose="020B0604020202020204" pitchFamily="34" charset="0"/>
              </a:rPr>
              <a:t>. </a:t>
            </a:r>
          </a:p>
          <a:p>
            <a:pPr marL="285750" indent="-285750">
              <a:buFont typeface="Wingdings" panose="05000000000000000000" pitchFamily="2" charset="2"/>
              <a:buChar char="q"/>
            </a:pPr>
            <a:endParaRPr lang="en-US" dirty="0"/>
          </a:p>
        </p:txBody>
      </p:sp>
      <p:pic>
        <p:nvPicPr>
          <p:cNvPr id="6" name="Picture 5">
            <a:extLst>
              <a:ext uri="{FF2B5EF4-FFF2-40B4-BE49-F238E27FC236}">
                <a16:creationId xmlns:a16="http://schemas.microsoft.com/office/drawing/2014/main" id="{F2749C5C-76F9-4789-907C-E46CCFB19D6F}"/>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545334" y="948066"/>
            <a:ext cx="1364580" cy="1262007"/>
          </a:xfrm>
          <a:prstGeom prst="rect">
            <a:avLst/>
          </a:prstGeom>
        </p:spPr>
      </p:pic>
      <p:sp>
        <p:nvSpPr>
          <p:cNvPr id="7" name="Rectangle 6">
            <a:extLst>
              <a:ext uri="{FF2B5EF4-FFF2-40B4-BE49-F238E27FC236}">
                <a16:creationId xmlns:a16="http://schemas.microsoft.com/office/drawing/2014/main" id="{E07F332B-236D-4000-A42E-AC3021E1C72A}"/>
              </a:ext>
            </a:extLst>
          </p:cNvPr>
          <p:cNvSpPr/>
          <p:nvPr/>
        </p:nvSpPr>
        <p:spPr>
          <a:xfrm>
            <a:off x="2900138" y="5067358"/>
            <a:ext cx="2695074" cy="1200329"/>
          </a:xfrm>
          <a:prstGeom prst="rect">
            <a:avLst/>
          </a:prstGeom>
        </p:spPr>
        <p:txBody>
          <a:bodyPr wrap="square">
            <a:spAutoFit/>
          </a:bodyPr>
          <a:lstStyle/>
          <a:p>
            <a:pPr algn="ctr">
              <a:spcAft>
                <a:spcPts val="1800"/>
              </a:spcAft>
              <a:defRPr/>
            </a:pPr>
            <a:r>
              <a:rPr lang="fr-FR" dirty="0">
                <a:latin typeface="Arial" panose="020B0604020202020204" pitchFamily="34" charset="0"/>
                <a:cs typeface="Arial" panose="020B0604020202020204" pitchFamily="34" charset="0"/>
              </a:rPr>
              <a:t>Le commerce intra-Africain se heurte à plusieurs frontières terrestres</a:t>
            </a:r>
          </a:p>
        </p:txBody>
      </p:sp>
      <p:sp>
        <p:nvSpPr>
          <p:cNvPr id="10" name="Rectangle 9">
            <a:extLst>
              <a:ext uri="{FF2B5EF4-FFF2-40B4-BE49-F238E27FC236}">
                <a16:creationId xmlns:a16="http://schemas.microsoft.com/office/drawing/2014/main" id="{4695AAF4-3224-405B-8FE3-EBD62862D162}"/>
              </a:ext>
            </a:extLst>
          </p:cNvPr>
          <p:cNvSpPr/>
          <p:nvPr/>
        </p:nvSpPr>
        <p:spPr>
          <a:xfrm>
            <a:off x="2912198" y="2963795"/>
            <a:ext cx="2878504" cy="1138773"/>
          </a:xfrm>
          <a:prstGeom prst="rect">
            <a:avLst/>
          </a:prstGeom>
        </p:spPr>
        <p:txBody>
          <a:bodyPr wrap="square">
            <a:spAutoFit/>
          </a:bodyPr>
          <a:lstStyle/>
          <a:p>
            <a:pPr algn="ctr">
              <a:spcAft>
                <a:spcPts val="1800"/>
              </a:spcAft>
              <a:defRPr/>
            </a:pPr>
            <a:r>
              <a:rPr lang="fr-FR" sz="1700" dirty="0">
                <a:latin typeface="Arial" panose="020B0604020202020204" pitchFamily="34" charset="0"/>
                <a:cs typeface="Arial" panose="020B0604020202020204" pitchFamily="34" charset="0"/>
              </a:rPr>
              <a:t>L'Afrique est un vaste marché fragmenté en petits marchés nationaux pour la plupart</a:t>
            </a:r>
          </a:p>
        </p:txBody>
      </p:sp>
      <p:grpSp>
        <p:nvGrpSpPr>
          <p:cNvPr id="11" name="Graphic 8" descr="Shopping cart">
            <a:extLst>
              <a:ext uri="{FF2B5EF4-FFF2-40B4-BE49-F238E27FC236}">
                <a16:creationId xmlns:a16="http://schemas.microsoft.com/office/drawing/2014/main" id="{920438D4-F928-4B75-9110-5A662CB95811}"/>
              </a:ext>
            </a:extLst>
          </p:cNvPr>
          <p:cNvGrpSpPr/>
          <p:nvPr/>
        </p:nvGrpSpPr>
        <p:grpSpPr>
          <a:xfrm>
            <a:off x="1478157" y="2776861"/>
            <a:ext cx="1382311" cy="1470865"/>
            <a:chOff x="105692" y="1725306"/>
            <a:chExt cx="914400" cy="914400"/>
          </a:xfrm>
          <a:solidFill>
            <a:srgbClr val="00B0F0"/>
          </a:solidFill>
        </p:grpSpPr>
        <p:sp>
          <p:nvSpPr>
            <p:cNvPr id="12" name="Freeform: Shape 11">
              <a:extLst>
                <a:ext uri="{FF2B5EF4-FFF2-40B4-BE49-F238E27FC236}">
                  <a16:creationId xmlns:a16="http://schemas.microsoft.com/office/drawing/2014/main" id="{064458DC-2E17-4320-8E1B-18D74046BAFD}"/>
                </a:ext>
              </a:extLst>
            </p:cNvPr>
            <p:cNvSpPr/>
            <p:nvPr/>
          </p:nvSpPr>
          <p:spPr>
            <a:xfrm>
              <a:off x="181892" y="1801506"/>
              <a:ext cx="704850" cy="647700"/>
            </a:xfrm>
            <a:custGeom>
              <a:avLst/>
              <a:gdLst>
                <a:gd name="connsiteX0" fmla="*/ 219075 w 704850"/>
                <a:gd name="connsiteY0" fmla="*/ 219075 h 647700"/>
                <a:gd name="connsiteX1" fmla="*/ 114300 w 704850"/>
                <a:gd name="connsiteY1" fmla="*/ 219075 h 647700"/>
                <a:gd name="connsiteX2" fmla="*/ 114300 w 704850"/>
                <a:gd name="connsiteY2" fmla="*/ 152400 h 647700"/>
                <a:gd name="connsiteX3" fmla="*/ 219075 w 704850"/>
                <a:gd name="connsiteY3" fmla="*/ 152400 h 647700"/>
                <a:gd name="connsiteX4" fmla="*/ 219075 w 704850"/>
                <a:gd name="connsiteY4" fmla="*/ 219075 h 647700"/>
                <a:gd name="connsiteX5" fmla="*/ 361950 w 704850"/>
                <a:gd name="connsiteY5" fmla="*/ 152400 h 647700"/>
                <a:gd name="connsiteX6" fmla="*/ 361950 w 704850"/>
                <a:gd name="connsiteY6" fmla="*/ 219075 h 647700"/>
                <a:gd name="connsiteX7" fmla="*/ 257175 w 704850"/>
                <a:gd name="connsiteY7" fmla="*/ 219075 h 647700"/>
                <a:gd name="connsiteX8" fmla="*/ 257175 w 704850"/>
                <a:gd name="connsiteY8" fmla="*/ 152400 h 647700"/>
                <a:gd name="connsiteX9" fmla="*/ 361950 w 704850"/>
                <a:gd name="connsiteY9" fmla="*/ 152400 h 647700"/>
                <a:gd name="connsiteX10" fmla="*/ 504825 w 704850"/>
                <a:gd name="connsiteY10" fmla="*/ 152400 h 647700"/>
                <a:gd name="connsiteX11" fmla="*/ 504825 w 704850"/>
                <a:gd name="connsiteY11" fmla="*/ 219075 h 647700"/>
                <a:gd name="connsiteX12" fmla="*/ 400050 w 704850"/>
                <a:gd name="connsiteY12" fmla="*/ 219075 h 647700"/>
                <a:gd name="connsiteX13" fmla="*/ 400050 w 704850"/>
                <a:gd name="connsiteY13" fmla="*/ 152400 h 647700"/>
                <a:gd name="connsiteX14" fmla="*/ 504825 w 704850"/>
                <a:gd name="connsiteY14" fmla="*/ 152400 h 647700"/>
                <a:gd name="connsiteX15" fmla="*/ 647700 w 704850"/>
                <a:gd name="connsiteY15" fmla="*/ 152400 h 647700"/>
                <a:gd name="connsiteX16" fmla="*/ 647700 w 704850"/>
                <a:gd name="connsiteY16" fmla="*/ 219075 h 647700"/>
                <a:gd name="connsiteX17" fmla="*/ 542925 w 704850"/>
                <a:gd name="connsiteY17" fmla="*/ 219075 h 647700"/>
                <a:gd name="connsiteX18" fmla="*/ 542925 w 704850"/>
                <a:gd name="connsiteY18" fmla="*/ 152400 h 647700"/>
                <a:gd name="connsiteX19" fmla="*/ 647700 w 704850"/>
                <a:gd name="connsiteY19" fmla="*/ 152400 h 647700"/>
                <a:gd name="connsiteX20" fmla="*/ 647700 w 704850"/>
                <a:gd name="connsiteY20" fmla="*/ 323850 h 647700"/>
                <a:gd name="connsiteX21" fmla="*/ 542925 w 704850"/>
                <a:gd name="connsiteY21" fmla="*/ 323850 h 647700"/>
                <a:gd name="connsiteX22" fmla="*/ 542925 w 704850"/>
                <a:gd name="connsiteY22" fmla="*/ 257175 h 647700"/>
                <a:gd name="connsiteX23" fmla="*/ 647700 w 704850"/>
                <a:gd name="connsiteY23" fmla="*/ 257175 h 647700"/>
                <a:gd name="connsiteX24" fmla="*/ 647700 w 704850"/>
                <a:gd name="connsiteY24" fmla="*/ 323850 h 647700"/>
                <a:gd name="connsiteX25" fmla="*/ 647700 w 704850"/>
                <a:gd name="connsiteY25" fmla="*/ 404813 h 647700"/>
                <a:gd name="connsiteX26" fmla="*/ 542925 w 704850"/>
                <a:gd name="connsiteY26" fmla="*/ 414338 h 647700"/>
                <a:gd name="connsiteX27" fmla="*/ 542925 w 704850"/>
                <a:gd name="connsiteY27" fmla="*/ 361950 h 647700"/>
                <a:gd name="connsiteX28" fmla="*/ 647700 w 704850"/>
                <a:gd name="connsiteY28" fmla="*/ 361950 h 647700"/>
                <a:gd name="connsiteX29" fmla="*/ 647700 w 704850"/>
                <a:gd name="connsiteY29" fmla="*/ 404813 h 647700"/>
                <a:gd name="connsiteX30" fmla="*/ 219075 w 704850"/>
                <a:gd name="connsiteY30" fmla="*/ 361950 h 647700"/>
                <a:gd name="connsiteX31" fmla="*/ 219075 w 704850"/>
                <a:gd name="connsiteY31" fmla="*/ 442913 h 647700"/>
                <a:gd name="connsiteX32" fmla="*/ 114300 w 704850"/>
                <a:gd name="connsiteY32" fmla="*/ 452438 h 647700"/>
                <a:gd name="connsiteX33" fmla="*/ 114300 w 704850"/>
                <a:gd name="connsiteY33" fmla="*/ 361950 h 647700"/>
                <a:gd name="connsiteX34" fmla="*/ 219075 w 704850"/>
                <a:gd name="connsiteY34" fmla="*/ 361950 h 647700"/>
                <a:gd name="connsiteX35" fmla="*/ 219075 w 704850"/>
                <a:gd name="connsiteY35" fmla="*/ 323850 h 647700"/>
                <a:gd name="connsiteX36" fmla="*/ 114300 w 704850"/>
                <a:gd name="connsiteY36" fmla="*/ 323850 h 647700"/>
                <a:gd name="connsiteX37" fmla="*/ 114300 w 704850"/>
                <a:gd name="connsiteY37" fmla="*/ 257175 h 647700"/>
                <a:gd name="connsiteX38" fmla="*/ 219075 w 704850"/>
                <a:gd name="connsiteY38" fmla="*/ 257175 h 647700"/>
                <a:gd name="connsiteX39" fmla="*/ 219075 w 704850"/>
                <a:gd name="connsiteY39" fmla="*/ 323850 h 647700"/>
                <a:gd name="connsiteX40" fmla="*/ 361950 w 704850"/>
                <a:gd name="connsiteY40" fmla="*/ 323850 h 647700"/>
                <a:gd name="connsiteX41" fmla="*/ 257175 w 704850"/>
                <a:gd name="connsiteY41" fmla="*/ 323850 h 647700"/>
                <a:gd name="connsiteX42" fmla="*/ 257175 w 704850"/>
                <a:gd name="connsiteY42" fmla="*/ 257175 h 647700"/>
                <a:gd name="connsiteX43" fmla="*/ 361950 w 704850"/>
                <a:gd name="connsiteY43" fmla="*/ 257175 h 647700"/>
                <a:gd name="connsiteX44" fmla="*/ 361950 w 704850"/>
                <a:gd name="connsiteY44" fmla="*/ 323850 h 647700"/>
                <a:gd name="connsiteX45" fmla="*/ 400050 w 704850"/>
                <a:gd name="connsiteY45" fmla="*/ 323850 h 647700"/>
                <a:gd name="connsiteX46" fmla="*/ 400050 w 704850"/>
                <a:gd name="connsiteY46" fmla="*/ 257175 h 647700"/>
                <a:gd name="connsiteX47" fmla="*/ 504825 w 704850"/>
                <a:gd name="connsiteY47" fmla="*/ 257175 h 647700"/>
                <a:gd name="connsiteX48" fmla="*/ 504825 w 704850"/>
                <a:gd name="connsiteY48" fmla="*/ 323850 h 647700"/>
                <a:gd name="connsiteX49" fmla="*/ 400050 w 704850"/>
                <a:gd name="connsiteY49" fmla="*/ 323850 h 647700"/>
                <a:gd name="connsiteX50" fmla="*/ 361950 w 704850"/>
                <a:gd name="connsiteY50" fmla="*/ 430530 h 647700"/>
                <a:gd name="connsiteX51" fmla="*/ 257175 w 704850"/>
                <a:gd name="connsiteY51" fmla="*/ 440055 h 647700"/>
                <a:gd name="connsiteX52" fmla="*/ 257175 w 704850"/>
                <a:gd name="connsiteY52" fmla="*/ 361950 h 647700"/>
                <a:gd name="connsiteX53" fmla="*/ 361950 w 704850"/>
                <a:gd name="connsiteY53" fmla="*/ 361950 h 647700"/>
                <a:gd name="connsiteX54" fmla="*/ 361950 w 704850"/>
                <a:gd name="connsiteY54" fmla="*/ 430530 h 647700"/>
                <a:gd name="connsiteX55" fmla="*/ 400050 w 704850"/>
                <a:gd name="connsiteY55" fmla="*/ 361950 h 647700"/>
                <a:gd name="connsiteX56" fmla="*/ 504825 w 704850"/>
                <a:gd name="connsiteY56" fmla="*/ 361950 h 647700"/>
                <a:gd name="connsiteX57" fmla="*/ 504825 w 704850"/>
                <a:gd name="connsiteY57" fmla="*/ 417195 h 647700"/>
                <a:gd name="connsiteX58" fmla="*/ 400050 w 704850"/>
                <a:gd name="connsiteY58" fmla="*/ 426720 h 647700"/>
                <a:gd name="connsiteX59" fmla="*/ 400050 w 704850"/>
                <a:gd name="connsiteY59" fmla="*/ 361950 h 647700"/>
                <a:gd name="connsiteX60" fmla="*/ 704850 w 704850"/>
                <a:gd name="connsiteY60" fmla="*/ 457200 h 647700"/>
                <a:gd name="connsiteX61" fmla="*/ 704850 w 704850"/>
                <a:gd name="connsiteY61" fmla="*/ 95250 h 647700"/>
                <a:gd name="connsiteX62" fmla="*/ 114300 w 704850"/>
                <a:gd name="connsiteY62" fmla="*/ 95250 h 647700"/>
                <a:gd name="connsiteX63" fmla="*/ 114300 w 704850"/>
                <a:gd name="connsiteY63" fmla="*/ 85725 h 647700"/>
                <a:gd name="connsiteX64" fmla="*/ 28575 w 704850"/>
                <a:gd name="connsiteY64" fmla="*/ 0 h 647700"/>
                <a:gd name="connsiteX65" fmla="*/ 0 w 704850"/>
                <a:gd name="connsiteY65" fmla="*/ 28575 h 647700"/>
                <a:gd name="connsiteX66" fmla="*/ 28575 w 704850"/>
                <a:gd name="connsiteY66" fmla="*/ 57150 h 647700"/>
                <a:gd name="connsiteX67" fmla="*/ 57150 w 704850"/>
                <a:gd name="connsiteY67" fmla="*/ 85725 h 647700"/>
                <a:gd name="connsiteX68" fmla="*/ 57150 w 704850"/>
                <a:gd name="connsiteY68" fmla="*/ 561975 h 647700"/>
                <a:gd name="connsiteX69" fmla="*/ 142875 w 704850"/>
                <a:gd name="connsiteY69" fmla="*/ 647700 h 647700"/>
                <a:gd name="connsiteX70" fmla="*/ 171450 w 704850"/>
                <a:gd name="connsiteY70" fmla="*/ 647700 h 647700"/>
                <a:gd name="connsiteX71" fmla="*/ 590550 w 704850"/>
                <a:gd name="connsiteY71" fmla="*/ 647700 h 647700"/>
                <a:gd name="connsiteX72" fmla="*/ 676275 w 704850"/>
                <a:gd name="connsiteY72" fmla="*/ 647700 h 647700"/>
                <a:gd name="connsiteX73" fmla="*/ 704850 w 704850"/>
                <a:gd name="connsiteY73" fmla="*/ 619125 h 647700"/>
                <a:gd name="connsiteX74" fmla="*/ 676275 w 704850"/>
                <a:gd name="connsiteY74" fmla="*/ 590550 h 647700"/>
                <a:gd name="connsiteX75" fmla="*/ 142875 w 704850"/>
                <a:gd name="connsiteY75" fmla="*/ 590550 h 647700"/>
                <a:gd name="connsiteX76" fmla="*/ 114300 w 704850"/>
                <a:gd name="connsiteY76" fmla="*/ 561975 h 647700"/>
                <a:gd name="connsiteX77" fmla="*/ 114300 w 704850"/>
                <a:gd name="connsiteY77" fmla="*/ 509588 h 647700"/>
                <a:gd name="connsiteX78" fmla="*/ 704850 w 704850"/>
                <a:gd name="connsiteY78" fmla="*/ 457200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704850" h="647700">
                  <a:moveTo>
                    <a:pt x="219075" y="219075"/>
                  </a:moveTo>
                  <a:lnTo>
                    <a:pt x="114300" y="219075"/>
                  </a:lnTo>
                  <a:lnTo>
                    <a:pt x="114300" y="152400"/>
                  </a:lnTo>
                  <a:lnTo>
                    <a:pt x="219075" y="152400"/>
                  </a:lnTo>
                  <a:lnTo>
                    <a:pt x="219075" y="219075"/>
                  </a:lnTo>
                  <a:close/>
                  <a:moveTo>
                    <a:pt x="361950" y="152400"/>
                  </a:moveTo>
                  <a:lnTo>
                    <a:pt x="361950" y="219075"/>
                  </a:lnTo>
                  <a:lnTo>
                    <a:pt x="257175" y="219075"/>
                  </a:lnTo>
                  <a:lnTo>
                    <a:pt x="257175" y="152400"/>
                  </a:lnTo>
                  <a:lnTo>
                    <a:pt x="361950" y="152400"/>
                  </a:lnTo>
                  <a:close/>
                  <a:moveTo>
                    <a:pt x="504825" y="152400"/>
                  </a:moveTo>
                  <a:lnTo>
                    <a:pt x="504825" y="219075"/>
                  </a:lnTo>
                  <a:lnTo>
                    <a:pt x="400050" y="219075"/>
                  </a:lnTo>
                  <a:lnTo>
                    <a:pt x="400050" y="152400"/>
                  </a:lnTo>
                  <a:lnTo>
                    <a:pt x="504825" y="152400"/>
                  </a:lnTo>
                  <a:close/>
                  <a:moveTo>
                    <a:pt x="647700" y="152400"/>
                  </a:moveTo>
                  <a:lnTo>
                    <a:pt x="647700" y="219075"/>
                  </a:lnTo>
                  <a:lnTo>
                    <a:pt x="542925" y="219075"/>
                  </a:lnTo>
                  <a:lnTo>
                    <a:pt x="542925" y="152400"/>
                  </a:lnTo>
                  <a:lnTo>
                    <a:pt x="647700" y="152400"/>
                  </a:lnTo>
                  <a:close/>
                  <a:moveTo>
                    <a:pt x="647700" y="323850"/>
                  </a:moveTo>
                  <a:lnTo>
                    <a:pt x="542925" y="323850"/>
                  </a:lnTo>
                  <a:lnTo>
                    <a:pt x="542925" y="257175"/>
                  </a:lnTo>
                  <a:lnTo>
                    <a:pt x="647700" y="257175"/>
                  </a:lnTo>
                  <a:lnTo>
                    <a:pt x="647700" y="323850"/>
                  </a:lnTo>
                  <a:close/>
                  <a:moveTo>
                    <a:pt x="647700" y="404813"/>
                  </a:moveTo>
                  <a:lnTo>
                    <a:pt x="542925" y="414338"/>
                  </a:lnTo>
                  <a:lnTo>
                    <a:pt x="542925" y="361950"/>
                  </a:lnTo>
                  <a:lnTo>
                    <a:pt x="647700" y="361950"/>
                  </a:lnTo>
                  <a:lnTo>
                    <a:pt x="647700" y="404813"/>
                  </a:lnTo>
                  <a:close/>
                  <a:moveTo>
                    <a:pt x="219075" y="361950"/>
                  </a:moveTo>
                  <a:lnTo>
                    <a:pt x="219075" y="442913"/>
                  </a:lnTo>
                  <a:lnTo>
                    <a:pt x="114300" y="452438"/>
                  </a:lnTo>
                  <a:lnTo>
                    <a:pt x="114300" y="361950"/>
                  </a:lnTo>
                  <a:lnTo>
                    <a:pt x="219075" y="361950"/>
                  </a:lnTo>
                  <a:close/>
                  <a:moveTo>
                    <a:pt x="219075" y="323850"/>
                  </a:moveTo>
                  <a:lnTo>
                    <a:pt x="114300" y="323850"/>
                  </a:lnTo>
                  <a:lnTo>
                    <a:pt x="114300" y="257175"/>
                  </a:lnTo>
                  <a:lnTo>
                    <a:pt x="219075" y="257175"/>
                  </a:lnTo>
                  <a:lnTo>
                    <a:pt x="219075" y="323850"/>
                  </a:lnTo>
                  <a:close/>
                  <a:moveTo>
                    <a:pt x="361950" y="323850"/>
                  </a:moveTo>
                  <a:lnTo>
                    <a:pt x="257175" y="323850"/>
                  </a:lnTo>
                  <a:lnTo>
                    <a:pt x="257175" y="257175"/>
                  </a:lnTo>
                  <a:lnTo>
                    <a:pt x="361950" y="257175"/>
                  </a:lnTo>
                  <a:lnTo>
                    <a:pt x="361950" y="323850"/>
                  </a:lnTo>
                  <a:close/>
                  <a:moveTo>
                    <a:pt x="400050" y="323850"/>
                  </a:moveTo>
                  <a:lnTo>
                    <a:pt x="400050" y="257175"/>
                  </a:lnTo>
                  <a:lnTo>
                    <a:pt x="504825" y="257175"/>
                  </a:lnTo>
                  <a:lnTo>
                    <a:pt x="504825" y="323850"/>
                  </a:lnTo>
                  <a:lnTo>
                    <a:pt x="400050" y="323850"/>
                  </a:lnTo>
                  <a:close/>
                  <a:moveTo>
                    <a:pt x="361950" y="430530"/>
                  </a:moveTo>
                  <a:lnTo>
                    <a:pt x="257175" y="440055"/>
                  </a:lnTo>
                  <a:lnTo>
                    <a:pt x="257175" y="361950"/>
                  </a:lnTo>
                  <a:lnTo>
                    <a:pt x="361950" y="361950"/>
                  </a:lnTo>
                  <a:lnTo>
                    <a:pt x="361950" y="430530"/>
                  </a:lnTo>
                  <a:close/>
                  <a:moveTo>
                    <a:pt x="400050" y="361950"/>
                  </a:moveTo>
                  <a:lnTo>
                    <a:pt x="504825" y="361950"/>
                  </a:lnTo>
                  <a:lnTo>
                    <a:pt x="504825" y="417195"/>
                  </a:lnTo>
                  <a:lnTo>
                    <a:pt x="400050" y="426720"/>
                  </a:lnTo>
                  <a:lnTo>
                    <a:pt x="400050" y="361950"/>
                  </a:lnTo>
                  <a:close/>
                  <a:moveTo>
                    <a:pt x="704850" y="457200"/>
                  </a:moveTo>
                  <a:lnTo>
                    <a:pt x="704850" y="95250"/>
                  </a:lnTo>
                  <a:lnTo>
                    <a:pt x="114300" y="95250"/>
                  </a:lnTo>
                  <a:lnTo>
                    <a:pt x="114300" y="85725"/>
                  </a:lnTo>
                  <a:cubicBezTo>
                    <a:pt x="114300" y="38100"/>
                    <a:pt x="76200" y="0"/>
                    <a:pt x="28575" y="0"/>
                  </a:cubicBezTo>
                  <a:cubicBezTo>
                    <a:pt x="12383" y="0"/>
                    <a:pt x="0" y="12383"/>
                    <a:pt x="0" y="28575"/>
                  </a:cubicBezTo>
                  <a:cubicBezTo>
                    <a:pt x="0" y="44768"/>
                    <a:pt x="12383" y="57150"/>
                    <a:pt x="28575" y="57150"/>
                  </a:cubicBezTo>
                  <a:cubicBezTo>
                    <a:pt x="44768" y="57150"/>
                    <a:pt x="57150" y="69533"/>
                    <a:pt x="57150" y="85725"/>
                  </a:cubicBezTo>
                  <a:lnTo>
                    <a:pt x="57150" y="561975"/>
                  </a:lnTo>
                  <a:cubicBezTo>
                    <a:pt x="57150" y="609600"/>
                    <a:pt x="95250" y="647700"/>
                    <a:pt x="142875" y="647700"/>
                  </a:cubicBezTo>
                  <a:lnTo>
                    <a:pt x="171450" y="647700"/>
                  </a:lnTo>
                  <a:lnTo>
                    <a:pt x="590550" y="647700"/>
                  </a:lnTo>
                  <a:lnTo>
                    <a:pt x="676275" y="647700"/>
                  </a:lnTo>
                  <a:cubicBezTo>
                    <a:pt x="692468" y="647700"/>
                    <a:pt x="704850" y="635318"/>
                    <a:pt x="704850" y="619125"/>
                  </a:cubicBezTo>
                  <a:cubicBezTo>
                    <a:pt x="704850" y="602933"/>
                    <a:pt x="692468" y="590550"/>
                    <a:pt x="676275" y="590550"/>
                  </a:cubicBezTo>
                  <a:lnTo>
                    <a:pt x="142875" y="590550"/>
                  </a:lnTo>
                  <a:cubicBezTo>
                    <a:pt x="126682" y="590550"/>
                    <a:pt x="114300" y="578168"/>
                    <a:pt x="114300" y="561975"/>
                  </a:cubicBezTo>
                  <a:lnTo>
                    <a:pt x="114300" y="509588"/>
                  </a:lnTo>
                  <a:lnTo>
                    <a:pt x="704850" y="45720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428F7CCC-4385-46ED-9F50-1E526FDEA008}"/>
                </a:ext>
              </a:extLst>
            </p:cNvPr>
            <p:cNvSpPr/>
            <p:nvPr/>
          </p:nvSpPr>
          <p:spPr>
            <a:xfrm>
              <a:off x="296192" y="2449206"/>
              <a:ext cx="114300" cy="114300"/>
            </a:xfrm>
            <a:custGeom>
              <a:avLst/>
              <a:gdLst>
                <a:gd name="connsiteX0" fmla="*/ 114300 w 114300"/>
                <a:gd name="connsiteY0" fmla="*/ 57150 h 114300"/>
                <a:gd name="connsiteX1" fmla="*/ 57150 w 114300"/>
                <a:gd name="connsiteY1" fmla="*/ 114300 h 114300"/>
                <a:gd name="connsiteX2" fmla="*/ 0 w 114300"/>
                <a:gd name="connsiteY2" fmla="*/ 57150 h 114300"/>
                <a:gd name="connsiteX3" fmla="*/ 57150 w 114300"/>
                <a:gd name="connsiteY3" fmla="*/ 0 h 114300"/>
                <a:gd name="connsiteX4" fmla="*/ 114300 w 114300"/>
                <a:gd name="connsiteY4" fmla="*/ 5715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114300">
                  <a:moveTo>
                    <a:pt x="114300" y="57150"/>
                  </a:moveTo>
                  <a:cubicBezTo>
                    <a:pt x="114300" y="88713"/>
                    <a:pt x="88713" y="114300"/>
                    <a:pt x="57150" y="114300"/>
                  </a:cubicBezTo>
                  <a:cubicBezTo>
                    <a:pt x="25587" y="114300"/>
                    <a:pt x="0" y="88713"/>
                    <a:pt x="0" y="57150"/>
                  </a:cubicBezTo>
                  <a:cubicBezTo>
                    <a:pt x="0" y="25587"/>
                    <a:pt x="25587" y="0"/>
                    <a:pt x="57150" y="0"/>
                  </a:cubicBezTo>
                  <a:cubicBezTo>
                    <a:pt x="88713" y="0"/>
                    <a:pt x="114300" y="25587"/>
                    <a:pt x="114300" y="57150"/>
                  </a:cubicBez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E8B51439-6467-49D0-84BB-02767AF83E14}"/>
                </a:ext>
              </a:extLst>
            </p:cNvPr>
            <p:cNvSpPr/>
            <p:nvPr/>
          </p:nvSpPr>
          <p:spPr>
            <a:xfrm>
              <a:off x="715292" y="2449206"/>
              <a:ext cx="114300" cy="114300"/>
            </a:xfrm>
            <a:custGeom>
              <a:avLst/>
              <a:gdLst>
                <a:gd name="connsiteX0" fmla="*/ 114300 w 114300"/>
                <a:gd name="connsiteY0" fmla="*/ 57150 h 114300"/>
                <a:gd name="connsiteX1" fmla="*/ 57150 w 114300"/>
                <a:gd name="connsiteY1" fmla="*/ 114300 h 114300"/>
                <a:gd name="connsiteX2" fmla="*/ 0 w 114300"/>
                <a:gd name="connsiteY2" fmla="*/ 57150 h 114300"/>
                <a:gd name="connsiteX3" fmla="*/ 57150 w 114300"/>
                <a:gd name="connsiteY3" fmla="*/ 0 h 114300"/>
                <a:gd name="connsiteX4" fmla="*/ 114300 w 114300"/>
                <a:gd name="connsiteY4" fmla="*/ 5715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114300">
                  <a:moveTo>
                    <a:pt x="114300" y="57150"/>
                  </a:moveTo>
                  <a:cubicBezTo>
                    <a:pt x="114300" y="88713"/>
                    <a:pt x="88713" y="114300"/>
                    <a:pt x="57150" y="114300"/>
                  </a:cubicBezTo>
                  <a:cubicBezTo>
                    <a:pt x="25587" y="114300"/>
                    <a:pt x="0" y="88713"/>
                    <a:pt x="0" y="57150"/>
                  </a:cubicBezTo>
                  <a:cubicBezTo>
                    <a:pt x="0" y="25587"/>
                    <a:pt x="25587" y="0"/>
                    <a:pt x="57150" y="0"/>
                  </a:cubicBezTo>
                  <a:cubicBezTo>
                    <a:pt x="88713" y="0"/>
                    <a:pt x="114300" y="25587"/>
                    <a:pt x="114300" y="57150"/>
                  </a:cubicBezTo>
                  <a:close/>
                </a:path>
              </a:pathLst>
            </a:custGeom>
            <a:grpFill/>
            <a:ln w="9525" cap="flat">
              <a:noFill/>
              <a:prstDash val="solid"/>
              <a:miter/>
            </a:ln>
          </p:spPr>
          <p:txBody>
            <a:bodyPr rtlCol="0" anchor="ctr"/>
            <a:lstStyle/>
            <a:p>
              <a:endParaRPr lang="en-US"/>
            </a:p>
          </p:txBody>
        </p:sp>
      </p:grpSp>
      <p:pic>
        <p:nvPicPr>
          <p:cNvPr id="16" name="Picture 15">
            <a:extLst>
              <a:ext uri="{FF2B5EF4-FFF2-40B4-BE49-F238E27FC236}">
                <a16:creationId xmlns:a16="http://schemas.microsoft.com/office/drawing/2014/main" id="{2A66D298-B773-4384-9A1F-AB35667C0B9A}"/>
              </a:ext>
            </a:extLst>
          </p:cNvPr>
          <p:cNvPicPr>
            <a:picLocks noChangeAspect="1"/>
          </p:cNvPicPr>
          <p:nvPr/>
        </p:nvPicPr>
        <p:blipFill>
          <a:blip r:embed="rId5"/>
          <a:stretch>
            <a:fillRect/>
          </a:stretch>
        </p:blipFill>
        <p:spPr>
          <a:xfrm>
            <a:off x="1508395" y="4898959"/>
            <a:ext cx="1620154" cy="1537129"/>
          </a:xfrm>
          <a:prstGeom prst="rect">
            <a:avLst/>
          </a:prstGeom>
        </p:spPr>
      </p:pic>
      <p:sp>
        <p:nvSpPr>
          <p:cNvPr id="17" name="Rectangle 16">
            <a:extLst>
              <a:ext uri="{FF2B5EF4-FFF2-40B4-BE49-F238E27FC236}">
                <a16:creationId xmlns:a16="http://schemas.microsoft.com/office/drawing/2014/main" id="{2D268D2B-1484-49BF-9B7E-EA47DA15CDEB}"/>
              </a:ext>
            </a:extLst>
          </p:cNvPr>
          <p:cNvSpPr/>
          <p:nvPr/>
        </p:nvSpPr>
        <p:spPr>
          <a:xfrm>
            <a:off x="6685244" y="1109654"/>
            <a:ext cx="3535865" cy="923330"/>
          </a:xfrm>
          <a:prstGeom prst="rect">
            <a:avLst/>
          </a:prstGeom>
        </p:spPr>
        <p:txBody>
          <a:bodyPr wrap="square">
            <a:spAutoFit/>
          </a:bodyPr>
          <a:lstStyle/>
          <a:p>
            <a:pPr algn="ctr">
              <a:spcAft>
                <a:spcPts val="1800"/>
              </a:spcAft>
              <a:defRPr/>
            </a:pPr>
            <a:r>
              <a:rPr lang="fr-FR" altLang="en-US" dirty="0"/>
              <a:t>L’Afrique continue de dépendre fortement du reste du monde pour satisfaire sa demande alimentaire…</a:t>
            </a:r>
            <a:endParaRPr lang="fr-FR" b="1" dirty="0">
              <a:latin typeface="Garamond" panose="02020404030301010803" pitchFamily="18" charset="0"/>
              <a:ea typeface="新細明體" pitchFamily="18" charset="-120"/>
              <a:cs typeface="Arial" panose="020B0604020202020204" pitchFamily="34" charset="0"/>
            </a:endParaRPr>
          </a:p>
        </p:txBody>
      </p:sp>
      <p:grpSp>
        <p:nvGrpSpPr>
          <p:cNvPr id="19" name="Group 18">
            <a:extLst>
              <a:ext uri="{FF2B5EF4-FFF2-40B4-BE49-F238E27FC236}">
                <a16:creationId xmlns:a16="http://schemas.microsoft.com/office/drawing/2014/main" id="{5CFD3398-4785-40CB-9341-600721206B60}"/>
              </a:ext>
            </a:extLst>
          </p:cNvPr>
          <p:cNvGrpSpPr/>
          <p:nvPr/>
        </p:nvGrpSpPr>
        <p:grpSpPr>
          <a:xfrm>
            <a:off x="5690980" y="2210073"/>
            <a:ext cx="6206380" cy="3758702"/>
            <a:chOff x="5072790" y="2772090"/>
            <a:chExt cx="5048250" cy="3495596"/>
          </a:xfrm>
        </p:grpSpPr>
        <p:sp>
          <p:nvSpPr>
            <p:cNvPr id="18" name="Oval 17">
              <a:extLst>
                <a:ext uri="{FF2B5EF4-FFF2-40B4-BE49-F238E27FC236}">
                  <a16:creationId xmlns:a16="http://schemas.microsoft.com/office/drawing/2014/main" id="{C789924A-8AD5-4A78-AC2F-0B6BB9CDB1BA}"/>
                </a:ext>
              </a:extLst>
            </p:cNvPr>
            <p:cNvSpPr/>
            <p:nvPr/>
          </p:nvSpPr>
          <p:spPr>
            <a:xfrm>
              <a:off x="5542459" y="3027972"/>
              <a:ext cx="909889" cy="2983832"/>
            </a:xfrm>
            <a:prstGeom prst="ellipse">
              <a:avLst/>
            </a:prstGeom>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aphicFrame>
          <p:nvGraphicFramePr>
            <p:cNvPr id="57" name="Chart 56">
              <a:extLst>
                <a:ext uri="{FF2B5EF4-FFF2-40B4-BE49-F238E27FC236}">
                  <a16:creationId xmlns:a16="http://schemas.microsoft.com/office/drawing/2014/main" id="{B10326B5-3D1B-4B8F-A048-F82ECD7E3558}"/>
                </a:ext>
              </a:extLst>
            </p:cNvPr>
            <p:cNvGraphicFramePr>
              <a:graphicFrameLocks/>
            </p:cNvGraphicFramePr>
            <p:nvPr>
              <p:extLst>
                <p:ext uri="{D42A27DB-BD31-4B8C-83A1-F6EECF244321}">
                  <p14:modId xmlns:p14="http://schemas.microsoft.com/office/powerpoint/2010/main" val="425423280"/>
                </p:ext>
              </p:extLst>
            </p:nvPr>
          </p:nvGraphicFramePr>
          <p:xfrm>
            <a:off x="5072790" y="2772090"/>
            <a:ext cx="5048250" cy="3495596"/>
          </p:xfrm>
          <a:graphic>
            <a:graphicData uri="http://schemas.openxmlformats.org/drawingml/2006/chart">
              <c:chart xmlns:c="http://schemas.openxmlformats.org/drawingml/2006/chart" xmlns:r="http://schemas.openxmlformats.org/officeDocument/2006/relationships" r:id="rId6"/>
            </a:graphicData>
          </a:graphic>
        </p:graphicFrame>
      </p:grpSp>
      <p:sp>
        <p:nvSpPr>
          <p:cNvPr id="22" name="TextBox 21">
            <a:extLst>
              <a:ext uri="{FF2B5EF4-FFF2-40B4-BE49-F238E27FC236}">
                <a16:creationId xmlns:a16="http://schemas.microsoft.com/office/drawing/2014/main" id="{25579F8F-02BC-4C5A-9D4F-91A5A75915C4}"/>
              </a:ext>
            </a:extLst>
          </p:cNvPr>
          <p:cNvSpPr txBox="1"/>
          <p:nvPr/>
        </p:nvSpPr>
        <p:spPr>
          <a:xfrm>
            <a:off x="6957977" y="6201352"/>
            <a:ext cx="2656496" cy="523220"/>
          </a:xfrm>
          <a:prstGeom prst="rect">
            <a:avLst/>
          </a:prstGeom>
          <a:noFill/>
        </p:spPr>
        <p:txBody>
          <a:bodyPr wrap="none" rtlCol="0">
            <a:spAutoFit/>
          </a:bodyPr>
          <a:lstStyle/>
          <a:p>
            <a:r>
              <a:rPr lang="en-US" sz="1000" dirty="0"/>
              <a:t>Source: CEA à </a:t>
            </a:r>
            <a:r>
              <a:rPr lang="fr-FR" sz="1000" dirty="0"/>
              <a:t>partir</a:t>
            </a:r>
            <a:r>
              <a:rPr lang="en-US" sz="1000" dirty="0"/>
              <a:t> </a:t>
            </a:r>
            <a:r>
              <a:rPr lang="fr-FR" altLang="en-US" sz="1000" dirty="0"/>
              <a:t>des données de la CNUCED</a:t>
            </a:r>
            <a:endParaRPr lang="en-US" altLang="fr-FR" sz="1000" dirty="0"/>
          </a:p>
          <a:p>
            <a:endParaRPr lang="en-US" dirty="0"/>
          </a:p>
        </p:txBody>
      </p:sp>
    </p:spTree>
    <p:extLst>
      <p:ext uri="{BB962C8B-B14F-4D97-AF65-F5344CB8AC3E}">
        <p14:creationId xmlns:p14="http://schemas.microsoft.com/office/powerpoint/2010/main" val="1230125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43"/>
          <p:cNvSpPr>
            <a:spLocks/>
          </p:cNvSpPr>
          <p:nvPr/>
        </p:nvSpPr>
        <p:spPr bwMode="auto">
          <a:xfrm>
            <a:off x="1524000" y="0"/>
            <a:ext cx="9131300" cy="68580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2291" name="Line 1"/>
          <p:cNvSpPr>
            <a:spLocks noChangeShapeType="1"/>
          </p:cNvSpPr>
          <p:nvPr/>
        </p:nvSpPr>
        <p:spPr bwMode="auto">
          <a:xfrm flipV="1">
            <a:off x="1220597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sp>
        <p:nvSpPr>
          <p:cNvPr id="12292" name="Line 2"/>
          <p:cNvSpPr>
            <a:spLocks noChangeShapeType="1"/>
          </p:cNvSpPr>
          <p:nvPr/>
        </p:nvSpPr>
        <p:spPr bwMode="auto">
          <a:xfrm flipH="1">
            <a:off x="1528764"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sp>
        <p:nvSpPr>
          <p:cNvPr id="10245" name="AutoShape 44"/>
          <p:cNvSpPr>
            <a:spLocks/>
          </p:cNvSpPr>
          <p:nvPr/>
        </p:nvSpPr>
        <p:spPr bwMode="auto">
          <a:xfrm>
            <a:off x="1517650" y="115889"/>
            <a:ext cx="7473950" cy="7207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chemeClr val="accent1">
              <a:lumMod val="75000"/>
            </a:schemeClr>
          </a:solidFill>
          <a:ln>
            <a:noFill/>
          </a:ln>
        </p:spPr>
        <p:txBody>
          <a:bodyPr lIns="45720" rIns="45720" anchor="ctr"/>
          <a:lstStyle>
            <a:lvl1pPr>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a:r>
              <a:rPr lang="fr-FR" altLang="en-US" sz="2400" b="1">
                <a:solidFill>
                  <a:schemeClr val="bg1"/>
                </a:solidFill>
              </a:rPr>
              <a:t>La Zone de libre-échange continentale africaine en bref </a:t>
            </a:r>
            <a:endParaRPr lang="en-US" altLang="en-US" sz="2400" b="1">
              <a:solidFill>
                <a:schemeClr val="bg1"/>
              </a:solidFill>
            </a:endParaRPr>
          </a:p>
        </p:txBody>
      </p:sp>
      <p:sp>
        <p:nvSpPr>
          <p:cNvPr id="12294" name="Rectangle 45"/>
          <p:cNvSpPr>
            <a:spLocks/>
          </p:cNvSpPr>
          <p:nvPr/>
        </p:nvSpPr>
        <p:spPr bwMode="auto">
          <a:xfrm>
            <a:off x="9647238" y="296864"/>
            <a:ext cx="7556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2700" b="1" dirty="0">
                <a:solidFill>
                  <a:srgbClr val="6385C1"/>
                </a:solidFill>
                <a:latin typeface="Times New Roman" panose="02020603050405020304" pitchFamily="18" charset="0"/>
                <a:cs typeface="Times New Roman" panose="02020603050405020304" pitchFamily="18" charset="0"/>
                <a:sym typeface="Times New Roman" panose="02020603050405020304" pitchFamily="18" charset="0"/>
              </a:rPr>
              <a:t>ECA</a:t>
            </a:r>
            <a:endParaRPr lang="en-US" altLang="en-US" sz="2700" dirty="0">
              <a:solidFill>
                <a:srgbClr val="00B0F0"/>
              </a:solidFill>
              <a:latin typeface="Times New Roman" panose="02020603050405020304" pitchFamily="18" charset="0"/>
              <a:cs typeface="Times New Roman" panose="02020603050405020304" pitchFamily="18" charset="0"/>
              <a:sym typeface="Times New Roman" panose="02020603050405020304" pitchFamily="18" charset="0"/>
            </a:endParaRPr>
          </a:p>
        </p:txBody>
      </p:sp>
      <p:sp>
        <p:nvSpPr>
          <p:cNvPr id="12295" name="Rectangle 46" descr="image4.png"/>
          <p:cNvSpPr>
            <a:spLocks/>
          </p:cNvSpPr>
          <p:nvPr/>
        </p:nvSpPr>
        <p:spPr bwMode="auto">
          <a:xfrm>
            <a:off x="9032875" y="284164"/>
            <a:ext cx="573088" cy="477837"/>
          </a:xfrm>
          <a:prstGeom prst="rect">
            <a:avLst/>
          </a:prstGeom>
          <a:blipFill dpi="0" rotWithShape="0">
            <a:blip r:embed="rId3"/>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lvl1pPr>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eaLnBrk="1"/>
            <a:endParaRPr lang="en-US" altLang="en-US">
              <a:solidFill>
                <a:srgbClr val="00B0F0"/>
              </a:solidFill>
            </a:endParaRPr>
          </a:p>
        </p:txBody>
      </p:sp>
      <p:sp>
        <p:nvSpPr>
          <p:cNvPr id="12296" name="Line 53"/>
          <p:cNvSpPr>
            <a:spLocks noChangeShapeType="1"/>
          </p:cNvSpPr>
          <p:nvPr/>
        </p:nvSpPr>
        <p:spPr bwMode="auto">
          <a:xfrm>
            <a:off x="152400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358638236"/>
              </p:ext>
            </p:extLst>
          </p:nvPr>
        </p:nvGraphicFramePr>
        <p:xfrm>
          <a:off x="1568449" y="1133476"/>
          <a:ext cx="10246043" cy="5594348"/>
        </p:xfrm>
        <a:graphic>
          <a:graphicData uri="http://schemas.openxmlformats.org/drawingml/2006/table">
            <a:tbl>
              <a:tblPr/>
              <a:tblGrid>
                <a:gridCol w="1567996">
                  <a:extLst>
                    <a:ext uri="{9D8B030D-6E8A-4147-A177-3AD203B41FA5}">
                      <a16:colId xmlns:a16="http://schemas.microsoft.com/office/drawing/2014/main" val="988134647"/>
                    </a:ext>
                  </a:extLst>
                </a:gridCol>
                <a:gridCol w="1358930">
                  <a:extLst>
                    <a:ext uri="{9D8B030D-6E8A-4147-A177-3AD203B41FA5}">
                      <a16:colId xmlns:a16="http://schemas.microsoft.com/office/drawing/2014/main" val="1948166100"/>
                    </a:ext>
                  </a:extLst>
                </a:gridCol>
                <a:gridCol w="7319117">
                  <a:extLst>
                    <a:ext uri="{9D8B030D-6E8A-4147-A177-3AD203B41FA5}">
                      <a16:colId xmlns:a16="http://schemas.microsoft.com/office/drawing/2014/main" val="477148524"/>
                    </a:ext>
                  </a:extLst>
                </a:gridCol>
              </a:tblGrid>
              <a:tr h="5594348">
                <a:tc>
                  <a:txBody>
                    <a:bodyPr/>
                    <a:lstStyle>
                      <a:lvl1pPr>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fr-FR" altLang="en-US" sz="20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Accord portant création de la ZELECAf</a:t>
                      </a:r>
                      <a:endParaRPr kumimoji="0" lang="en-US" altLang="en-US" sz="2000" b="1" i="0" u="none" strike="noStrike" cap="none" normalizeH="0" baseline="0">
                        <a:ln>
                          <a:noFill/>
                        </a:ln>
                        <a:solidFill>
                          <a:srgbClr val="181717"/>
                        </a:solidFill>
                        <a:effectLst/>
                        <a:latin typeface="Calibri" panose="020F0502020204030204" pitchFamily="34" charset="0"/>
                        <a:cs typeface="Arial" panose="020B0604020202020204" pitchFamily="34" charset="0"/>
                        <a:sym typeface="Calibri" panose="020F0502020204030204" pitchFamily="34" charset="0"/>
                      </a:endParaRPr>
                    </a:p>
                  </a:txBody>
                  <a:tcPr marL="18193" marR="7022" marT="2298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13"/>
                        </a:spcAft>
                        <a:buClrTx/>
                        <a:buSzTx/>
                        <a:buFontTx/>
                        <a:buNone/>
                        <a:tabLst/>
                      </a:pPr>
                      <a:r>
                        <a:rPr kumimoji="0" lang="fr-FR" altLang="en-US" sz="20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Protocole relatif </a:t>
                      </a:r>
                      <a:endParaRPr kumimoji="0" lang="en-US" altLang="en-US" sz="20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pPr marL="0" marR="0" lvl="0" indent="0" algn="l" defTabSz="914400" rtl="0" eaLnBrk="1" fontAlgn="base" latinLnBrk="0" hangingPunct="1">
                        <a:lnSpc>
                          <a:spcPct val="107000"/>
                        </a:lnSpc>
                        <a:spcBef>
                          <a:spcPct val="0"/>
                        </a:spcBef>
                        <a:spcAft>
                          <a:spcPct val="0"/>
                        </a:spcAft>
                        <a:buClrTx/>
                        <a:buSzTx/>
                        <a:buFontTx/>
                        <a:buNone/>
                        <a:tabLst/>
                      </a:pPr>
                      <a:r>
                        <a:rPr kumimoji="0" lang="fr-FR" altLang="en-US" sz="20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au commerce des biens </a:t>
                      </a:r>
                      <a:endParaRPr kumimoji="0" lang="en-US" altLang="en-US" sz="2000" b="1" i="0" u="none" strike="noStrike" cap="none" normalizeH="0" baseline="0">
                        <a:ln>
                          <a:noFill/>
                        </a:ln>
                        <a:solidFill>
                          <a:srgbClr val="181717"/>
                        </a:solidFill>
                        <a:effectLst/>
                        <a:latin typeface="Calibri" panose="020F0502020204030204" pitchFamily="34" charset="0"/>
                        <a:cs typeface="Arial" panose="020B0604020202020204" pitchFamily="34" charset="0"/>
                        <a:sym typeface="Calibri" panose="020F0502020204030204" pitchFamily="34" charset="0"/>
                      </a:endParaRPr>
                    </a:p>
                  </a:txBody>
                  <a:tcPr marL="18193" marR="7022" marT="2298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2900" indent="-3429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342900" marR="0" lvl="0" indent="-342900" algn="l" defTabSz="914400" rtl="0" eaLnBrk="1" fontAlgn="base" latinLnBrk="0" hangingPunct="1">
                        <a:lnSpc>
                          <a:spcPct val="100000"/>
                        </a:lnSpc>
                        <a:spcBef>
                          <a:spcPct val="0"/>
                        </a:spcBef>
                        <a:spcAft>
                          <a:spcPts val="600"/>
                        </a:spcAft>
                        <a:buClr>
                          <a:srgbClr val="181717"/>
                        </a:buClr>
                        <a:buSzPts val="1100"/>
                        <a:buFont typeface="Courier New" panose="02070309020205020404" pitchFamily="49" charset="0"/>
                        <a:buChar char="o"/>
                        <a:tabLst/>
                      </a:pPr>
                      <a:r>
                        <a:rPr kumimoji="0" lang="fr-FR"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Élimination des taxes et des restrictions quantitatives frappant les importations </a:t>
                      </a:r>
                    </a:p>
                    <a:p>
                      <a:pPr marL="342900" marR="0" lvl="0" indent="-342900" algn="l" defTabSz="914400" rtl="0" eaLnBrk="1" fontAlgn="base" latinLnBrk="0" hangingPunct="1">
                        <a:lnSpc>
                          <a:spcPct val="100000"/>
                        </a:lnSpc>
                        <a:spcBef>
                          <a:spcPct val="0"/>
                        </a:spcBef>
                        <a:spcAft>
                          <a:spcPts val="600"/>
                        </a:spcAft>
                        <a:buClr>
                          <a:srgbClr val="181717"/>
                        </a:buClr>
                        <a:buSzPts val="1100"/>
                        <a:buFont typeface="Courier New" panose="02070309020205020404" pitchFamily="49" charset="0"/>
                        <a:buChar char="o"/>
                        <a:tabLst/>
                      </a:pPr>
                      <a:r>
                        <a:rPr kumimoji="0" lang="fr-FR"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Traitement des importations non moins favorablement que les produits nationaux </a:t>
                      </a:r>
                    </a:p>
                    <a:p>
                      <a:pPr marL="342900" marR="0" lvl="0" indent="-342900" algn="l" defTabSz="914400" rtl="0" eaLnBrk="1" fontAlgn="base" latinLnBrk="0" hangingPunct="1">
                        <a:lnSpc>
                          <a:spcPct val="100000"/>
                        </a:lnSpc>
                        <a:spcBef>
                          <a:spcPct val="0"/>
                        </a:spcBef>
                        <a:spcAft>
                          <a:spcPts val="600"/>
                        </a:spcAft>
                        <a:buClr>
                          <a:srgbClr val="181717"/>
                        </a:buClr>
                        <a:buSzPts val="1100"/>
                        <a:buFont typeface="Courier New" panose="02070309020205020404" pitchFamily="49" charset="0"/>
                        <a:buChar char="o"/>
                        <a:tabLst/>
                      </a:pPr>
                      <a:r>
                        <a:rPr kumimoji="0" lang="en-US"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Elimination des obstacles non-</a:t>
                      </a:r>
                      <a:r>
                        <a:rPr kumimoji="0" lang="en-US" altLang="en-US" sz="2000" b="1" i="0" u="none" strike="noStrike" cap="none" normalizeH="0" baseline="0" dirty="0" err="1">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tarifaires</a:t>
                      </a:r>
                      <a:r>
                        <a:rPr kumimoji="0" lang="en-US"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a:t>
                      </a:r>
                    </a:p>
                    <a:p>
                      <a:pPr marL="342900" marR="0" lvl="0" indent="-342900" algn="l" defTabSz="914400" rtl="0" eaLnBrk="1" fontAlgn="base" latinLnBrk="0" hangingPunct="1">
                        <a:lnSpc>
                          <a:spcPct val="100000"/>
                        </a:lnSpc>
                        <a:spcBef>
                          <a:spcPct val="0"/>
                        </a:spcBef>
                        <a:spcAft>
                          <a:spcPts val="600"/>
                        </a:spcAft>
                        <a:buClr>
                          <a:srgbClr val="181717"/>
                        </a:buClr>
                        <a:buSzPts val="1100"/>
                        <a:buFont typeface="Courier New" panose="02070309020205020404" pitchFamily="49" charset="0"/>
                        <a:buChar char="o"/>
                        <a:tabLst/>
                      </a:pPr>
                      <a:r>
                        <a:rPr kumimoji="0" lang="fr-FR" altLang="en-US" sz="2000" b="1" i="0" u="none" strike="noStrike" cap="none" normalizeH="0" baseline="0" noProof="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Règles d’origine</a:t>
                      </a:r>
                      <a:r>
                        <a:rPr kumimoji="0" lang="en-US"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a:t>
                      </a:r>
                    </a:p>
                    <a:p>
                      <a:pPr marL="342900" marR="0" lvl="0" indent="-342900" algn="l" defTabSz="914400" rtl="0" eaLnBrk="1" fontAlgn="base" latinLnBrk="0" hangingPunct="1">
                        <a:lnSpc>
                          <a:spcPct val="100000"/>
                        </a:lnSpc>
                        <a:spcBef>
                          <a:spcPct val="0"/>
                        </a:spcBef>
                        <a:spcAft>
                          <a:spcPts val="600"/>
                        </a:spcAft>
                        <a:buClr>
                          <a:srgbClr val="181717"/>
                        </a:buClr>
                        <a:buSzPts val="1100"/>
                        <a:buFont typeface="Courier New" panose="02070309020205020404" pitchFamily="49" charset="0"/>
                        <a:buChar char="o"/>
                        <a:tabLst/>
                      </a:pPr>
                      <a:r>
                        <a:rPr kumimoji="0" lang="en-US"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a:t>
                      </a:r>
                      <a:r>
                        <a:rPr kumimoji="0" lang="fr-FR" altLang="en-US" sz="2000" b="1" i="0" u="none" strike="noStrike" cap="none" normalizeH="0" baseline="0" noProof="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Coopération</a:t>
                      </a:r>
                      <a:r>
                        <a:rPr kumimoji="0" lang="en-US"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entre les administrations </a:t>
                      </a:r>
                      <a:r>
                        <a:rPr kumimoji="0" lang="fr-FR" altLang="en-US" sz="2000" b="1" i="0" u="none" strike="noStrike" cap="none" normalizeH="0" baseline="0" noProof="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douanières (harmonisation des règlements, normes et procédures)</a:t>
                      </a:r>
                      <a:r>
                        <a:rPr kumimoji="0" lang="en-US"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a:t>
                      </a:r>
                    </a:p>
                    <a:p>
                      <a:pPr marL="342900" marR="0" lvl="0" indent="-342900" algn="l" defTabSz="914400" rtl="0" eaLnBrk="1" fontAlgn="base" latinLnBrk="0" hangingPunct="1">
                        <a:lnSpc>
                          <a:spcPct val="100000"/>
                        </a:lnSpc>
                        <a:spcBef>
                          <a:spcPct val="0"/>
                        </a:spcBef>
                        <a:spcAft>
                          <a:spcPts val="600"/>
                        </a:spcAft>
                        <a:buClr>
                          <a:srgbClr val="181717"/>
                        </a:buClr>
                        <a:buSzPts val="1100"/>
                        <a:buFont typeface="Courier New" panose="02070309020205020404" pitchFamily="49" charset="0"/>
                        <a:buChar char="o"/>
                        <a:tabLst/>
                      </a:pPr>
                      <a:r>
                        <a:rPr kumimoji="0" lang="en-US"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a:t>
                      </a:r>
                      <a:r>
                        <a:rPr kumimoji="0" lang="fr-FR"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Facilitation du commerce et du transit </a:t>
                      </a:r>
                    </a:p>
                    <a:p>
                      <a:pPr marL="342900" marR="0" lvl="0" indent="-342900" algn="l" defTabSz="914400" rtl="0" eaLnBrk="1" fontAlgn="base" latinLnBrk="0" hangingPunct="1">
                        <a:lnSpc>
                          <a:spcPct val="100000"/>
                        </a:lnSpc>
                        <a:spcBef>
                          <a:spcPct val="0"/>
                        </a:spcBef>
                        <a:spcAft>
                          <a:spcPts val="600"/>
                        </a:spcAft>
                        <a:buClr>
                          <a:srgbClr val="181717"/>
                        </a:buClr>
                        <a:buSzPts val="1100"/>
                        <a:buFont typeface="Courier New" panose="02070309020205020404" pitchFamily="49" charset="0"/>
                        <a:buChar char="o"/>
                        <a:tabLst/>
                      </a:pPr>
                      <a:r>
                        <a:rPr kumimoji="0" lang="fr-FR"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Recours commerciaux, protection des industries émergentes et exceptions générales </a:t>
                      </a:r>
                    </a:p>
                    <a:p>
                      <a:pPr marL="342900" marR="0" lvl="0" indent="-342900" algn="l" defTabSz="914400" rtl="0" eaLnBrk="1" fontAlgn="base" latinLnBrk="0" hangingPunct="1">
                        <a:lnSpc>
                          <a:spcPct val="100000"/>
                        </a:lnSpc>
                        <a:spcBef>
                          <a:spcPct val="0"/>
                        </a:spcBef>
                        <a:spcAft>
                          <a:spcPts val="600"/>
                        </a:spcAft>
                        <a:buClr>
                          <a:srgbClr val="181717"/>
                        </a:buClr>
                        <a:buSzPts val="1100"/>
                        <a:buFont typeface="Courier New" panose="02070309020205020404" pitchFamily="49" charset="0"/>
                        <a:buChar char="o"/>
                        <a:tabLst/>
                      </a:pPr>
                      <a:r>
                        <a:rPr kumimoji="0" lang="fr-FR"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Coopération sur les normes et la réglementation concernant les produits</a:t>
                      </a:r>
                      <a:r>
                        <a:rPr kumimoji="0" lang="en-US"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a:t>
                      </a:r>
                    </a:p>
                    <a:p>
                      <a:pPr marL="342900" marR="0" lvl="0" indent="-342900" algn="l" defTabSz="914400" rtl="0" eaLnBrk="1" fontAlgn="base" latinLnBrk="0" hangingPunct="1">
                        <a:lnSpc>
                          <a:spcPct val="100000"/>
                        </a:lnSpc>
                        <a:spcBef>
                          <a:spcPct val="0"/>
                        </a:spcBef>
                        <a:spcAft>
                          <a:spcPts val="600"/>
                        </a:spcAft>
                        <a:buClr>
                          <a:srgbClr val="181717"/>
                        </a:buClr>
                        <a:buSzPts val="1100"/>
                        <a:buFont typeface="Courier New" panose="02070309020205020404" pitchFamily="49" charset="0"/>
                        <a:buChar char="o"/>
                        <a:tabLst/>
                      </a:pPr>
                      <a:r>
                        <a:rPr kumimoji="0" lang="fr-FR" altLang="en-US" sz="2000" b="1"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Assistance technique, renforcement des capacités et coopération</a:t>
                      </a:r>
                      <a:endParaRPr kumimoji="0" lang="en-US" altLang="en-US" sz="2000" b="1" i="0" u="none" strike="noStrike" cap="none" normalizeH="0" baseline="0" dirty="0">
                        <a:ln>
                          <a:noFill/>
                        </a:ln>
                        <a:solidFill>
                          <a:srgbClr val="181717"/>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txBody>
                  <a:tcPr marL="18193" marR="7022" marT="2298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666066342"/>
                  </a:ext>
                </a:extLst>
              </a:tr>
            </a:tbl>
          </a:graphicData>
        </a:graphic>
      </p:graphicFrame>
    </p:spTree>
    <p:extLst>
      <p:ext uri="{BB962C8B-B14F-4D97-AF65-F5344CB8AC3E}">
        <p14:creationId xmlns:p14="http://schemas.microsoft.com/office/powerpoint/2010/main" val="336254886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43"/>
          <p:cNvSpPr>
            <a:spLocks/>
          </p:cNvSpPr>
          <p:nvPr/>
        </p:nvSpPr>
        <p:spPr bwMode="auto">
          <a:xfrm>
            <a:off x="1523999" y="67426"/>
            <a:ext cx="10320022" cy="6790574"/>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4339" name="Line 1"/>
          <p:cNvSpPr>
            <a:spLocks noChangeShapeType="1"/>
          </p:cNvSpPr>
          <p:nvPr/>
        </p:nvSpPr>
        <p:spPr bwMode="auto">
          <a:xfrm flipV="1">
            <a:off x="11996420" y="106015"/>
            <a:ext cx="0" cy="6645967"/>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sp>
        <p:nvSpPr>
          <p:cNvPr id="14340" name="Line 2"/>
          <p:cNvSpPr>
            <a:spLocks noChangeShapeType="1"/>
          </p:cNvSpPr>
          <p:nvPr/>
        </p:nvSpPr>
        <p:spPr bwMode="auto">
          <a:xfrm flipH="1">
            <a:off x="1528764"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sp>
        <p:nvSpPr>
          <p:cNvPr id="10245" name="AutoShape 44"/>
          <p:cNvSpPr>
            <a:spLocks/>
          </p:cNvSpPr>
          <p:nvPr/>
        </p:nvSpPr>
        <p:spPr bwMode="auto">
          <a:xfrm>
            <a:off x="347979" y="115888"/>
            <a:ext cx="8643621" cy="6461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chemeClr val="accent1">
              <a:lumMod val="75000"/>
            </a:schemeClr>
          </a:solidFill>
          <a:ln>
            <a:noFill/>
          </a:ln>
        </p:spPr>
        <p:txBody>
          <a:bodyPr lIns="45720" rIns="45720" anchor="ctr"/>
          <a:lstStyle>
            <a:lvl1pPr>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a:r>
              <a:rPr lang="fr-FR" altLang="en-US" sz="2400" b="1">
                <a:solidFill>
                  <a:schemeClr val="bg1"/>
                </a:solidFill>
              </a:rPr>
              <a:t>La Zone de libre-échange continentale africaine en bref </a:t>
            </a:r>
            <a:endParaRPr lang="en-US" altLang="en-US" sz="2400" b="1">
              <a:solidFill>
                <a:schemeClr val="bg1"/>
              </a:solidFill>
            </a:endParaRPr>
          </a:p>
        </p:txBody>
      </p:sp>
      <p:sp>
        <p:nvSpPr>
          <p:cNvPr id="14342" name="Rectangle 45"/>
          <p:cNvSpPr>
            <a:spLocks/>
          </p:cNvSpPr>
          <p:nvPr/>
        </p:nvSpPr>
        <p:spPr bwMode="auto">
          <a:xfrm>
            <a:off x="9647238" y="296864"/>
            <a:ext cx="7556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2700" b="1">
                <a:solidFill>
                  <a:srgbClr val="6385C1"/>
                </a:solidFill>
                <a:latin typeface="Times New Roman" panose="02020603050405020304" pitchFamily="18" charset="0"/>
                <a:cs typeface="Times New Roman" panose="02020603050405020304" pitchFamily="18" charset="0"/>
                <a:sym typeface="Times New Roman" panose="02020603050405020304" pitchFamily="18" charset="0"/>
              </a:rPr>
              <a:t>ECA</a:t>
            </a:r>
            <a:endParaRPr lang="en-US" altLang="en-US" sz="2700">
              <a:solidFill>
                <a:srgbClr val="00B0F0"/>
              </a:solidFill>
              <a:latin typeface="Times New Roman" panose="02020603050405020304" pitchFamily="18" charset="0"/>
              <a:cs typeface="Times New Roman" panose="02020603050405020304" pitchFamily="18" charset="0"/>
              <a:sym typeface="Times New Roman" panose="02020603050405020304" pitchFamily="18" charset="0"/>
            </a:endParaRPr>
          </a:p>
        </p:txBody>
      </p:sp>
      <p:sp>
        <p:nvSpPr>
          <p:cNvPr id="14343" name="Rectangle 46" descr="image4.png"/>
          <p:cNvSpPr>
            <a:spLocks/>
          </p:cNvSpPr>
          <p:nvPr/>
        </p:nvSpPr>
        <p:spPr bwMode="auto">
          <a:xfrm>
            <a:off x="9032875" y="284164"/>
            <a:ext cx="573088" cy="477837"/>
          </a:xfrm>
          <a:prstGeom prst="rect">
            <a:avLst/>
          </a:prstGeom>
          <a:blipFill dpi="0" rotWithShape="0">
            <a:blip r:embed="rId3"/>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lvl1pPr>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eaLnBrk="1"/>
            <a:endParaRPr lang="en-US" altLang="en-US">
              <a:solidFill>
                <a:srgbClr val="00B0F0"/>
              </a:solidFill>
            </a:endParaRPr>
          </a:p>
        </p:txBody>
      </p:sp>
      <p:sp>
        <p:nvSpPr>
          <p:cNvPr id="14344" name="Line 53"/>
          <p:cNvSpPr>
            <a:spLocks noChangeShapeType="1"/>
          </p:cNvSpPr>
          <p:nvPr/>
        </p:nvSpPr>
        <p:spPr bwMode="auto">
          <a:xfrm>
            <a:off x="152400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1373384"/>
              </p:ext>
            </p:extLst>
          </p:nvPr>
        </p:nvGraphicFramePr>
        <p:xfrm>
          <a:off x="347979" y="877890"/>
          <a:ext cx="11608754" cy="5874093"/>
        </p:xfrm>
        <a:graphic>
          <a:graphicData uri="http://schemas.openxmlformats.org/drawingml/2006/table">
            <a:tbl>
              <a:tblPr/>
              <a:tblGrid>
                <a:gridCol w="1775165">
                  <a:extLst>
                    <a:ext uri="{9D8B030D-6E8A-4147-A177-3AD203B41FA5}">
                      <a16:colId xmlns:a16="http://schemas.microsoft.com/office/drawing/2014/main" val="2138535498"/>
                    </a:ext>
                  </a:extLst>
                </a:gridCol>
                <a:gridCol w="2437757">
                  <a:extLst>
                    <a:ext uri="{9D8B030D-6E8A-4147-A177-3AD203B41FA5}">
                      <a16:colId xmlns:a16="http://schemas.microsoft.com/office/drawing/2014/main" val="450441332"/>
                    </a:ext>
                  </a:extLst>
                </a:gridCol>
                <a:gridCol w="7395832">
                  <a:extLst>
                    <a:ext uri="{9D8B030D-6E8A-4147-A177-3AD203B41FA5}">
                      <a16:colId xmlns:a16="http://schemas.microsoft.com/office/drawing/2014/main" val="938745996"/>
                    </a:ext>
                  </a:extLst>
                </a:gridCol>
              </a:tblGrid>
              <a:tr h="3200607">
                <a:tc rowSpan="3">
                  <a:txBody>
                    <a:bodyPr/>
                    <a:lstStyle>
                      <a:lvl1pPr>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fr-FR" altLang="en-US" sz="20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Accord portant création de la ZLECAf</a:t>
                      </a:r>
                      <a:endParaRPr kumimoji="0" lang="en-US" altLang="en-US" sz="2000" b="1" i="0" u="none" strike="noStrike" cap="none" normalizeH="0" baseline="0">
                        <a:ln>
                          <a:noFill/>
                        </a:ln>
                        <a:solidFill>
                          <a:srgbClr val="181717"/>
                        </a:solidFill>
                        <a:effectLst/>
                        <a:latin typeface="Calibri" panose="020F0502020204030204" pitchFamily="34" charset="0"/>
                        <a:cs typeface="Arial" panose="020B0604020202020204" pitchFamily="34" charset="0"/>
                        <a:sym typeface="Calibri" panose="020F0502020204030204" pitchFamily="34" charset="0"/>
                      </a:endParaRPr>
                    </a:p>
                  </a:txBody>
                  <a:tcPr marL="18193" marR="7022" marT="2298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13"/>
                        </a:spcAft>
                        <a:buClrTx/>
                        <a:buSzTx/>
                        <a:buFontTx/>
                        <a:buNone/>
                        <a:tabLst/>
                      </a:pPr>
                      <a:r>
                        <a:rPr kumimoji="0" lang="fr-FR" altLang="en-US" sz="20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Protocole relatif </a:t>
                      </a:r>
                      <a:endParaRPr kumimoji="0" lang="en-US" altLang="en-US" sz="20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pPr marL="0" marR="0" lvl="0" indent="0" algn="l" defTabSz="914400" rtl="0" eaLnBrk="1" fontAlgn="base" latinLnBrk="0" hangingPunct="1">
                        <a:lnSpc>
                          <a:spcPct val="107000"/>
                        </a:lnSpc>
                        <a:spcBef>
                          <a:spcPct val="0"/>
                        </a:spcBef>
                        <a:spcAft>
                          <a:spcPct val="0"/>
                        </a:spcAft>
                        <a:buClrTx/>
                        <a:buSzTx/>
                        <a:buFontTx/>
                        <a:buNone/>
                        <a:tabLst/>
                      </a:pPr>
                      <a:r>
                        <a:rPr kumimoji="0" lang="fr-FR" altLang="en-US" sz="20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au commerce des services</a:t>
                      </a:r>
                      <a:endParaRPr kumimoji="0" lang="en-US" altLang="en-US" sz="2000" b="1" i="0" u="none" strike="noStrike" cap="none" normalizeH="0" baseline="0">
                        <a:ln>
                          <a:noFill/>
                        </a:ln>
                        <a:solidFill>
                          <a:srgbClr val="181717"/>
                        </a:solidFill>
                        <a:effectLst/>
                        <a:latin typeface="Calibri" panose="020F0502020204030204" pitchFamily="34" charset="0"/>
                        <a:cs typeface="Arial" panose="020B0604020202020204" pitchFamily="34" charset="0"/>
                        <a:sym typeface="Calibri" panose="020F0502020204030204" pitchFamily="34" charset="0"/>
                      </a:endParaRPr>
                    </a:p>
                    <a:p>
                      <a:pPr marL="0" marR="0" lvl="0" indent="0" algn="ctr" defTabSz="914400" rtl="0" eaLnBrk="1" fontAlgn="base" latinLnBrk="0" hangingPunct="1">
                        <a:lnSpc>
                          <a:spcPct val="109000"/>
                        </a:lnSpc>
                        <a:spcBef>
                          <a:spcPct val="0"/>
                        </a:spcBef>
                        <a:spcAft>
                          <a:spcPct val="0"/>
                        </a:spcAft>
                        <a:buClrTx/>
                        <a:buSzTx/>
                        <a:buFontTx/>
                        <a:buNone/>
                        <a:tabLst/>
                      </a:pPr>
                      <a:endParaRPr kumimoji="0" lang="en-US" altLang="en-US" sz="2000" b="1" i="0" u="none" strike="noStrike" cap="none" normalizeH="0" baseline="0">
                        <a:ln>
                          <a:noFill/>
                        </a:ln>
                        <a:solidFill>
                          <a:srgbClr val="181717"/>
                        </a:solidFill>
                        <a:effectLst/>
                        <a:latin typeface="Calibri" panose="020F0502020204030204" pitchFamily="34" charset="0"/>
                        <a:cs typeface="Arial" panose="020B0604020202020204" pitchFamily="34" charset="0"/>
                        <a:sym typeface="Calibri" panose="020F0502020204030204" pitchFamily="34" charset="0"/>
                      </a:endParaRPr>
                    </a:p>
                  </a:txBody>
                  <a:tcPr marL="18193" marR="7022" marT="2298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2900" indent="-3429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Transparence de la réglementation régissant les services</a:t>
                      </a:r>
                      <a:r>
                        <a:rPr kumimoji="0" lang="en-US" altLang="en-US" sz="18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a:t>
                      </a: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Reconnaissance mutuelle des normes, des licences et des certifications des prestataires de services </a:t>
                      </a: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Libéralisation progressive des secteurs des services</a:t>
                      </a: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Obligation d’assurer aux prestataires de services étrangers un traitement qui ne soit pas moins favorable que celui accordé aux prestataires nationaux dans les secteurs libéralisés </a:t>
                      </a: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Exceptions générales et exceptions relatives à la sécurité</a:t>
                      </a:r>
                      <a:endParaRPr kumimoji="0" lang="en-US" altLang="en-US" sz="18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pPr marL="342900" marR="0" lvl="0" indent="-342900" algn="ctr" defTabSz="914400" rtl="0" eaLnBrk="1" fontAlgn="base" latinLnBrk="0" hangingPunct="1">
                        <a:lnSpc>
                          <a:spcPct val="107000"/>
                        </a:lnSpc>
                        <a:spcBef>
                          <a:spcPct val="0"/>
                        </a:spcBef>
                        <a:spcAft>
                          <a:spcPct val="0"/>
                        </a:spcAft>
                        <a:buClrTx/>
                        <a:buSzTx/>
                        <a:buFontTx/>
                        <a:buNone/>
                        <a:tabLst/>
                      </a:pPr>
                      <a:endParaRPr kumimoji="0" lang="en-US" altLang="en-US" sz="1800" b="1" i="0" u="none" strike="noStrike" cap="none" normalizeH="0" baseline="0">
                        <a:ln>
                          <a:noFill/>
                        </a:ln>
                        <a:solidFill>
                          <a:srgbClr val="181717"/>
                        </a:solidFill>
                        <a:effectLst/>
                        <a:latin typeface="Calibri" panose="020F0502020204030204" pitchFamily="34" charset="0"/>
                        <a:cs typeface="Arial" panose="020B0604020202020204" pitchFamily="34" charset="0"/>
                        <a:sym typeface="Calibri" panose="020F0502020204030204" pitchFamily="34" charset="0"/>
                      </a:endParaRPr>
                    </a:p>
                  </a:txBody>
                  <a:tcPr marL="18193" marR="7022" marT="2298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2807712213"/>
                  </a:ext>
                </a:extLst>
              </a:tr>
              <a:tr h="1468834">
                <a:tc vMerge="1">
                  <a:txBody>
                    <a:bodyPr/>
                    <a:lstStyle/>
                    <a:p>
                      <a:endParaRPr lang="en-US"/>
                    </a:p>
                  </a:txBody>
                  <a:tcPr/>
                </a:tc>
                <a:tc>
                  <a:txBody>
                    <a:bodyPr/>
                    <a:lstStyle>
                      <a:lvl1pPr marL="342900" indent="-3429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Protocole relatif au règlement des </a:t>
                      </a:r>
                      <a:endPar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différends</a:t>
                      </a:r>
                      <a:endPar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endPar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txBody>
                  <a:tcPr marL="18193" marR="7022" marT="22980" marB="0"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2900" indent="-3429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Règles et procédures régissant le règlement des différends dans la Zone de libre-échange continentale africaine</a:t>
                      </a:r>
                      <a:endPar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endPar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txBody>
                  <a:tcPr marL="18193" marR="7022" marT="2298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810286963"/>
                  </a:ext>
                </a:extLst>
              </a:tr>
              <a:tr h="1194778">
                <a:tc vMerge="1">
                  <a:txBody>
                    <a:bodyPr/>
                    <a:lstStyle/>
                    <a:p>
                      <a:endParaRPr lang="en-US"/>
                    </a:p>
                  </a:txBody>
                  <a:tcPr/>
                </a:tc>
                <a:tc>
                  <a:txBody>
                    <a:bodyPr/>
                    <a:lstStyle>
                      <a:lvl1pPr marL="342900" indent="-3429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Négociations de la deuxième phase </a:t>
                      </a:r>
                      <a:endPar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txBody>
                  <a:tcPr marL="18193" marR="7022" marT="22980" marB="0"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2900" indent="-3429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sz="16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Droits de la </a:t>
                      </a:r>
                      <a:r>
                        <a:rPr kumimoji="0" lang="fr-FR" altLang="en-US" sz="1800" b="1" i="0" u="none" strike="noStrike" cap="none" normalizeH="0" baseline="0" noProof="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propriété intellectuelle</a:t>
                      </a: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fr-FR" altLang="en-US" sz="1800" b="1" i="0" u="none" strike="noStrike" cap="none" normalizeH="0" baseline="0" noProof="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Investissement</a:t>
                      </a: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Politiques de concurrence</a:t>
                      </a:r>
                    </a:p>
                    <a:p>
                      <a:pPr marL="342900" marR="0" lvl="0" indent="-342900" algn="l" defTabSz="914400" rtl="0" eaLnBrk="1" fontAlgn="base" latinLnBrk="0" hangingPunct="1">
                        <a:lnSpc>
                          <a:spcPct val="109000"/>
                        </a:lnSpc>
                        <a:spcBef>
                          <a:spcPct val="0"/>
                        </a:spcBef>
                        <a:spcAft>
                          <a:spcPct val="0"/>
                        </a:spcAft>
                        <a:buClr>
                          <a:srgbClr val="181717"/>
                        </a:buClr>
                        <a:buSzPts val="1100"/>
                        <a:buFont typeface="Arial" panose="020B0604020202020204" pitchFamily="34" charset="0"/>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E-Commerce</a:t>
                      </a:r>
                    </a:p>
                  </a:txBody>
                  <a:tcPr marL="18193" marR="7022" marT="2298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424610907"/>
                  </a:ext>
                </a:extLst>
              </a:tr>
            </a:tbl>
          </a:graphicData>
        </a:graphic>
      </p:graphicFrame>
    </p:spTree>
    <p:extLst>
      <p:ext uri="{BB962C8B-B14F-4D97-AF65-F5344CB8AC3E}">
        <p14:creationId xmlns:p14="http://schemas.microsoft.com/office/powerpoint/2010/main" val="245134209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881292517"/>
              </p:ext>
            </p:extLst>
          </p:nvPr>
        </p:nvGraphicFramePr>
        <p:xfrm>
          <a:off x="508000" y="948986"/>
          <a:ext cx="10749279" cy="5094088"/>
        </p:xfrm>
        <a:graphic>
          <a:graphicData uri="http://schemas.openxmlformats.org/drawingml/2006/table">
            <a:tbl>
              <a:tblPr firstRow="1" bandRow="1">
                <a:tableStyleId>{00A15C55-8517-42AA-B614-E9B94910E393}</a:tableStyleId>
              </a:tblPr>
              <a:tblGrid>
                <a:gridCol w="3601291">
                  <a:extLst>
                    <a:ext uri="{9D8B030D-6E8A-4147-A177-3AD203B41FA5}">
                      <a16:colId xmlns:a16="http://schemas.microsoft.com/office/drawing/2014/main" val="2132185910"/>
                    </a:ext>
                  </a:extLst>
                </a:gridCol>
                <a:gridCol w="3573994">
                  <a:extLst>
                    <a:ext uri="{9D8B030D-6E8A-4147-A177-3AD203B41FA5}">
                      <a16:colId xmlns:a16="http://schemas.microsoft.com/office/drawing/2014/main" val="1844020611"/>
                    </a:ext>
                  </a:extLst>
                </a:gridCol>
                <a:gridCol w="3573994">
                  <a:extLst>
                    <a:ext uri="{9D8B030D-6E8A-4147-A177-3AD203B41FA5}">
                      <a16:colId xmlns:a16="http://schemas.microsoft.com/office/drawing/2014/main" val="2430276443"/>
                    </a:ext>
                  </a:extLst>
                </a:gridCol>
              </a:tblGrid>
              <a:tr h="531958">
                <a:tc gridSpan="3">
                  <a:txBody>
                    <a:bodyPr/>
                    <a:lstStyle/>
                    <a:p>
                      <a:pPr algn="ctr"/>
                      <a:r>
                        <a:rPr lang="fr-FR" sz="3200" noProof="0" dirty="0">
                          <a:latin typeface="Garamond" panose="02020404030301010803" pitchFamily="18" charset="0"/>
                        </a:rPr>
                        <a:t>Commerce de marchandises</a:t>
                      </a:r>
                    </a:p>
                  </a:txBody>
                  <a:tcPr/>
                </a:tc>
                <a:tc hMerge="1">
                  <a:txBody>
                    <a:bodyPr/>
                    <a:lstStyle/>
                    <a:p>
                      <a:endParaRPr lang="en-US" sz="2400" dirty="0">
                        <a:latin typeface="Garamond" panose="02020404030301010803" pitchFamily="18" charset="0"/>
                      </a:endParaRPr>
                    </a:p>
                  </a:txBody>
                  <a:tcPr/>
                </a:tc>
                <a:tc hMerge="1">
                  <a:txBody>
                    <a:bodyPr/>
                    <a:lstStyle/>
                    <a:p>
                      <a:endParaRPr lang="en-US" sz="2400" dirty="0">
                        <a:latin typeface="Garamond" panose="02020404030301010803" pitchFamily="18" charset="0"/>
                      </a:endParaRPr>
                    </a:p>
                  </a:txBody>
                  <a:tcPr/>
                </a:tc>
                <a:extLst>
                  <a:ext uri="{0D108BD9-81ED-4DB2-BD59-A6C34878D82A}">
                    <a16:rowId xmlns:a16="http://schemas.microsoft.com/office/drawing/2014/main" val="2566231402"/>
                  </a:ext>
                </a:extLst>
              </a:tr>
              <a:tr h="464530">
                <a:tc>
                  <a:txBody>
                    <a:bodyPr/>
                    <a:lstStyle/>
                    <a:p>
                      <a:r>
                        <a:rPr lang="fr-FR" sz="2400" dirty="0"/>
                        <a:t>Catégorie des produits</a:t>
                      </a:r>
                      <a:endParaRPr lang="en-US" sz="2400" dirty="0">
                        <a:latin typeface="Garamond" panose="02020404030301010803" pitchFamily="18" charset="0"/>
                      </a:endParaRPr>
                    </a:p>
                  </a:txBody>
                  <a:tcPr/>
                </a:tc>
                <a:tc>
                  <a:txBody>
                    <a:bodyPr/>
                    <a:lstStyle/>
                    <a:p>
                      <a:r>
                        <a:rPr lang="fr-FR" sz="2400" dirty="0"/>
                        <a:t>Lignes tarifaires</a:t>
                      </a:r>
                      <a:endParaRPr lang="en-US" sz="2400" dirty="0">
                        <a:latin typeface="Garamond" panose="02020404030301010803" pitchFamily="18" charset="0"/>
                      </a:endParaRPr>
                    </a:p>
                  </a:txBody>
                  <a:tcPr/>
                </a:tc>
                <a:tc>
                  <a:txBody>
                    <a:bodyPr/>
                    <a:lstStyle/>
                    <a:p>
                      <a:r>
                        <a:rPr lang="fr-FR" sz="2400" dirty="0"/>
                        <a:t>Clause additionnelle</a:t>
                      </a:r>
                      <a:endParaRPr lang="en-US" sz="2400" dirty="0">
                        <a:latin typeface="Garamond" panose="02020404030301010803" pitchFamily="18" charset="0"/>
                      </a:endParaRPr>
                    </a:p>
                  </a:txBody>
                  <a:tcPr/>
                </a:tc>
                <a:extLst>
                  <a:ext uri="{0D108BD9-81ED-4DB2-BD59-A6C34878D82A}">
                    <a16:rowId xmlns:a16="http://schemas.microsoft.com/office/drawing/2014/main" val="3693003056"/>
                  </a:ext>
                </a:extLst>
              </a:tr>
              <a:tr h="1091914">
                <a:tc>
                  <a:txBody>
                    <a:bodyPr/>
                    <a:lstStyle/>
                    <a:p>
                      <a:r>
                        <a:rPr lang="fr-FR" sz="2400" dirty="0"/>
                        <a:t>Non-sensible</a:t>
                      </a:r>
                      <a:endParaRPr lang="en-US" sz="2400" dirty="0">
                        <a:latin typeface="Garamond" panose="02020404030301010803" pitchFamily="18" charset="0"/>
                      </a:endParaRPr>
                    </a:p>
                  </a:txBody>
                  <a:tcPr/>
                </a:tc>
                <a:tc>
                  <a:txBody>
                    <a:bodyPr/>
                    <a:lstStyle/>
                    <a:p>
                      <a:r>
                        <a:rPr lang="fr-FR" sz="2400" dirty="0"/>
                        <a:t>90% sur 5 ans (extensible á 10 ans pour les LDC)</a:t>
                      </a:r>
                      <a:endParaRPr lang="en-US" sz="2400" dirty="0">
                        <a:latin typeface="Garamond" panose="02020404030301010803" pitchFamily="18" charset="0"/>
                      </a:endParaRPr>
                    </a:p>
                  </a:txBody>
                  <a:tcPr/>
                </a:tc>
                <a:tc>
                  <a:txBody>
                    <a:bodyPr/>
                    <a:lstStyle/>
                    <a:p>
                      <a:r>
                        <a:rPr lang="fr-FR" sz="2400" dirty="0"/>
                        <a:t> 90% valeurs importations</a:t>
                      </a:r>
                      <a:endParaRPr lang="en-US" sz="2400" dirty="0">
                        <a:latin typeface="Garamond" panose="02020404030301010803" pitchFamily="18" charset="0"/>
                      </a:endParaRPr>
                    </a:p>
                  </a:txBody>
                  <a:tcPr/>
                </a:tc>
                <a:extLst>
                  <a:ext uri="{0D108BD9-81ED-4DB2-BD59-A6C34878D82A}">
                    <a16:rowId xmlns:a16="http://schemas.microsoft.com/office/drawing/2014/main" val="1033053556"/>
                  </a:ext>
                </a:extLst>
              </a:tr>
              <a:tr h="1091914">
                <a:tc>
                  <a:txBody>
                    <a:bodyPr/>
                    <a:lstStyle/>
                    <a:p>
                      <a:r>
                        <a:rPr lang="fr-FR" sz="2400" dirty="0"/>
                        <a:t>Sensible</a:t>
                      </a:r>
                      <a:endParaRPr lang="en-US" sz="2400" dirty="0">
                        <a:latin typeface="Garamond" panose="02020404030301010803" pitchFamily="18" charset="0"/>
                      </a:endParaRPr>
                    </a:p>
                  </a:txBody>
                  <a:tcPr/>
                </a:tc>
                <a:tc>
                  <a:txBody>
                    <a:bodyPr/>
                    <a:lstStyle/>
                    <a:p>
                      <a:r>
                        <a:rPr lang="fr-FR" sz="2400" dirty="0"/>
                        <a:t>7% sur 10 ans (extensible á 13 ans pour les LDC)</a:t>
                      </a:r>
                      <a:endParaRPr lang="en-US" sz="2400" dirty="0">
                        <a:latin typeface="Garamond" panose="02020404030301010803" pitchFamily="18" charset="0"/>
                      </a:endParaRPr>
                    </a:p>
                  </a:txBody>
                  <a:tcPr/>
                </a:tc>
                <a:tc rowSpan="2">
                  <a:txBody>
                    <a:bodyPr/>
                    <a:lstStyle/>
                    <a:p>
                      <a:r>
                        <a:rPr lang="fr-FR" sz="2400" dirty="0"/>
                        <a:t>10% valeurs importations</a:t>
                      </a:r>
                      <a:endParaRPr lang="en-US" sz="2400" dirty="0">
                        <a:latin typeface="Garamond" panose="02020404030301010803" pitchFamily="18" charset="0"/>
                      </a:endParaRPr>
                    </a:p>
                  </a:txBody>
                  <a:tcPr/>
                </a:tc>
                <a:extLst>
                  <a:ext uri="{0D108BD9-81ED-4DB2-BD59-A6C34878D82A}">
                    <a16:rowId xmlns:a16="http://schemas.microsoft.com/office/drawing/2014/main" val="1943748530"/>
                  </a:ext>
                </a:extLst>
              </a:tr>
              <a:tr h="464530">
                <a:tc>
                  <a:txBody>
                    <a:bodyPr/>
                    <a:lstStyle/>
                    <a:p>
                      <a:r>
                        <a:rPr lang="fr-FR" sz="2400" dirty="0"/>
                        <a:t>Exclus</a:t>
                      </a:r>
                      <a:endParaRPr lang="en-US" sz="2400" dirty="0">
                        <a:latin typeface="Garamond" panose="02020404030301010803" pitchFamily="18" charset="0"/>
                      </a:endParaRPr>
                    </a:p>
                  </a:txBody>
                  <a:tcPr/>
                </a:tc>
                <a:tc>
                  <a:txBody>
                    <a:bodyPr/>
                    <a:lstStyle/>
                    <a:p>
                      <a:r>
                        <a:rPr lang="fr-FR" sz="2400" dirty="0"/>
                        <a:t>3%</a:t>
                      </a:r>
                      <a:endParaRPr lang="en-US" sz="2400" dirty="0">
                        <a:latin typeface="Garamond" panose="02020404030301010803" pitchFamily="18" charset="0"/>
                      </a:endParaRPr>
                    </a:p>
                  </a:txBody>
                  <a:tcPr/>
                </a:tc>
                <a:tc vMerge="1">
                  <a:txBody>
                    <a:bodyPr/>
                    <a:lstStyle/>
                    <a:p>
                      <a:endParaRPr lang="en-US" dirty="0"/>
                    </a:p>
                  </a:txBody>
                  <a:tcPr/>
                </a:tc>
                <a:extLst>
                  <a:ext uri="{0D108BD9-81ED-4DB2-BD59-A6C34878D82A}">
                    <a16:rowId xmlns:a16="http://schemas.microsoft.com/office/drawing/2014/main" val="617247392"/>
                  </a:ext>
                </a:extLst>
              </a:tr>
              <a:tr h="464530">
                <a:tc gridSpan="3">
                  <a:txBody>
                    <a:bodyPr/>
                    <a:lstStyle/>
                    <a:p>
                      <a:pPr marL="0" algn="ctr" defTabSz="914400" rtl="0" eaLnBrk="1" latinLnBrk="0" hangingPunct="1"/>
                      <a:r>
                        <a:rPr lang="en-US" sz="3200" b="1" kern="1200" dirty="0">
                          <a:solidFill>
                            <a:schemeClr val="lt1"/>
                          </a:solidFill>
                          <a:latin typeface="Garamond" panose="02020404030301010803" pitchFamily="18" charset="0"/>
                          <a:ea typeface="+mn-ea"/>
                          <a:cs typeface="+mn-cs"/>
                        </a:rPr>
                        <a:t>Commerce de services</a:t>
                      </a:r>
                    </a:p>
                  </a:txBody>
                  <a:tcPr>
                    <a:solidFill>
                      <a:srgbClr val="FFC000"/>
                    </a:solidFill>
                  </a:tcPr>
                </a:tc>
                <a:tc hMerge="1">
                  <a:txBody>
                    <a:bodyPr/>
                    <a:lstStyle/>
                    <a:p>
                      <a:endParaRPr lang="en-US" sz="2400" dirty="0">
                        <a:latin typeface="Garamond" panose="02020404030301010803" pitchFamily="18" charset="0"/>
                      </a:endParaRPr>
                    </a:p>
                  </a:txBody>
                  <a:tcPr/>
                </a:tc>
                <a:tc hMerge="1">
                  <a:txBody>
                    <a:bodyPr/>
                    <a:lstStyle/>
                    <a:p>
                      <a:endParaRPr lang="en-US" sz="2400" dirty="0">
                        <a:latin typeface="Garamond" panose="02020404030301010803" pitchFamily="18" charset="0"/>
                      </a:endParaRPr>
                    </a:p>
                  </a:txBody>
                  <a:tcPr/>
                </a:tc>
                <a:extLst>
                  <a:ext uri="{0D108BD9-81ED-4DB2-BD59-A6C34878D82A}">
                    <a16:rowId xmlns:a16="http://schemas.microsoft.com/office/drawing/2014/main" val="2548725736"/>
                  </a:ext>
                </a:extLst>
              </a:tr>
              <a:tr h="464530">
                <a:tc gridSpan="3">
                  <a:txBody>
                    <a:bodyPr/>
                    <a:lstStyle/>
                    <a:p>
                      <a:r>
                        <a:rPr lang="en-US" sz="2400" b="1" dirty="0">
                          <a:solidFill>
                            <a:srgbClr val="C00000"/>
                          </a:solidFill>
                          <a:latin typeface="Garamond" panose="02020404030301010803" pitchFamily="18" charset="0"/>
                        </a:rPr>
                        <a:t>Cinq </a:t>
                      </a:r>
                      <a:r>
                        <a:rPr lang="fr-FR" sz="2400" b="1" noProof="0" dirty="0">
                          <a:solidFill>
                            <a:srgbClr val="C00000"/>
                          </a:solidFill>
                          <a:latin typeface="Garamond" panose="02020404030301010803" pitchFamily="18" charset="0"/>
                        </a:rPr>
                        <a:t>secteurs prioritaires </a:t>
                      </a:r>
                      <a:r>
                        <a:rPr lang="en-US" sz="2400" b="1" dirty="0">
                          <a:solidFill>
                            <a:srgbClr val="C00000"/>
                          </a:solidFill>
                          <a:latin typeface="Garamond" panose="02020404030301010803" pitchFamily="18" charset="0"/>
                        </a:rPr>
                        <a:t>á </a:t>
                      </a:r>
                      <a:r>
                        <a:rPr lang="fr-FR" sz="2400" b="1" noProof="0" dirty="0">
                          <a:solidFill>
                            <a:srgbClr val="C00000"/>
                          </a:solidFill>
                          <a:latin typeface="Garamond" panose="02020404030301010803" pitchFamily="18" charset="0"/>
                        </a:rPr>
                        <a:t>négocier</a:t>
                      </a:r>
                      <a:r>
                        <a:rPr lang="en-US" sz="2400" dirty="0">
                          <a:latin typeface="Garamond" panose="02020404030301010803" pitchFamily="18" charset="0"/>
                        </a:rPr>
                        <a:t>: </a:t>
                      </a:r>
                      <a:r>
                        <a:rPr lang="fr-FR" sz="2400" b="1" dirty="0">
                          <a:latin typeface="Garamond" panose="02020404030301010803" pitchFamily="18" charset="0"/>
                        </a:rPr>
                        <a:t>Financial, Tourisme, Transport, Communication, Professional services.</a:t>
                      </a:r>
                      <a:r>
                        <a:rPr lang="en-US" sz="2400" b="1" dirty="0">
                          <a:latin typeface="Garamond" panose="02020404030301010803" pitchFamily="18" charset="0"/>
                        </a:rPr>
                        <a:t> </a:t>
                      </a:r>
                    </a:p>
                  </a:txBody>
                  <a:tcPr/>
                </a:tc>
                <a:tc hMerge="1">
                  <a:txBody>
                    <a:bodyPr/>
                    <a:lstStyle/>
                    <a:p>
                      <a:endParaRPr lang="en-US" sz="2400" dirty="0">
                        <a:latin typeface="Garamond" panose="02020404030301010803" pitchFamily="18" charset="0"/>
                      </a:endParaRPr>
                    </a:p>
                  </a:txBody>
                  <a:tcPr/>
                </a:tc>
                <a:tc hMerge="1">
                  <a:txBody>
                    <a:bodyPr/>
                    <a:lstStyle/>
                    <a:p>
                      <a:endParaRPr lang="en-US" sz="2400" dirty="0">
                        <a:latin typeface="Garamond" panose="02020404030301010803" pitchFamily="18" charset="0"/>
                      </a:endParaRPr>
                    </a:p>
                  </a:txBody>
                  <a:tcPr/>
                </a:tc>
                <a:extLst>
                  <a:ext uri="{0D108BD9-81ED-4DB2-BD59-A6C34878D82A}">
                    <a16:rowId xmlns:a16="http://schemas.microsoft.com/office/drawing/2014/main" val="2368644331"/>
                  </a:ext>
                </a:extLst>
              </a:tr>
            </a:tbl>
          </a:graphicData>
        </a:graphic>
      </p:graphicFrame>
      <p:sp>
        <p:nvSpPr>
          <p:cNvPr id="8" name="Rectângulo arredondado 8">
            <a:extLst>
              <a:ext uri="{FF2B5EF4-FFF2-40B4-BE49-F238E27FC236}">
                <a16:creationId xmlns:a16="http://schemas.microsoft.com/office/drawing/2014/main" id="{443265F4-C211-0040-94B5-C85919DD8C06}"/>
              </a:ext>
            </a:extLst>
          </p:cNvPr>
          <p:cNvSpPr/>
          <p:nvPr/>
        </p:nvSpPr>
        <p:spPr>
          <a:xfrm>
            <a:off x="1378857" y="267948"/>
            <a:ext cx="9001143"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spAutoFit/>
          </a:bodyPr>
          <a:lstStyle/>
          <a:p>
            <a:pPr marL="357188" algn="ctr"/>
            <a:r>
              <a:rPr lang="fr-FR" sz="2800" b="1" dirty="0"/>
              <a:t>Modalité de libéralisation tarifaire</a:t>
            </a:r>
            <a:endParaRPr lang="en-GB" sz="2800" b="1" dirty="0"/>
          </a:p>
        </p:txBody>
      </p:sp>
    </p:spTree>
    <p:extLst>
      <p:ext uri="{BB962C8B-B14F-4D97-AF65-F5344CB8AC3E}">
        <p14:creationId xmlns:p14="http://schemas.microsoft.com/office/powerpoint/2010/main" val="2358425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021228103"/>
              </p:ext>
            </p:extLst>
          </p:nvPr>
        </p:nvGraphicFramePr>
        <p:xfrm>
          <a:off x="672898" y="754436"/>
          <a:ext cx="11031422" cy="6019177"/>
        </p:xfrm>
        <a:graphic>
          <a:graphicData uri="http://schemas.openxmlformats.org/drawingml/2006/table">
            <a:tbl>
              <a:tblPr firstRow="1" bandRow="1">
                <a:tableStyleId>{00A15C55-8517-42AA-B614-E9B94910E393}</a:tableStyleId>
              </a:tblPr>
              <a:tblGrid>
                <a:gridCol w="8752716">
                  <a:extLst>
                    <a:ext uri="{9D8B030D-6E8A-4147-A177-3AD203B41FA5}">
                      <a16:colId xmlns:a16="http://schemas.microsoft.com/office/drawing/2014/main" val="96460437"/>
                    </a:ext>
                  </a:extLst>
                </a:gridCol>
                <a:gridCol w="2278706">
                  <a:extLst>
                    <a:ext uri="{9D8B030D-6E8A-4147-A177-3AD203B41FA5}">
                      <a16:colId xmlns:a16="http://schemas.microsoft.com/office/drawing/2014/main" val="636552404"/>
                    </a:ext>
                  </a:extLst>
                </a:gridCol>
              </a:tblGrid>
              <a:tr h="328090">
                <a:tc>
                  <a:txBody>
                    <a:bodyPr/>
                    <a:lstStyle/>
                    <a:p>
                      <a:r>
                        <a:rPr lang="fr-FR" sz="1500" dirty="0"/>
                        <a:t>Actions</a:t>
                      </a:r>
                      <a:endParaRPr lang="en-US" sz="1500" dirty="0"/>
                    </a:p>
                  </a:txBody>
                  <a:tcPr marL="68580" marR="68580" marT="34290" marB="34290"/>
                </a:tc>
                <a:tc>
                  <a:txBody>
                    <a:bodyPr/>
                    <a:lstStyle/>
                    <a:p>
                      <a:r>
                        <a:rPr lang="fr-FR" sz="1500" dirty="0"/>
                        <a:t>Délais</a:t>
                      </a:r>
                      <a:endParaRPr lang="en-US" sz="1500" dirty="0"/>
                    </a:p>
                  </a:txBody>
                  <a:tcPr marL="68580" marR="68580" marT="34290" marB="34290"/>
                </a:tc>
                <a:extLst>
                  <a:ext uri="{0D108BD9-81ED-4DB2-BD59-A6C34878D82A}">
                    <a16:rowId xmlns:a16="http://schemas.microsoft.com/office/drawing/2014/main" val="3081663121"/>
                  </a:ext>
                </a:extLst>
              </a:tr>
              <a:tr h="469967">
                <a:tc>
                  <a:txBody>
                    <a:bodyPr/>
                    <a:lstStyle/>
                    <a:p>
                      <a:pPr algn="l"/>
                      <a:r>
                        <a:rPr lang="fr-FR" sz="1500" b="1" kern="1200" dirty="0">
                          <a:effectLst/>
                        </a:rPr>
                        <a:t>PHASE I:</a:t>
                      </a:r>
                    </a:p>
                    <a:p>
                      <a:pPr algn="ctr"/>
                      <a:r>
                        <a:rPr lang="fr-FR" sz="1500" b="1" kern="1200" dirty="0">
                          <a:effectLst/>
                        </a:rPr>
                        <a:t>COMMERCE DES MARCHANDISES</a:t>
                      </a:r>
                      <a:endParaRPr lang="en-US" sz="1500" b="1" dirty="0">
                        <a:solidFill>
                          <a:srgbClr val="FF0000"/>
                        </a:solidFill>
                        <a:latin typeface="Garamond" panose="02020404030301010803" pitchFamily="18" charset="0"/>
                      </a:endParaRPr>
                    </a:p>
                  </a:txBody>
                  <a:tcPr marL="68580" marR="68580" marT="34290" marB="34290"/>
                </a:tc>
                <a:tc>
                  <a:txBody>
                    <a:bodyPr/>
                    <a:lstStyle/>
                    <a:p>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1845321394"/>
                  </a:ext>
                </a:extLst>
              </a:tr>
              <a:tr h="274887">
                <a:tc>
                  <a:txBody>
                    <a:bodyPr/>
                    <a:lstStyle/>
                    <a:p>
                      <a:r>
                        <a:rPr lang="fr-FR" sz="1500" dirty="0"/>
                        <a:t>Finaliser des offres tarifaires couvrant 90% des lignes tarifaires (produits non sensibles)</a:t>
                      </a:r>
                      <a:endParaRPr lang="en-US" sz="1500" dirty="0">
                        <a:latin typeface="Garamond" panose="02020404030301010803" pitchFamily="18" charset="0"/>
                      </a:endParaRPr>
                    </a:p>
                  </a:txBody>
                  <a:tcPr marL="68580" marR="68580" marT="34290" marB="34290"/>
                </a:tc>
                <a:tc>
                  <a:txBody>
                    <a:bodyPr/>
                    <a:lstStyle/>
                    <a:p>
                      <a:r>
                        <a:rPr lang="fr-FR" sz="1500" dirty="0"/>
                        <a:t>Fin Septembre 2019</a:t>
                      </a:r>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827039040"/>
                  </a:ext>
                </a:extLst>
              </a:tr>
              <a:tr h="430246">
                <a:tc>
                  <a:txBody>
                    <a:bodyPr/>
                    <a:lstStyle/>
                    <a:p>
                      <a:r>
                        <a:rPr lang="fr-FR" sz="1500" kern="1200" dirty="0">
                          <a:effectLst/>
                        </a:rPr>
                        <a:t>Finalisation</a:t>
                      </a:r>
                      <a:r>
                        <a:rPr lang="fr-FR" sz="1500" kern="1200" baseline="0" dirty="0">
                          <a:effectLst/>
                        </a:rPr>
                        <a:t> des</a:t>
                      </a:r>
                      <a:r>
                        <a:rPr lang="fr-FR" sz="1500" kern="1200" dirty="0">
                          <a:effectLst/>
                        </a:rPr>
                        <a:t> offres tarifaires couvrant les 10% des lignes tarifaires restants (dont</a:t>
                      </a:r>
                      <a:r>
                        <a:rPr lang="fr-FR" sz="1500" kern="1200" baseline="0" dirty="0">
                          <a:effectLst/>
                        </a:rPr>
                        <a:t> </a:t>
                      </a:r>
                      <a:r>
                        <a:rPr lang="fr-FR" sz="1500" kern="1200" dirty="0"/>
                        <a:t>7% de produits sensibles et 3% de produits exclus)</a:t>
                      </a:r>
                      <a:r>
                        <a:rPr lang="fr-FR" sz="1500" kern="1200" dirty="0">
                          <a:effectLst/>
                        </a:rPr>
                        <a:t> </a:t>
                      </a:r>
                      <a:endParaRPr lang="en-US" sz="1500" dirty="0">
                        <a:latin typeface="Garamond" panose="02020404030301010803" pitchFamily="18" charset="0"/>
                      </a:endParaRPr>
                    </a:p>
                  </a:txBody>
                  <a:tcPr marL="68580" marR="68580" marT="34290" marB="34290"/>
                </a:tc>
                <a:tc>
                  <a:txBody>
                    <a:bodyPr/>
                    <a:lstStyle/>
                    <a:p>
                      <a:r>
                        <a:rPr lang="fr-FR" sz="1500" dirty="0"/>
                        <a:t>Fin Décembre </a:t>
                      </a:r>
                      <a:r>
                        <a:rPr lang="fr-FR" sz="1500" baseline="0" dirty="0"/>
                        <a:t>2020</a:t>
                      </a:r>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1130195316"/>
                  </a:ext>
                </a:extLst>
              </a:tr>
              <a:tr h="570447">
                <a:tc>
                  <a:txBody>
                    <a:bodyPr/>
                    <a:lstStyle/>
                    <a:p>
                      <a:r>
                        <a:rPr lang="fr-FR" sz="1500" dirty="0"/>
                        <a:t>Soumission des </a:t>
                      </a:r>
                      <a:r>
                        <a:rPr lang="fr-FR" sz="1500" kern="1200" dirty="0">
                          <a:effectLst/>
                        </a:rPr>
                        <a:t>listes Finales de Concessions Tarifaires </a:t>
                      </a:r>
                      <a:endParaRPr lang="en-US" sz="1500" dirty="0">
                        <a:latin typeface="Garamond" panose="02020404030301010803" pitchFamily="18" charset="0"/>
                      </a:endParaRPr>
                    </a:p>
                  </a:txBody>
                  <a:tcPr marL="68580" marR="68580" marT="34290" marB="34290"/>
                </a:tc>
                <a:tc>
                  <a:txBody>
                    <a:bodyPr/>
                    <a:lstStyle/>
                    <a:p>
                      <a:r>
                        <a:rPr lang="fr-FR" sz="1500" dirty="0"/>
                        <a:t>Sommet Extraordinaire de </a:t>
                      </a:r>
                      <a:r>
                        <a:rPr lang="fr-FR" sz="1500" kern="1200" dirty="0">
                          <a:effectLst/>
                        </a:rPr>
                        <a:t>Décembre 2020</a:t>
                      </a:r>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785810020"/>
                  </a:ext>
                </a:extLst>
              </a:tr>
              <a:tr h="274887">
                <a:tc>
                  <a:txBody>
                    <a:bodyPr/>
                    <a:lstStyle/>
                    <a:p>
                      <a:pPr algn="ctr"/>
                      <a:r>
                        <a:rPr lang="fr-FR" sz="1500" b="1" kern="1200" dirty="0">
                          <a:effectLst/>
                        </a:rPr>
                        <a:t>COMMERCE DES SERVICES</a:t>
                      </a:r>
                      <a:endParaRPr lang="en-US" sz="1500" b="1" dirty="0">
                        <a:solidFill>
                          <a:srgbClr val="FF0000"/>
                        </a:solidFill>
                        <a:latin typeface="Garamond" panose="02020404030301010803" pitchFamily="18" charset="0"/>
                      </a:endParaRPr>
                    </a:p>
                  </a:txBody>
                  <a:tcPr marL="68580" marR="68580" marT="34290" marB="34290"/>
                </a:tc>
                <a:tc>
                  <a:txBody>
                    <a:bodyPr/>
                    <a:lstStyle/>
                    <a:p>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2186738064"/>
                  </a:ext>
                </a:extLst>
              </a:tr>
              <a:tr h="736828">
                <a:tc>
                  <a:txBody>
                    <a:bodyPr/>
                    <a:lstStyle/>
                    <a:p>
                      <a:r>
                        <a:rPr lang="fr-FR" sz="1500" kern="1200" dirty="0">
                          <a:effectLst/>
                        </a:rPr>
                        <a:t>Finalisation</a:t>
                      </a:r>
                      <a:r>
                        <a:rPr lang="fr-FR" sz="1500" kern="1200" baseline="0" dirty="0">
                          <a:effectLst/>
                        </a:rPr>
                        <a:t> des</a:t>
                      </a:r>
                      <a:r>
                        <a:rPr lang="fr-FR" sz="1500" kern="1200" dirty="0">
                          <a:effectLst/>
                        </a:rPr>
                        <a:t> </a:t>
                      </a:r>
                      <a:r>
                        <a:rPr lang="fr-FR" sz="1500" kern="1200" baseline="0" dirty="0">
                          <a:effectLst/>
                        </a:rPr>
                        <a:t> </a:t>
                      </a:r>
                      <a:r>
                        <a:rPr lang="fr-FR" sz="1500" kern="1200" dirty="0">
                          <a:effectLst/>
                        </a:rPr>
                        <a:t>Listes pays  d'Engagements Spécifiques dans Cinq Secteurs Prioritaires: services aux entreprises, services de communication, services financiers, services de transport et services touristiques</a:t>
                      </a:r>
                      <a:endParaRPr lang="en-US" sz="1500" b="1" dirty="0">
                        <a:latin typeface="Garamond" panose="02020404030301010803" pitchFamily="18" charset="0"/>
                      </a:endParaRPr>
                    </a:p>
                  </a:txBody>
                  <a:tcPr marL="68580" marR="68580" marT="34290" marB="34290"/>
                </a:tc>
                <a:tc>
                  <a:txBody>
                    <a:bodyPr/>
                    <a:lstStyle/>
                    <a:p>
                      <a:r>
                        <a:rPr lang="fr-FR" sz="1500" dirty="0"/>
                        <a:t>Soumettre au Sommet Extraordinaire de Décembre 2020</a:t>
                      </a:r>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3682897245"/>
                  </a:ext>
                </a:extLst>
              </a:tr>
              <a:tr h="274887">
                <a:tc>
                  <a:txBody>
                    <a:bodyPr/>
                    <a:lstStyle/>
                    <a:p>
                      <a:r>
                        <a:rPr lang="fr-FR" sz="1500" kern="1200" dirty="0">
                          <a:effectLst/>
                        </a:rPr>
                        <a:t>Finalisation</a:t>
                      </a:r>
                      <a:r>
                        <a:rPr lang="fr-FR" sz="1500" kern="1200" baseline="0" dirty="0">
                          <a:effectLst/>
                        </a:rPr>
                        <a:t> des</a:t>
                      </a:r>
                      <a:r>
                        <a:rPr lang="fr-FR" sz="1500" kern="1200" dirty="0">
                          <a:effectLst/>
                        </a:rPr>
                        <a:t> travaux sur les Cadres de Coopération en Matière de Réglementation</a:t>
                      </a:r>
                      <a:endParaRPr lang="en-US" sz="1500" dirty="0">
                        <a:latin typeface="Garamond" panose="02020404030301010803" pitchFamily="18" charset="0"/>
                      </a:endParaRPr>
                    </a:p>
                  </a:txBody>
                  <a:tcPr marL="68580" marR="68580" marT="34290" marB="34290"/>
                </a:tc>
                <a:tc>
                  <a:txBody>
                    <a:bodyPr/>
                    <a:lstStyle/>
                    <a:p>
                      <a:r>
                        <a:rPr lang="fr-FR" sz="1500" dirty="0"/>
                        <a:t>Juin 2020</a:t>
                      </a:r>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808942551"/>
                  </a:ext>
                </a:extLst>
              </a:tr>
              <a:tr h="274887">
                <a:tc>
                  <a:txBody>
                    <a:bodyPr/>
                    <a:lstStyle/>
                    <a:p>
                      <a:r>
                        <a:rPr lang="fr-FR" sz="1500" kern="1200" dirty="0">
                          <a:effectLst/>
                        </a:rPr>
                        <a:t>Fin des travaux sur le Secteur des Services restant</a:t>
                      </a:r>
                      <a:endParaRPr lang="en-US" sz="1500" kern="1200" dirty="0">
                        <a:solidFill>
                          <a:schemeClr val="dk1"/>
                        </a:solidFill>
                        <a:effectLst/>
                        <a:latin typeface="Garamond" panose="02020404030301010803" pitchFamily="18" charset="0"/>
                        <a:ea typeface="+mn-ea"/>
                        <a:cs typeface="+mn-cs"/>
                      </a:endParaRPr>
                    </a:p>
                  </a:txBody>
                  <a:tcPr marL="68580" marR="68580" marT="34290" marB="34290"/>
                </a:tc>
                <a:tc>
                  <a:txBody>
                    <a:bodyPr/>
                    <a:lstStyle/>
                    <a:p>
                      <a:r>
                        <a:rPr lang="fr-FR" sz="1500" dirty="0"/>
                        <a:t>Décembre 2020</a:t>
                      </a:r>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3591878643"/>
                  </a:ext>
                </a:extLst>
              </a:tr>
              <a:tr h="419912">
                <a:tc>
                  <a:txBody>
                    <a:bodyPr/>
                    <a:lstStyle/>
                    <a:p>
                      <a:pPr algn="ctr"/>
                      <a:r>
                        <a:rPr lang="fr-FR" sz="1500" b="1" kern="1200" dirty="0">
                          <a:effectLst/>
                        </a:rPr>
                        <a:t>PHASE II: NÉGOCIATION:</a:t>
                      </a:r>
                      <a:r>
                        <a:rPr lang="fr-FR" sz="1500" b="1" kern="1200" baseline="0" dirty="0">
                          <a:effectLst/>
                        </a:rPr>
                        <a:t> INVESTISSEMENTS, POLITIQUE DE CONCURRENCE,  DROITS DE PROPRIÉTÉ INTELLECTUELLE</a:t>
                      </a:r>
                      <a:endParaRPr lang="en-US" sz="1500" b="1" kern="1200" dirty="0">
                        <a:solidFill>
                          <a:srgbClr val="FF0000"/>
                        </a:solidFill>
                        <a:effectLst/>
                        <a:latin typeface="Garamond" panose="02020404030301010803" pitchFamily="18" charset="0"/>
                        <a:ea typeface="+mn-ea"/>
                        <a:cs typeface="+mn-cs"/>
                      </a:endParaRPr>
                    </a:p>
                  </a:txBody>
                  <a:tcPr marL="68580" marR="68580" marT="34290" marB="34290"/>
                </a:tc>
                <a:tc>
                  <a:txBody>
                    <a:bodyPr/>
                    <a:lstStyle/>
                    <a:p>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2308796549"/>
                  </a:ext>
                </a:extLst>
              </a:tr>
              <a:tr h="469967">
                <a:tc>
                  <a:txBody>
                    <a:bodyPr/>
                    <a:lstStyle/>
                    <a:p>
                      <a:r>
                        <a:rPr lang="fr-FR" sz="1500" dirty="0"/>
                        <a:t>Conclusion de la Phase </a:t>
                      </a:r>
                      <a:r>
                        <a:rPr lang="fr-FR" sz="1500" kern="1200" dirty="0">
                          <a:effectLst/>
                        </a:rPr>
                        <a:t>II des négociation</a:t>
                      </a:r>
                      <a:r>
                        <a:rPr lang="fr-FR" sz="1500" kern="1200" baseline="0" dirty="0">
                          <a:effectLst/>
                        </a:rPr>
                        <a:t> de la  </a:t>
                      </a:r>
                      <a:r>
                        <a:rPr lang="fr-FR" sz="1500" kern="1200" baseline="0" dirty="0" err="1">
                          <a:effectLst/>
                        </a:rPr>
                        <a:t>ZLECAf</a:t>
                      </a:r>
                      <a:r>
                        <a:rPr lang="fr-FR" sz="1500" kern="1200" baseline="0" dirty="0">
                          <a:effectLst/>
                        </a:rPr>
                        <a:t> </a:t>
                      </a:r>
                      <a:r>
                        <a:rPr lang="fr-FR" sz="1500" kern="1200" dirty="0">
                          <a:effectLst/>
                        </a:rPr>
                        <a:t>relatifs aux  investissement, la Politique de la Concurrence et les Droits de Propriété Intellectuelle</a:t>
                      </a:r>
                      <a:endParaRPr lang="en-US" sz="1500" kern="1200" dirty="0">
                        <a:solidFill>
                          <a:schemeClr val="dk1"/>
                        </a:solidFill>
                        <a:effectLst/>
                        <a:latin typeface="Garamond" panose="02020404030301010803" pitchFamily="18" charset="0"/>
                        <a:ea typeface="+mn-ea"/>
                        <a:cs typeface="+mn-cs"/>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500" dirty="0"/>
                        <a:t>Décembre 2020</a:t>
                      </a:r>
                      <a:endParaRPr lang="en-US" sz="1500" dirty="0"/>
                    </a:p>
                    <a:p>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3055931599"/>
                  </a:ext>
                </a:extLst>
              </a:tr>
              <a:tr h="430246">
                <a:tc>
                  <a:txBody>
                    <a:bodyPr/>
                    <a:lstStyle/>
                    <a:p>
                      <a:r>
                        <a:rPr lang="fr-FR" sz="1500" dirty="0"/>
                        <a:t>Adoption des textes juridiques  relative à la Phase II</a:t>
                      </a:r>
                      <a:endParaRPr lang="en-US" sz="1500" dirty="0">
                        <a:latin typeface="Garamond" panose="02020404030301010803" pitchFamily="18" charset="0"/>
                      </a:endParaRPr>
                    </a:p>
                  </a:txBody>
                  <a:tcPr marL="68580" marR="68580" marT="34290" marB="34290"/>
                </a:tc>
                <a:tc>
                  <a:txBody>
                    <a:bodyPr/>
                    <a:lstStyle/>
                    <a:p>
                      <a:r>
                        <a:rPr lang="fr-FR" sz="1500" dirty="0"/>
                        <a:t>Assemblée Général de Janvier 2021</a:t>
                      </a:r>
                      <a:endParaRPr lang="en-US" sz="1500" dirty="0">
                        <a:latin typeface="Garamond" panose="02020404030301010803" pitchFamily="18" charset="0"/>
                      </a:endParaRPr>
                    </a:p>
                  </a:txBody>
                  <a:tcPr marL="68580" marR="68580" marT="34290" marB="34290"/>
                </a:tc>
                <a:extLst>
                  <a:ext uri="{0D108BD9-81ED-4DB2-BD59-A6C34878D82A}">
                    <a16:rowId xmlns:a16="http://schemas.microsoft.com/office/drawing/2014/main" val="633635488"/>
                  </a:ext>
                </a:extLst>
              </a:tr>
              <a:tr h="4965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500" b="1" kern="1200" dirty="0">
                          <a:effectLst/>
                        </a:rPr>
                        <a:t>PHASE III: NÉGOCIATION: NEGOCIATION COMMERCE ELECTRINIQUE </a:t>
                      </a:r>
                      <a:endParaRPr lang="en-US" sz="1500" b="1" kern="1200" dirty="0">
                        <a:solidFill>
                          <a:srgbClr val="FF0000"/>
                        </a:solidFill>
                        <a:effectLst/>
                        <a:latin typeface="Garamond" panose="02020404030301010803" pitchFamily="18" charset="0"/>
                        <a:ea typeface="+mn-ea"/>
                        <a:cs typeface="+mn-cs"/>
                      </a:endParaRPr>
                    </a:p>
                  </a:txBody>
                  <a:tcPr/>
                </a:tc>
                <a:tc>
                  <a:txBody>
                    <a:bodyPr/>
                    <a:lstStyle/>
                    <a:p>
                      <a:pPr marL="0" algn="l" defTabSz="914400" rtl="0" eaLnBrk="1" latinLnBrk="0" hangingPunct="1"/>
                      <a:r>
                        <a:rPr lang="fr-FR" sz="1500" kern="1200" noProof="0" dirty="0">
                          <a:solidFill>
                            <a:schemeClr val="dk1"/>
                          </a:solidFill>
                          <a:latin typeface="+mn-lt"/>
                          <a:ea typeface="+mn-ea"/>
                          <a:cs typeface="+mn-cs"/>
                        </a:rPr>
                        <a:t>Devenu imminant á cause de Covid-19</a:t>
                      </a:r>
                    </a:p>
                  </a:txBody>
                  <a:tcPr/>
                </a:tc>
                <a:extLst>
                  <a:ext uri="{0D108BD9-81ED-4DB2-BD59-A6C34878D82A}">
                    <a16:rowId xmlns:a16="http://schemas.microsoft.com/office/drawing/2014/main" val="1804513547"/>
                  </a:ext>
                </a:extLst>
              </a:tr>
            </a:tbl>
          </a:graphicData>
        </a:graphic>
      </p:graphicFrame>
      <p:sp>
        <p:nvSpPr>
          <p:cNvPr id="8" name="Rectângulo arredondado 8">
            <a:extLst>
              <a:ext uri="{FF2B5EF4-FFF2-40B4-BE49-F238E27FC236}">
                <a16:creationId xmlns:a16="http://schemas.microsoft.com/office/drawing/2014/main" id="{443265F4-C211-0040-94B5-C85919DD8C06}"/>
              </a:ext>
            </a:extLst>
          </p:cNvPr>
          <p:cNvSpPr/>
          <p:nvPr/>
        </p:nvSpPr>
        <p:spPr>
          <a:xfrm>
            <a:off x="1076960" y="192580"/>
            <a:ext cx="9723120" cy="561856"/>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68580" bIns="68580" rtlCol="0" anchor="ctr">
            <a:spAutoFit/>
          </a:bodyPr>
          <a:lstStyle/>
          <a:p>
            <a:pPr marL="357188" algn="ctr"/>
            <a:r>
              <a:rPr lang="fr-FR" sz="2400" b="1" dirty="0"/>
              <a:t>Calendrier des différentes phases de négociation </a:t>
            </a:r>
            <a:endParaRPr lang="en-GB" sz="2400" b="1" dirty="0">
              <a:latin typeface="Century Gothic" panose="020B0502020202020204" pitchFamily="34" charset="0"/>
            </a:endParaRPr>
          </a:p>
        </p:txBody>
      </p:sp>
    </p:spTree>
    <p:extLst>
      <p:ext uri="{BB962C8B-B14F-4D97-AF65-F5344CB8AC3E}">
        <p14:creationId xmlns:p14="http://schemas.microsoft.com/office/powerpoint/2010/main" val="384008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54CDEA1-FAFE-914A-AB04-3A88603E82D2}"/>
              </a:ext>
            </a:extLst>
          </p:cNvPr>
          <p:cNvSpPr>
            <a:spLocks noGrp="1"/>
          </p:cNvSpPr>
          <p:nvPr>
            <p:ph type="title" idx="4294967295"/>
          </p:nvPr>
        </p:nvSpPr>
        <p:spPr>
          <a:xfrm>
            <a:off x="451200" y="1095393"/>
            <a:ext cx="5766720" cy="437823"/>
          </a:xfrm>
        </p:spPr>
        <p:txBody>
          <a:bodyPr>
            <a:noAutofit/>
          </a:bodyPr>
          <a:lstStyle/>
          <a:p>
            <a:pPr algn="ctr"/>
            <a:r>
              <a:rPr lang="fr-FR" sz="2000" b="1" dirty="0">
                <a:latin typeface="Garamond" panose="02020404030301010803" pitchFamily="18" charset="0"/>
              </a:rPr>
              <a:t>Sur le PIB (US$ </a:t>
            </a:r>
            <a:r>
              <a:rPr lang="fr-FR" sz="2000" b="1" dirty="0" err="1">
                <a:latin typeface="Garamond" panose="02020404030301010803" pitchFamily="18" charset="0"/>
              </a:rPr>
              <a:t>bn</a:t>
            </a:r>
            <a:r>
              <a:rPr lang="fr-FR" sz="2000" b="1" dirty="0">
                <a:latin typeface="Garamond" panose="02020404030301010803" pitchFamily="18" charset="0"/>
              </a:rPr>
              <a:t>): +0.12%(LAS); +0.15% (HAS)</a:t>
            </a:r>
            <a:endParaRPr lang="en-US" sz="2000" b="1" dirty="0">
              <a:latin typeface="Garamond" panose="02020404030301010803" pitchFamily="18" charset="0"/>
            </a:endParaRPr>
          </a:p>
        </p:txBody>
      </p:sp>
      <p:sp>
        <p:nvSpPr>
          <p:cNvPr id="8" name="Rectângulo arredondado 8">
            <a:extLst>
              <a:ext uri="{FF2B5EF4-FFF2-40B4-BE49-F238E27FC236}">
                <a16:creationId xmlns:a16="http://schemas.microsoft.com/office/drawing/2014/main" id="{443265F4-C211-0040-94B5-C85919DD8C06}"/>
              </a:ext>
            </a:extLst>
          </p:cNvPr>
          <p:cNvSpPr/>
          <p:nvPr/>
        </p:nvSpPr>
        <p:spPr>
          <a:xfrm>
            <a:off x="121921" y="160714"/>
            <a:ext cx="11389359"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sz="2800" b="1" dirty="0"/>
              <a:t>Impacts potentials de la mise </a:t>
            </a:r>
            <a:r>
              <a:rPr lang="en-US" sz="2800" b="1" dirty="0" err="1"/>
              <a:t>en</a:t>
            </a:r>
            <a:r>
              <a:rPr lang="en-US" sz="2800" b="1" dirty="0"/>
              <a:t> oeuvre </a:t>
            </a:r>
            <a:r>
              <a:rPr lang="en-US" sz="2800" b="1" dirty="0" err="1"/>
              <a:t>ZLECAf</a:t>
            </a:r>
            <a:r>
              <a:rPr lang="en-US" sz="2800" b="1" dirty="0"/>
              <a:t> dans la CEDEAO</a:t>
            </a:r>
          </a:p>
        </p:txBody>
      </p:sp>
      <p:sp>
        <p:nvSpPr>
          <p:cNvPr id="5" name="Content Placeholder 4">
            <a:extLst>
              <a:ext uri="{FF2B5EF4-FFF2-40B4-BE49-F238E27FC236}">
                <a16:creationId xmlns:a16="http://schemas.microsoft.com/office/drawing/2014/main" id="{F0629BE9-B48A-4089-8D74-61ACC984D0F7}"/>
              </a:ext>
            </a:extLst>
          </p:cNvPr>
          <p:cNvSpPr>
            <a:spLocks noGrp="1"/>
          </p:cNvSpPr>
          <p:nvPr>
            <p:ph idx="1"/>
          </p:nvPr>
        </p:nvSpPr>
        <p:spPr>
          <a:xfrm>
            <a:off x="451200" y="1544320"/>
            <a:ext cx="11212480" cy="4632643"/>
          </a:xfrm>
        </p:spPr>
        <p:txBody>
          <a:bodyPr/>
          <a:lstStyle/>
          <a:p>
            <a:endParaRPr lang="en-US" dirty="0"/>
          </a:p>
        </p:txBody>
      </p:sp>
      <p:graphicFrame>
        <p:nvGraphicFramePr>
          <p:cNvPr id="7" name="Chart 6">
            <a:extLst>
              <a:ext uri="{FF2B5EF4-FFF2-40B4-BE49-F238E27FC236}">
                <a16:creationId xmlns:a16="http://schemas.microsoft.com/office/drawing/2014/main" id="{AFA9091F-A741-46CA-A685-63BEC080E0B4}"/>
              </a:ext>
            </a:extLst>
          </p:cNvPr>
          <p:cNvGraphicFramePr/>
          <p:nvPr>
            <p:extLst>
              <p:ext uri="{D42A27DB-BD31-4B8C-83A1-F6EECF244321}">
                <p14:modId xmlns:p14="http://schemas.microsoft.com/office/powerpoint/2010/main" val="80888171"/>
              </p:ext>
            </p:extLst>
          </p:nvPr>
        </p:nvGraphicFramePr>
        <p:xfrm>
          <a:off x="161641" y="1544321"/>
          <a:ext cx="5487320" cy="46126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764A1C19-5F84-40F6-AD5F-A1530BE042E8}"/>
              </a:ext>
            </a:extLst>
          </p:cNvPr>
          <p:cNvGraphicFramePr/>
          <p:nvPr>
            <p:extLst>
              <p:ext uri="{D42A27DB-BD31-4B8C-83A1-F6EECF244321}">
                <p14:modId xmlns:p14="http://schemas.microsoft.com/office/powerpoint/2010/main" val="1591226360"/>
              </p:ext>
            </p:extLst>
          </p:nvPr>
        </p:nvGraphicFramePr>
        <p:xfrm>
          <a:off x="5862320" y="1564330"/>
          <a:ext cx="5801360" cy="4612633"/>
        </p:xfrm>
        <a:graphic>
          <a:graphicData uri="http://schemas.openxmlformats.org/drawingml/2006/chart">
            <c:chart xmlns:c="http://schemas.openxmlformats.org/drawingml/2006/chart" xmlns:r="http://schemas.openxmlformats.org/officeDocument/2006/relationships" r:id="rId3"/>
          </a:graphicData>
        </a:graphic>
      </p:graphicFrame>
      <p:sp>
        <p:nvSpPr>
          <p:cNvPr id="10" name="Title 2">
            <a:extLst>
              <a:ext uri="{FF2B5EF4-FFF2-40B4-BE49-F238E27FC236}">
                <a16:creationId xmlns:a16="http://schemas.microsoft.com/office/drawing/2014/main" id="{29AE77A7-4B8A-489D-BE01-99913775EE98}"/>
              </a:ext>
            </a:extLst>
          </p:cNvPr>
          <p:cNvSpPr txBox="1">
            <a:spLocks/>
          </p:cNvSpPr>
          <p:nvPr/>
        </p:nvSpPr>
        <p:spPr>
          <a:xfrm>
            <a:off x="6176360" y="883293"/>
            <a:ext cx="5487320" cy="6810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b="1" dirty="0">
                <a:latin typeface="Garamond" panose="02020404030301010803" pitchFamily="18" charset="0"/>
              </a:rPr>
              <a:t>Sur les exportations totales(US$ </a:t>
            </a:r>
            <a:r>
              <a:rPr lang="fr-FR" sz="2000" b="1" dirty="0" err="1">
                <a:latin typeface="Garamond" panose="02020404030301010803" pitchFamily="18" charset="0"/>
              </a:rPr>
              <a:t>bn</a:t>
            </a:r>
            <a:r>
              <a:rPr lang="fr-FR" sz="2000" b="1" dirty="0">
                <a:latin typeface="Garamond" panose="02020404030301010803" pitchFamily="18" charset="0"/>
              </a:rPr>
              <a:t>): +0.9%(LAS); +1.0% (HAS)</a:t>
            </a:r>
            <a:endParaRPr lang="en-US" sz="2000" b="1" dirty="0">
              <a:latin typeface="Garamond" panose="02020404030301010803" pitchFamily="18" charset="0"/>
            </a:endParaRPr>
          </a:p>
        </p:txBody>
      </p:sp>
    </p:spTree>
    <p:extLst>
      <p:ext uri="{BB962C8B-B14F-4D97-AF65-F5344CB8AC3E}">
        <p14:creationId xmlns:p14="http://schemas.microsoft.com/office/powerpoint/2010/main" val="1431233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54CDEA1-FAFE-914A-AB04-3A88603E82D2}"/>
              </a:ext>
            </a:extLst>
          </p:cNvPr>
          <p:cNvSpPr>
            <a:spLocks noGrp="1"/>
          </p:cNvSpPr>
          <p:nvPr>
            <p:ph type="title" idx="4294967295"/>
          </p:nvPr>
        </p:nvSpPr>
        <p:spPr>
          <a:xfrm>
            <a:off x="264160" y="895550"/>
            <a:ext cx="5953760" cy="437823"/>
          </a:xfrm>
        </p:spPr>
        <p:txBody>
          <a:bodyPr>
            <a:noAutofit/>
          </a:bodyPr>
          <a:lstStyle/>
          <a:p>
            <a:pPr algn="ctr"/>
            <a:r>
              <a:rPr lang="fr-FR" sz="1800" b="1" dirty="0">
                <a:latin typeface="Garamond" panose="02020404030301010803" pitchFamily="18" charset="0"/>
              </a:rPr>
              <a:t>Changement export ECOWAS vers Afrique Vs </a:t>
            </a:r>
            <a:r>
              <a:rPr lang="fr-FR" sz="1800" b="1" dirty="0" err="1">
                <a:latin typeface="Garamond" panose="02020404030301010803" pitchFamily="18" charset="0"/>
              </a:rPr>
              <a:t>RdM</a:t>
            </a:r>
            <a:r>
              <a:rPr lang="fr-FR" sz="1800" b="1" dirty="0">
                <a:latin typeface="Garamond" panose="02020404030301010803" pitchFamily="18" charset="0"/>
              </a:rPr>
              <a:t> ($US </a:t>
            </a:r>
            <a:r>
              <a:rPr lang="fr-FR" sz="1800" b="1" dirty="0" err="1">
                <a:latin typeface="Garamond" panose="02020404030301010803" pitchFamily="18" charset="0"/>
              </a:rPr>
              <a:t>bn</a:t>
            </a:r>
            <a:r>
              <a:rPr lang="fr-FR" sz="1800" b="1" dirty="0">
                <a:latin typeface="Garamond" panose="02020404030301010803" pitchFamily="18" charset="0"/>
              </a:rPr>
              <a:t>)</a:t>
            </a:r>
            <a:endParaRPr lang="en-US" sz="1800" b="1" dirty="0">
              <a:latin typeface="Garamond" panose="02020404030301010803" pitchFamily="18" charset="0"/>
            </a:endParaRPr>
          </a:p>
        </p:txBody>
      </p:sp>
      <p:sp>
        <p:nvSpPr>
          <p:cNvPr id="8" name="Rectângulo arredondado 8">
            <a:extLst>
              <a:ext uri="{FF2B5EF4-FFF2-40B4-BE49-F238E27FC236}">
                <a16:creationId xmlns:a16="http://schemas.microsoft.com/office/drawing/2014/main" id="{443265F4-C211-0040-94B5-C85919DD8C06}"/>
              </a:ext>
            </a:extLst>
          </p:cNvPr>
          <p:cNvSpPr/>
          <p:nvPr/>
        </p:nvSpPr>
        <p:spPr>
          <a:xfrm>
            <a:off x="121921" y="160714"/>
            <a:ext cx="11389359"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sz="2800" b="1" dirty="0"/>
              <a:t>Impacts potentials de la mise </a:t>
            </a:r>
            <a:r>
              <a:rPr lang="en-US" sz="2800" b="1" dirty="0" err="1"/>
              <a:t>en</a:t>
            </a:r>
            <a:r>
              <a:rPr lang="en-US" sz="2800" b="1" dirty="0"/>
              <a:t> oeuvre </a:t>
            </a:r>
            <a:r>
              <a:rPr lang="en-US" sz="2800" b="1" dirty="0" err="1"/>
              <a:t>ZLECAf</a:t>
            </a:r>
            <a:r>
              <a:rPr lang="en-US" sz="2800" b="1" dirty="0"/>
              <a:t> dans la CEDEAO</a:t>
            </a:r>
          </a:p>
        </p:txBody>
      </p:sp>
      <p:sp>
        <p:nvSpPr>
          <p:cNvPr id="5" name="Content Placeholder 4">
            <a:extLst>
              <a:ext uri="{FF2B5EF4-FFF2-40B4-BE49-F238E27FC236}">
                <a16:creationId xmlns:a16="http://schemas.microsoft.com/office/drawing/2014/main" id="{F0629BE9-B48A-4089-8D74-61ACC984D0F7}"/>
              </a:ext>
            </a:extLst>
          </p:cNvPr>
          <p:cNvSpPr>
            <a:spLocks noGrp="1"/>
          </p:cNvSpPr>
          <p:nvPr>
            <p:ph idx="1"/>
          </p:nvPr>
        </p:nvSpPr>
        <p:spPr>
          <a:xfrm>
            <a:off x="254000" y="1544320"/>
            <a:ext cx="11623040" cy="4591101"/>
          </a:xfrm>
        </p:spPr>
        <p:txBody>
          <a:bodyPr/>
          <a:lstStyle/>
          <a:p>
            <a:endParaRPr lang="en-US" dirty="0"/>
          </a:p>
        </p:txBody>
      </p:sp>
      <p:sp>
        <p:nvSpPr>
          <p:cNvPr id="10" name="Title 2">
            <a:extLst>
              <a:ext uri="{FF2B5EF4-FFF2-40B4-BE49-F238E27FC236}">
                <a16:creationId xmlns:a16="http://schemas.microsoft.com/office/drawing/2014/main" id="{29AE77A7-4B8A-489D-BE01-99913775EE98}"/>
              </a:ext>
            </a:extLst>
          </p:cNvPr>
          <p:cNvSpPr txBox="1">
            <a:spLocks/>
          </p:cNvSpPr>
          <p:nvPr/>
        </p:nvSpPr>
        <p:spPr>
          <a:xfrm>
            <a:off x="6176360" y="883293"/>
            <a:ext cx="5487320" cy="6810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b="1" dirty="0">
                <a:latin typeface="Garamond" panose="02020404030301010803" pitchFamily="18" charset="0"/>
              </a:rPr>
              <a:t>Changement export ECOWAS vers Afrique par secteurs ($US </a:t>
            </a:r>
            <a:r>
              <a:rPr lang="fr-FR" sz="2000" b="1" dirty="0" err="1">
                <a:latin typeface="Garamond" panose="02020404030301010803" pitchFamily="18" charset="0"/>
              </a:rPr>
              <a:t>bn</a:t>
            </a:r>
            <a:r>
              <a:rPr lang="fr-FR" sz="2000" b="1" dirty="0">
                <a:latin typeface="Garamond" panose="02020404030301010803" pitchFamily="18" charset="0"/>
              </a:rPr>
              <a:t>)</a:t>
            </a:r>
            <a:endParaRPr lang="en-US" sz="2000" b="1" dirty="0">
              <a:latin typeface="Garamond" panose="02020404030301010803" pitchFamily="18" charset="0"/>
            </a:endParaRPr>
          </a:p>
        </p:txBody>
      </p:sp>
      <p:graphicFrame>
        <p:nvGraphicFramePr>
          <p:cNvPr id="11" name="Chart 10">
            <a:extLst>
              <a:ext uri="{FF2B5EF4-FFF2-40B4-BE49-F238E27FC236}">
                <a16:creationId xmlns:a16="http://schemas.microsoft.com/office/drawing/2014/main" id="{0CEA299A-7180-4EA8-804A-133E57C7D345}"/>
              </a:ext>
            </a:extLst>
          </p:cNvPr>
          <p:cNvGraphicFramePr/>
          <p:nvPr>
            <p:extLst>
              <p:ext uri="{D42A27DB-BD31-4B8C-83A1-F6EECF244321}">
                <p14:modId xmlns:p14="http://schemas.microsoft.com/office/powerpoint/2010/main" val="3304401906"/>
              </p:ext>
            </p:extLst>
          </p:nvPr>
        </p:nvGraphicFramePr>
        <p:xfrm>
          <a:off x="476600" y="1502779"/>
          <a:ext cx="5943600" cy="46326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D2587069-08CD-454A-B9FA-B57F39CD05A7}"/>
              </a:ext>
            </a:extLst>
          </p:cNvPr>
          <p:cNvGraphicFramePr/>
          <p:nvPr>
            <p:extLst>
              <p:ext uri="{D42A27DB-BD31-4B8C-83A1-F6EECF244321}">
                <p14:modId xmlns:p14="http://schemas.microsoft.com/office/powerpoint/2010/main" val="1388697615"/>
              </p:ext>
            </p:extLst>
          </p:nvPr>
        </p:nvGraphicFramePr>
        <p:xfrm>
          <a:off x="6096000" y="1605872"/>
          <a:ext cx="5487320" cy="45172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15329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A_template_eng" id="{21C215F9-3DF1-7645-873B-0452BD189409}" vid="{FA40084B-1D7F-804F-9559-26E4B97E62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ECA_template_eng[9] (1)</Template>
  <TotalTime>13245</TotalTime>
  <Words>1243</Words>
  <Application>Microsoft Office PowerPoint</Application>
  <PresentationFormat>Widescreen</PresentationFormat>
  <Paragraphs>137</Paragraphs>
  <Slides>16</Slides>
  <Notes>5</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16</vt:i4>
      </vt:variant>
    </vt:vector>
  </HeadingPairs>
  <TitlesOfParts>
    <vt:vector size="31" baseType="lpstr">
      <vt:lpstr>DengXian</vt:lpstr>
      <vt:lpstr>Helvetica Neue</vt:lpstr>
      <vt:lpstr>Lato</vt:lpstr>
      <vt:lpstr>MS PGothic</vt:lpstr>
      <vt:lpstr>新細明體</vt:lpstr>
      <vt:lpstr>Arial</vt:lpstr>
      <vt:lpstr>Calibri</vt:lpstr>
      <vt:lpstr>Calibri Light</vt:lpstr>
      <vt:lpstr>Century Gothic</vt:lpstr>
      <vt:lpstr>Courier New</vt:lpstr>
      <vt:lpstr>Garamond</vt:lpstr>
      <vt:lpstr>Lucida Sans</vt:lpstr>
      <vt:lpstr>Times New Roman</vt:lpstr>
      <vt:lpstr>Wingdings</vt:lpstr>
      <vt:lpstr>Office Theme</vt:lpstr>
      <vt:lpstr>WEBINAIRE SUR LA COUVERTURE MEDIATIQUE REELLE DE LA ZLECAf  Etat des lieux et impacts potentiels de la mise en œuvre de la ZLECAf dans la CEDEAO  _ Mamoudou Sebego </vt:lpstr>
      <vt:lpstr>PowerPoint Presentation</vt:lpstr>
      <vt:lpstr>PowerPoint Presentation</vt:lpstr>
      <vt:lpstr>PowerPoint Presentation</vt:lpstr>
      <vt:lpstr>PowerPoint Presentation</vt:lpstr>
      <vt:lpstr>PowerPoint Presentation</vt:lpstr>
      <vt:lpstr>PowerPoint Presentation</vt:lpstr>
      <vt:lpstr>Sur le PIB (US$ bn): +0.12%(LAS); +0.15% (HAS)</vt:lpstr>
      <vt:lpstr>Changement export ECOWAS vers Afrique Vs RdM ($US bn)</vt:lpstr>
      <vt:lpstr>Changement export pays ECOWAS vers partenaires Afrique, %, en 2040</vt:lpstr>
      <vt:lpstr>Changement revenu fiscal pays ECOWAS, %, baseline sans ZLECAf en 2040: -4.2% (LAS) á -4.7%(HAS)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Name of presenter Title, Division Economic Commission for Africa</dc:title>
  <dc:creator>ouedraogo26@un.org</dc:creator>
  <cp:lastModifiedBy>Mamoudou Sebego</cp:lastModifiedBy>
  <cp:revision>827</cp:revision>
  <cp:lastPrinted>2019-09-16T07:34:27Z</cp:lastPrinted>
  <dcterms:created xsi:type="dcterms:W3CDTF">2019-10-22T12:14:01Z</dcterms:created>
  <dcterms:modified xsi:type="dcterms:W3CDTF">2021-02-24T18:16:06Z</dcterms:modified>
</cp:coreProperties>
</file>