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9" r:id="rId2"/>
    <p:sldId id="428" r:id="rId3"/>
    <p:sldId id="431" r:id="rId4"/>
    <p:sldId id="432" r:id="rId5"/>
    <p:sldId id="435" r:id="rId6"/>
    <p:sldId id="433" r:id="rId7"/>
    <p:sldId id="439" r:id="rId8"/>
    <p:sldId id="437" r:id="rId9"/>
    <p:sldId id="258"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let Girma" initials="MG" lastIdx="8" clrIdx="0">
    <p:extLst>
      <p:ext uri="{19B8F6BF-5375-455C-9EA6-DF929625EA0E}">
        <p15:presenceInfo xmlns:p15="http://schemas.microsoft.com/office/powerpoint/2012/main" userId="Mahlet Gir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4" autoAdjust="0"/>
    <p:restoredTop sz="94694"/>
  </p:normalViewPr>
  <p:slideViewPr>
    <p:cSldViewPr snapToGrid="0" snapToObjects="1">
      <p:cViewPr varScale="1">
        <p:scale>
          <a:sx n="36" d="100"/>
          <a:sy n="36" d="100"/>
        </p:scale>
        <p:origin x="1364" y="48"/>
      </p:cViewPr>
      <p:guideLst/>
    </p:cSldViewPr>
  </p:slid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12/22/2020</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7D321AE-9FEA-42D3-9D9C-D2313DB54AF9}" type="datetimeFigureOut">
              <a:rPr lang="en-US" smtClean="0"/>
              <a:t>12/22/2020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48F5D5D-88B8-415D-8FB9-069248E9E495}" type="slidenum">
              <a:rPr lang="en-US" smtClean="0"/>
              <a:t>‹#›</a:t>
            </a:fld>
            <a:endParaRPr lang="en-US"/>
          </a:p>
        </p:txBody>
      </p:sp>
    </p:spTree>
    <p:extLst>
      <p:ext uri="{BB962C8B-B14F-4D97-AF65-F5344CB8AC3E}">
        <p14:creationId xmlns:p14="http://schemas.microsoft.com/office/powerpoint/2010/main" val="2680990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2</a:t>
            </a:fld>
            <a:endParaRPr lang="en-US"/>
          </a:p>
        </p:txBody>
      </p:sp>
    </p:spTree>
    <p:extLst>
      <p:ext uri="{BB962C8B-B14F-4D97-AF65-F5344CB8AC3E}">
        <p14:creationId xmlns:p14="http://schemas.microsoft.com/office/powerpoint/2010/main" val="4015500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3</a:t>
            </a:fld>
            <a:endParaRPr lang="en-US"/>
          </a:p>
        </p:txBody>
      </p:sp>
    </p:spTree>
    <p:extLst>
      <p:ext uri="{BB962C8B-B14F-4D97-AF65-F5344CB8AC3E}">
        <p14:creationId xmlns:p14="http://schemas.microsoft.com/office/powerpoint/2010/main" val="86692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4</a:t>
            </a:fld>
            <a:endParaRPr lang="en-US"/>
          </a:p>
        </p:txBody>
      </p:sp>
    </p:spTree>
    <p:extLst>
      <p:ext uri="{BB962C8B-B14F-4D97-AF65-F5344CB8AC3E}">
        <p14:creationId xmlns:p14="http://schemas.microsoft.com/office/powerpoint/2010/main" val="2303839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5</a:t>
            </a:fld>
            <a:endParaRPr lang="en-US"/>
          </a:p>
        </p:txBody>
      </p:sp>
    </p:spTree>
    <p:extLst>
      <p:ext uri="{BB962C8B-B14F-4D97-AF65-F5344CB8AC3E}">
        <p14:creationId xmlns:p14="http://schemas.microsoft.com/office/powerpoint/2010/main" val="232847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6</a:t>
            </a:fld>
            <a:endParaRPr lang="en-US"/>
          </a:p>
        </p:txBody>
      </p:sp>
    </p:spTree>
    <p:extLst>
      <p:ext uri="{BB962C8B-B14F-4D97-AF65-F5344CB8AC3E}">
        <p14:creationId xmlns:p14="http://schemas.microsoft.com/office/powerpoint/2010/main" val="1869337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8</a:t>
            </a:fld>
            <a:endParaRPr lang="en-US"/>
          </a:p>
        </p:txBody>
      </p:sp>
    </p:spTree>
    <p:extLst>
      <p:ext uri="{BB962C8B-B14F-4D97-AF65-F5344CB8AC3E}">
        <p14:creationId xmlns:p14="http://schemas.microsoft.com/office/powerpoint/2010/main" val="24181282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33925" y="5222367"/>
            <a:ext cx="1979213"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1019907" y="2072928"/>
            <a:ext cx="7104185" cy="3423746"/>
          </a:xfrm>
        </p:spPr>
        <p:txBody>
          <a:bodyPr anchor="t" anchorCtr="0">
            <a:normAutofit/>
          </a:bodyPr>
          <a:lstStyle/>
          <a:p>
            <a:pPr>
              <a:lnSpc>
                <a:spcPct val="100000"/>
              </a:lnSpc>
              <a:spcBef>
                <a:spcPts val="1200"/>
              </a:spcBef>
              <a:spcAft>
                <a:spcPts val="1200"/>
              </a:spcAft>
            </a:pPr>
            <a:r>
              <a:rPr lang="en-US" sz="2700" dirty="0">
                <a:solidFill>
                  <a:srgbClr val="C00000"/>
                </a:solidFill>
              </a:rPr>
              <a:t>Implementing the </a:t>
            </a:r>
            <a:r>
              <a:rPr lang="en-US" sz="2700" dirty="0" err="1">
                <a:solidFill>
                  <a:srgbClr val="C00000"/>
                </a:solidFill>
              </a:rPr>
              <a:t>AfCFTA</a:t>
            </a:r>
            <a:r>
              <a:rPr lang="en-US" sz="2700" dirty="0">
                <a:solidFill>
                  <a:srgbClr val="C00000"/>
                </a:solidFill>
              </a:rPr>
              <a:t> through national strategies</a:t>
            </a:r>
            <a:br>
              <a:rPr lang="en-US" sz="1800" dirty="0">
                <a:effectLst/>
                <a:latin typeface="Calibri" panose="020F0502020204030204" pitchFamily="34" charset="0"/>
                <a:ea typeface="Calibri" panose="020F0502020204030204" pitchFamily="34" charset="0"/>
                <a:cs typeface="Arial" panose="020B0604020202020204" pitchFamily="34" charset="0"/>
              </a:rPr>
            </a:br>
            <a:br>
              <a:rPr lang="fr-FR" dirty="0"/>
            </a:br>
            <a:br>
              <a:rPr lang="fr-FR" dirty="0"/>
            </a:br>
            <a:r>
              <a:rPr lang="en-US" sz="1400" dirty="0"/>
              <a:t>22 December 2020</a:t>
            </a:r>
            <a:br>
              <a:rPr lang="en-US" sz="1400" dirty="0"/>
            </a:br>
            <a:r>
              <a:rPr lang="en-US" sz="1400" dirty="0"/>
              <a:t>Virtual</a:t>
            </a:r>
            <a:br>
              <a:rPr lang="fr-FR" sz="2200" dirty="0"/>
            </a:br>
            <a:r>
              <a:rPr lang="fr-FR" sz="2200" dirty="0">
                <a:solidFill>
                  <a:schemeClr val="bg1"/>
                </a:solidFill>
              </a:rPr>
              <a:t>_</a:t>
            </a:r>
            <a:br>
              <a:rPr lang="fr-FR" sz="2200" dirty="0"/>
            </a:br>
            <a:endParaRPr lang="fr-FR" sz="2000" b="0" dirty="0"/>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0" y="-68103"/>
            <a:ext cx="9240253" cy="817245"/>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3600" b="1" dirty="0" err="1"/>
              <a:t>Outline</a:t>
            </a:r>
            <a:r>
              <a:rPr lang="fr-FR" sz="3600" b="1" dirty="0"/>
              <a:t> </a:t>
            </a:r>
          </a:p>
        </p:txBody>
      </p:sp>
      <p:sp>
        <p:nvSpPr>
          <p:cNvPr id="5" name="Content Placeholder 1">
            <a:extLst>
              <a:ext uri="{FF2B5EF4-FFF2-40B4-BE49-F238E27FC236}">
                <a16:creationId xmlns:a16="http://schemas.microsoft.com/office/drawing/2014/main" id="{62CAD779-45EC-4D7A-A370-D7F06A52BD49}"/>
              </a:ext>
            </a:extLst>
          </p:cNvPr>
          <p:cNvSpPr>
            <a:spLocks noGrp="1"/>
          </p:cNvSpPr>
          <p:nvPr>
            <p:ph idx="1"/>
          </p:nvPr>
        </p:nvSpPr>
        <p:spPr>
          <a:xfrm>
            <a:off x="386526" y="1767155"/>
            <a:ext cx="8467200" cy="3729519"/>
          </a:xfrm>
        </p:spPr>
        <p:txBody>
          <a:bodyPr>
            <a:normAutofit/>
          </a:bodyPr>
          <a:lstStyle/>
          <a:p>
            <a:pPr algn="just"/>
            <a:r>
              <a:rPr lang="en-US" sz="3200" b="1" dirty="0" err="1"/>
              <a:t>Contexte</a:t>
            </a:r>
            <a:r>
              <a:rPr lang="en-US" sz="3200" b="1" dirty="0"/>
              <a:t> and objectives of </a:t>
            </a:r>
            <a:r>
              <a:rPr lang="en-US" sz="3200" b="1" dirty="0" err="1"/>
              <a:t>AfCFTA</a:t>
            </a:r>
            <a:r>
              <a:rPr lang="en-US" sz="3200" b="1" dirty="0"/>
              <a:t> national strategies </a:t>
            </a:r>
          </a:p>
          <a:p>
            <a:pPr algn="just"/>
            <a:r>
              <a:rPr lang="en-US" sz="3200" b="1" dirty="0"/>
              <a:t>Key components of </a:t>
            </a:r>
            <a:r>
              <a:rPr lang="en-US" sz="3200" b="1" dirty="0" err="1"/>
              <a:t>AfCFTA</a:t>
            </a:r>
            <a:r>
              <a:rPr lang="en-US" sz="3200" b="1" dirty="0"/>
              <a:t> national strategies</a:t>
            </a:r>
          </a:p>
          <a:p>
            <a:pPr algn="just"/>
            <a:r>
              <a:rPr lang="en-US" sz="3200" b="1" dirty="0"/>
              <a:t>Communication and visibility plan</a:t>
            </a:r>
          </a:p>
          <a:p>
            <a:pPr algn="just"/>
            <a:r>
              <a:rPr lang="en-US" sz="3200" b="1" dirty="0"/>
              <a:t>Approaches required to develop </a:t>
            </a:r>
            <a:r>
              <a:rPr lang="en-US" sz="3200" b="1" dirty="0" err="1"/>
              <a:t>AfCFTA</a:t>
            </a:r>
            <a:r>
              <a:rPr lang="en-US" sz="3200" b="1" dirty="0"/>
              <a:t> national strategies</a:t>
            </a:r>
            <a:endParaRPr lang="fr-FR" sz="3200" b="1" dirty="0"/>
          </a:p>
          <a:p>
            <a:pPr algn="just"/>
            <a:r>
              <a:rPr lang="fr-FR" sz="3200" b="1" dirty="0" err="1"/>
              <a:t>Status</a:t>
            </a:r>
            <a:r>
              <a:rPr lang="fr-FR" sz="3200" b="1" dirty="0"/>
              <a:t> of AfCFTA national strategies </a:t>
            </a:r>
          </a:p>
          <a:p>
            <a:pPr marL="0" indent="0" algn="just">
              <a:buNone/>
            </a:pPr>
            <a:endParaRPr lang="en-US" sz="4000" dirty="0"/>
          </a:p>
          <a:p>
            <a:pPr marL="742950" indent="-742950">
              <a:buFont typeface="Arial" panose="020B0604020202020204" pitchFamily="34" charset="0"/>
              <a:buAutoNum type="arabicPeriod"/>
            </a:pPr>
            <a:endParaRPr lang="fr-FR" sz="4000" b="1" dirty="0"/>
          </a:p>
          <a:p>
            <a:pPr marL="742950" indent="-742950">
              <a:buFont typeface="Arial" panose="020B0604020202020204" pitchFamily="34" charset="0"/>
              <a:buAutoNum type="arabicPeriod"/>
            </a:pPr>
            <a:endParaRPr lang="fr-FR" sz="4000" b="1" dirty="0"/>
          </a:p>
          <a:p>
            <a:pPr marL="742950" indent="-742950">
              <a:buFont typeface="Arial" panose="020B0604020202020204" pitchFamily="34" charset="0"/>
              <a:buAutoNum type="arabicPeriod"/>
            </a:pPr>
            <a:endParaRPr lang="en-US" sz="4000" b="1" dirty="0"/>
          </a:p>
          <a:p>
            <a:pPr marL="742950" indent="-742950">
              <a:buAutoNum type="arabicPeriod"/>
            </a:pPr>
            <a:endParaRPr lang="en-US" sz="4000" dirty="0"/>
          </a:p>
          <a:p>
            <a:pPr marL="742950" indent="-742950">
              <a:buAutoNum type="arabicPeriod"/>
            </a:pPr>
            <a:endParaRPr lang="en-US" sz="4000" dirty="0"/>
          </a:p>
        </p:txBody>
      </p:sp>
    </p:spTree>
    <p:extLst>
      <p:ext uri="{BB962C8B-B14F-4D97-AF65-F5344CB8AC3E}">
        <p14:creationId xmlns:p14="http://schemas.microsoft.com/office/powerpoint/2010/main" val="377956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0" y="-3405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3200" b="1" dirty="0"/>
              <a:t>CONTEXT</a:t>
            </a:r>
            <a:r>
              <a:rPr lang="en-US" sz="2800" b="1" dirty="0"/>
              <a:t> </a:t>
            </a:r>
            <a:endParaRPr lang="fr-FR" sz="2800" b="1" dirty="0"/>
          </a:p>
        </p:txBody>
      </p:sp>
      <p:sp>
        <p:nvSpPr>
          <p:cNvPr id="5" name="Content Placeholder 1">
            <a:extLst>
              <a:ext uri="{FF2B5EF4-FFF2-40B4-BE49-F238E27FC236}">
                <a16:creationId xmlns:a16="http://schemas.microsoft.com/office/drawing/2014/main" id="{62CAD779-45EC-4D7A-A370-D7F06A52BD49}"/>
              </a:ext>
            </a:extLst>
          </p:cNvPr>
          <p:cNvSpPr>
            <a:spLocks noGrp="1"/>
          </p:cNvSpPr>
          <p:nvPr>
            <p:ph idx="1"/>
          </p:nvPr>
        </p:nvSpPr>
        <p:spPr>
          <a:xfrm>
            <a:off x="338400" y="832207"/>
            <a:ext cx="8467200" cy="5344757"/>
          </a:xfrm>
        </p:spPr>
        <p:txBody>
          <a:bodyPr>
            <a:normAutofit fontScale="77500" lnSpcReduction="20000"/>
          </a:bodyPr>
          <a:lstStyle/>
          <a:p>
            <a:pPr marL="0" indent="0">
              <a:buNone/>
            </a:pPr>
            <a:endParaRPr lang="en-US" sz="3200" b="1" dirty="0"/>
          </a:p>
          <a:p>
            <a:pPr algn="just"/>
            <a:r>
              <a:rPr lang="en-US" sz="3200" dirty="0"/>
              <a:t>The </a:t>
            </a:r>
            <a:r>
              <a:rPr lang="en-US" sz="3200" dirty="0" err="1"/>
              <a:t>AfCFTA</a:t>
            </a:r>
            <a:r>
              <a:rPr lang="en-US" sz="3200" dirty="0"/>
              <a:t> begins with putting the Agreement into a national/ regional  perspective.  </a:t>
            </a:r>
          </a:p>
          <a:p>
            <a:pPr algn="just"/>
            <a:r>
              <a:rPr lang="en-US" sz="3200" dirty="0"/>
              <a:t>Countries need to identify capacity gaps to be addressed, as well as their comparative and competitive advantages for diversification and ability to develop or integrate value chains under the Agreement. </a:t>
            </a:r>
          </a:p>
          <a:p>
            <a:pPr algn="just"/>
            <a:r>
              <a:rPr lang="en-US" sz="3200" dirty="0"/>
              <a:t>Optimal institutional arrangements for </a:t>
            </a:r>
            <a:r>
              <a:rPr lang="en-US" sz="3200" dirty="0" err="1"/>
              <a:t>AfCFTA</a:t>
            </a:r>
            <a:r>
              <a:rPr lang="en-US" sz="3200" dirty="0"/>
              <a:t> in support of national level implementation and monitoring efforts while ensuring alignment with regional and continental frameworks. </a:t>
            </a:r>
          </a:p>
          <a:p>
            <a:pPr marR="0" algn="just">
              <a:spcAft>
                <a:spcPts val="600"/>
              </a:spcAft>
            </a:pPr>
            <a:r>
              <a:rPr lang="en-US" sz="3200" dirty="0"/>
              <a:t>The need to develop </a:t>
            </a:r>
            <a:r>
              <a:rPr lang="en-US" sz="3200" dirty="0" err="1"/>
              <a:t>AfCFTA</a:t>
            </a:r>
            <a:r>
              <a:rPr lang="en-US" sz="3200" dirty="0"/>
              <a:t>-specific national strategies was endorsed by the Conference of African Ministers of Finance, Planning and Economic Development at its fifty-first session, held in Addis Ababa in May 2018, and was reiterated at the 31st Ordinary Session of the Assembly of Heads of State and Government of the African Union, held in Nouakchott in July 2018.</a:t>
            </a:r>
          </a:p>
          <a:p>
            <a:pPr marL="0" indent="0" algn="just">
              <a:buNone/>
            </a:pPr>
            <a:endParaRPr lang="en-US" sz="3200" dirty="0"/>
          </a:p>
        </p:txBody>
      </p:sp>
    </p:spTree>
    <p:extLst>
      <p:ext uri="{BB962C8B-B14F-4D97-AF65-F5344CB8AC3E}">
        <p14:creationId xmlns:p14="http://schemas.microsoft.com/office/powerpoint/2010/main" val="1011947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0" y="-68105"/>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3200" b="1" dirty="0"/>
              <a:t>Objectives</a:t>
            </a:r>
            <a:endParaRPr lang="fr-FR" sz="2800" b="1" dirty="0"/>
          </a:p>
        </p:txBody>
      </p:sp>
      <p:sp>
        <p:nvSpPr>
          <p:cNvPr id="5" name="Content Placeholder 1">
            <a:extLst>
              <a:ext uri="{FF2B5EF4-FFF2-40B4-BE49-F238E27FC236}">
                <a16:creationId xmlns:a16="http://schemas.microsoft.com/office/drawing/2014/main" id="{62CAD779-45EC-4D7A-A370-D7F06A52BD49}"/>
              </a:ext>
            </a:extLst>
          </p:cNvPr>
          <p:cNvSpPr>
            <a:spLocks noGrp="1"/>
          </p:cNvSpPr>
          <p:nvPr>
            <p:ph idx="1"/>
          </p:nvPr>
        </p:nvSpPr>
        <p:spPr>
          <a:xfrm>
            <a:off x="338400" y="1102660"/>
            <a:ext cx="8467200" cy="5074304"/>
          </a:xfrm>
        </p:spPr>
        <p:txBody>
          <a:bodyPr>
            <a:normAutofit fontScale="77500" lnSpcReduction="20000"/>
          </a:bodyPr>
          <a:lstStyle/>
          <a:p>
            <a:pPr algn="just"/>
            <a:r>
              <a:rPr lang="en-US" sz="4000" dirty="0"/>
              <a:t>Facilitating the identification of key value addition and trade opportunities and constraints, measures including policy interventions and capacities required for it to take full advantage of national, regional and global markets within the context of </a:t>
            </a:r>
            <a:r>
              <a:rPr lang="en-US" sz="4000" dirty="0" err="1"/>
              <a:t>AfCFTA</a:t>
            </a:r>
            <a:r>
              <a:rPr lang="en-US" sz="4000" dirty="0"/>
              <a:t>. </a:t>
            </a:r>
          </a:p>
          <a:p>
            <a:pPr algn="just"/>
            <a:r>
              <a:rPr lang="en-US" sz="4000" dirty="0"/>
              <a:t>Map out actions including those related to institutional arrangements and mechanisms to ensure full coordination of </a:t>
            </a:r>
            <a:r>
              <a:rPr lang="en-US" sz="4000" dirty="0" err="1"/>
              <a:t>AfCFTA</a:t>
            </a:r>
            <a:r>
              <a:rPr lang="en-US" sz="4000" dirty="0"/>
              <a:t> implementation and monitoring at national levels while taking into account regional perspectives. </a:t>
            </a:r>
          </a:p>
          <a:p>
            <a:pPr algn="just"/>
            <a:r>
              <a:rPr lang="en-US" sz="4000" dirty="0"/>
              <a:t>Need to be anchored into regional and global policy frameworks, especially those related to trade and inclusive industrial development issues.</a:t>
            </a:r>
          </a:p>
        </p:txBody>
      </p:sp>
    </p:spTree>
    <p:extLst>
      <p:ext uri="{BB962C8B-B14F-4D97-AF65-F5344CB8AC3E}">
        <p14:creationId xmlns:p14="http://schemas.microsoft.com/office/powerpoint/2010/main" val="1163532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96253" y="-34051"/>
            <a:ext cx="9240253"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3200" b="1" dirty="0"/>
              <a:t>Key components of </a:t>
            </a:r>
            <a:r>
              <a:rPr lang="en-US" sz="3200" b="1" dirty="0" err="1"/>
              <a:t>AfCFTA</a:t>
            </a:r>
            <a:r>
              <a:rPr lang="en-US" sz="3200" b="1" dirty="0"/>
              <a:t> national strategies</a:t>
            </a:r>
          </a:p>
        </p:txBody>
      </p:sp>
      <p:sp>
        <p:nvSpPr>
          <p:cNvPr id="5" name="Content Placeholder 1">
            <a:extLst>
              <a:ext uri="{FF2B5EF4-FFF2-40B4-BE49-F238E27FC236}">
                <a16:creationId xmlns:a16="http://schemas.microsoft.com/office/drawing/2014/main" id="{62CAD779-45EC-4D7A-A370-D7F06A52BD49}"/>
              </a:ext>
            </a:extLst>
          </p:cNvPr>
          <p:cNvSpPr>
            <a:spLocks noGrp="1"/>
          </p:cNvSpPr>
          <p:nvPr>
            <p:ph idx="1"/>
          </p:nvPr>
        </p:nvSpPr>
        <p:spPr>
          <a:xfrm>
            <a:off x="0" y="921764"/>
            <a:ext cx="8467200" cy="5074304"/>
          </a:xfrm>
        </p:spPr>
        <p:txBody>
          <a:bodyPr>
            <a:normAutofit/>
          </a:bodyPr>
          <a:lstStyle/>
          <a:p>
            <a:endParaRPr lang="en-US" sz="2000" dirty="0">
              <a:effectLst/>
              <a:latin typeface="Calibri" panose="020F0502020204030204" pitchFamily="34" charset="0"/>
              <a:ea typeface="SimSun" panose="02010600030101010101" pitchFamily="2" charset="-122"/>
              <a:cs typeface="Arial" panose="020B0604020202020204" pitchFamily="34" charset="0"/>
            </a:endParaRPr>
          </a:p>
          <a:p>
            <a:endParaRPr lang="en-US" sz="1800" dirty="0">
              <a:effectLst/>
              <a:latin typeface="Calibri" panose="020F0502020204030204" pitchFamily="34" charset="0"/>
              <a:ea typeface="SimSun" panose="02010600030101010101" pitchFamily="2" charset="-122"/>
              <a:cs typeface="Arial" panose="020B0604020202020204" pitchFamily="34" charset="0"/>
            </a:endParaRPr>
          </a:p>
          <a:p>
            <a:endParaRPr lang="en-US" sz="2400" dirty="0"/>
          </a:p>
        </p:txBody>
      </p:sp>
      <p:sp>
        <p:nvSpPr>
          <p:cNvPr id="2" name="Oval 1">
            <a:extLst>
              <a:ext uri="{FF2B5EF4-FFF2-40B4-BE49-F238E27FC236}">
                <a16:creationId xmlns:a16="http://schemas.microsoft.com/office/drawing/2014/main" id="{4A5EE8F7-C6D6-4D33-B227-7B94F2C653DA}"/>
              </a:ext>
            </a:extLst>
          </p:cNvPr>
          <p:cNvSpPr/>
          <p:nvPr/>
        </p:nvSpPr>
        <p:spPr>
          <a:xfrm>
            <a:off x="81433" y="756097"/>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effectLst/>
                <a:latin typeface="Calibri Light" panose="020F0302020204030204" pitchFamily="34" charset="0"/>
                <a:ea typeface="SimSun" panose="02010600030101010101" pitchFamily="2" charset="-122"/>
                <a:cs typeface="Times New Roman" panose="02020603050405020304" pitchFamily="18" charset="0"/>
              </a:rPr>
              <a:t>Macroeconomic framework, production and trade </a:t>
            </a:r>
            <a:endParaRPr lang="en-US" b="1" dirty="0">
              <a:solidFill>
                <a:schemeClr val="bg1"/>
              </a:solidFill>
            </a:endParaRPr>
          </a:p>
        </p:txBody>
      </p:sp>
      <p:sp>
        <p:nvSpPr>
          <p:cNvPr id="3" name="Oval 2">
            <a:extLst>
              <a:ext uri="{FF2B5EF4-FFF2-40B4-BE49-F238E27FC236}">
                <a16:creationId xmlns:a16="http://schemas.microsoft.com/office/drawing/2014/main" id="{0E417579-639E-4549-9739-006C87A68597}"/>
              </a:ext>
            </a:extLst>
          </p:cNvPr>
          <p:cNvSpPr/>
          <p:nvPr/>
        </p:nvSpPr>
        <p:spPr>
          <a:xfrm>
            <a:off x="3206130" y="756097"/>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latin typeface="Calibri Light" panose="020F0302020204030204" pitchFamily="34" charset="0"/>
                <a:ea typeface="SimSun" panose="02010600030101010101" pitchFamily="2" charset="-122"/>
                <a:cs typeface="Times New Roman" panose="02020603050405020304" pitchFamily="18" charset="0"/>
              </a:rPr>
              <a:t>AfCFTA</a:t>
            </a: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  s</a:t>
            </a:r>
            <a:r>
              <a:rPr lang="en-US" sz="1800" b="1" dirty="0">
                <a:solidFill>
                  <a:schemeClr val="bg1"/>
                </a:solidFill>
                <a:effectLst/>
                <a:latin typeface="Calibri Light" panose="020F0302020204030204" pitchFamily="34" charset="0"/>
                <a:ea typeface="SimSun" panose="02010600030101010101" pitchFamily="2" charset="-122"/>
                <a:cs typeface="Times New Roman" panose="02020603050405020304" pitchFamily="18" charset="0"/>
              </a:rPr>
              <a:t>ituational analysis </a:t>
            </a:r>
            <a:endParaRPr lang="en-US" b="1" dirty="0">
              <a:solidFill>
                <a:schemeClr val="bg1"/>
              </a:solidFill>
            </a:endParaRPr>
          </a:p>
        </p:txBody>
      </p:sp>
      <p:sp>
        <p:nvSpPr>
          <p:cNvPr id="6" name="Oval 5">
            <a:extLst>
              <a:ext uri="{FF2B5EF4-FFF2-40B4-BE49-F238E27FC236}">
                <a16:creationId xmlns:a16="http://schemas.microsoft.com/office/drawing/2014/main" id="{28EF9807-3ACF-4D79-80E6-1AEF1D476B2E}"/>
              </a:ext>
            </a:extLst>
          </p:cNvPr>
          <p:cNvSpPr/>
          <p:nvPr/>
        </p:nvSpPr>
        <p:spPr>
          <a:xfrm>
            <a:off x="6319367" y="756097"/>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solidFill>
                <a:schemeClr val="bg1"/>
              </a:solidFill>
              <a:effectLst/>
              <a:latin typeface="Calibri Light" panose="020F0302020204030204" pitchFamily="34" charset="0"/>
              <a:ea typeface="SimSun" panose="02010600030101010101" pitchFamily="2" charset="-122"/>
              <a:cs typeface="Times New Roman" panose="02020603050405020304" pitchFamily="18" charset="0"/>
            </a:endParaRPr>
          </a:p>
          <a:p>
            <a:pPr algn="ctr"/>
            <a:r>
              <a:rPr lang="en-US" sz="1800" b="1" dirty="0" err="1">
                <a:solidFill>
                  <a:schemeClr val="bg1"/>
                </a:solidFill>
                <a:effectLst/>
                <a:latin typeface="Calibri Light" panose="020F0302020204030204" pitchFamily="34" charset="0"/>
                <a:ea typeface="SimSun" panose="02010600030101010101" pitchFamily="2" charset="-122"/>
                <a:cs typeface="Times New Roman" panose="02020603050405020304" pitchFamily="18" charset="0"/>
              </a:rPr>
              <a:t>AfCFTA</a:t>
            </a:r>
            <a:r>
              <a:rPr lang="en-US" sz="1800" b="1" dirty="0">
                <a:solidFill>
                  <a:schemeClr val="bg1"/>
                </a:solidFill>
                <a:effectLst/>
                <a:latin typeface="Calibri Light" panose="020F0302020204030204" pitchFamily="34" charset="0"/>
                <a:ea typeface="SimSun" panose="02010600030101010101" pitchFamily="2" charset="-122"/>
                <a:cs typeface="Times New Roman" panose="02020603050405020304" pitchFamily="18" charset="0"/>
              </a:rPr>
              <a:t>-related risks and mitigation actions</a:t>
            </a:r>
            <a:endParaRPr lang="en-US" sz="1800" b="1" dirty="0">
              <a:solidFill>
                <a:schemeClr val="bg1"/>
              </a:solidFill>
              <a:effectLst/>
              <a:latin typeface="Calibri" panose="020F0502020204030204" pitchFamily="34" charset="0"/>
              <a:ea typeface="SimSun" panose="02010600030101010101" pitchFamily="2" charset="-122"/>
              <a:cs typeface="Arial" panose="020B0604020202020204" pitchFamily="34" charset="0"/>
            </a:endParaRPr>
          </a:p>
          <a:p>
            <a:pPr algn="ctr"/>
            <a:endParaRPr lang="en-US" dirty="0"/>
          </a:p>
        </p:txBody>
      </p:sp>
      <p:sp>
        <p:nvSpPr>
          <p:cNvPr id="7" name="Oval 6">
            <a:extLst>
              <a:ext uri="{FF2B5EF4-FFF2-40B4-BE49-F238E27FC236}">
                <a16:creationId xmlns:a16="http://schemas.microsoft.com/office/drawing/2014/main" id="{E9205C1F-0C99-441F-9096-00397AAFC98B}"/>
              </a:ext>
            </a:extLst>
          </p:cNvPr>
          <p:cNvSpPr/>
          <p:nvPr/>
        </p:nvSpPr>
        <p:spPr>
          <a:xfrm>
            <a:off x="56677" y="2782959"/>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endParaRPr>
          </a:p>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Strategic objectives, action plan, and monitoring and evaluation framework</a:t>
            </a:r>
          </a:p>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 </a:t>
            </a:r>
          </a:p>
        </p:txBody>
      </p:sp>
      <p:sp>
        <p:nvSpPr>
          <p:cNvPr id="8" name="Oval 7">
            <a:extLst>
              <a:ext uri="{FF2B5EF4-FFF2-40B4-BE49-F238E27FC236}">
                <a16:creationId xmlns:a16="http://schemas.microsoft.com/office/drawing/2014/main" id="{FC3EDC41-1D7D-4098-9A56-9A5AB74B72D6}"/>
              </a:ext>
            </a:extLst>
          </p:cNvPr>
          <p:cNvSpPr/>
          <p:nvPr/>
        </p:nvSpPr>
        <p:spPr>
          <a:xfrm>
            <a:off x="3200400" y="2782959"/>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Constraints to overcome and strategic actions required</a:t>
            </a:r>
          </a:p>
        </p:txBody>
      </p:sp>
      <p:sp>
        <p:nvSpPr>
          <p:cNvPr id="9" name="Oval 8">
            <a:extLst>
              <a:ext uri="{FF2B5EF4-FFF2-40B4-BE49-F238E27FC236}">
                <a16:creationId xmlns:a16="http://schemas.microsoft.com/office/drawing/2014/main" id="{115BEC53-2307-4330-A5C9-F5EDF3D80E5E}"/>
              </a:ext>
            </a:extLst>
          </p:cNvPr>
          <p:cNvSpPr/>
          <p:nvPr/>
        </p:nvSpPr>
        <p:spPr>
          <a:xfrm>
            <a:off x="6367319" y="2790665"/>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Identification and prioritization of production and trade opportunities </a:t>
            </a:r>
          </a:p>
          <a:p>
            <a:pPr algn="ctr"/>
            <a:endParaRPr lang="en-US" dirty="0"/>
          </a:p>
        </p:txBody>
      </p:sp>
      <p:sp>
        <p:nvSpPr>
          <p:cNvPr id="10" name="Oval 9">
            <a:extLst>
              <a:ext uri="{FF2B5EF4-FFF2-40B4-BE49-F238E27FC236}">
                <a16:creationId xmlns:a16="http://schemas.microsoft.com/office/drawing/2014/main" id="{6679CC5B-FA03-451F-B9AE-08D3F9FF65F7}"/>
              </a:ext>
            </a:extLst>
          </p:cNvPr>
          <p:cNvSpPr/>
          <p:nvPr/>
        </p:nvSpPr>
        <p:spPr>
          <a:xfrm>
            <a:off x="81433" y="4795993"/>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Financing </a:t>
            </a:r>
            <a:r>
              <a:rPr lang="en-US" b="1" dirty="0" err="1">
                <a:solidFill>
                  <a:schemeClr val="bg1"/>
                </a:solidFill>
                <a:latin typeface="Calibri Light" panose="020F0302020204030204" pitchFamily="34" charset="0"/>
                <a:ea typeface="SimSun" panose="02010600030101010101" pitchFamily="2" charset="-122"/>
                <a:cs typeface="Times New Roman" panose="02020603050405020304" pitchFamily="18" charset="0"/>
              </a:rPr>
              <a:t>AfCFTA</a:t>
            </a: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 implementation </a:t>
            </a:r>
          </a:p>
        </p:txBody>
      </p:sp>
      <p:sp>
        <p:nvSpPr>
          <p:cNvPr id="11" name="Oval 10">
            <a:extLst>
              <a:ext uri="{FF2B5EF4-FFF2-40B4-BE49-F238E27FC236}">
                <a16:creationId xmlns:a16="http://schemas.microsoft.com/office/drawing/2014/main" id="{C0B956D7-87FF-4734-8522-23ADE7B5B5C5}"/>
              </a:ext>
            </a:extLst>
          </p:cNvPr>
          <p:cNvSpPr/>
          <p:nvPr/>
        </p:nvSpPr>
        <p:spPr>
          <a:xfrm>
            <a:off x="3206130" y="4836424"/>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ea typeface="SimSun" panose="02010600030101010101" pitchFamily="2" charset="-122"/>
                <a:cs typeface="Times New Roman" panose="02020603050405020304" pitchFamily="18" charset="0"/>
              </a:rPr>
              <a:t>Communication and visibility plan</a:t>
            </a:r>
          </a:p>
        </p:txBody>
      </p:sp>
      <p:sp>
        <p:nvSpPr>
          <p:cNvPr id="12" name="Oval 11">
            <a:extLst>
              <a:ext uri="{FF2B5EF4-FFF2-40B4-BE49-F238E27FC236}">
                <a16:creationId xmlns:a16="http://schemas.microsoft.com/office/drawing/2014/main" id="{1BE1B2E6-8606-4B87-AA92-597AB39F69FF}"/>
              </a:ext>
            </a:extLst>
          </p:cNvPr>
          <p:cNvSpPr/>
          <p:nvPr/>
        </p:nvSpPr>
        <p:spPr>
          <a:xfrm>
            <a:off x="6330827" y="4794316"/>
            <a:ext cx="2743200" cy="16459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libri Light" panose="020F0302020204030204" pitchFamily="34" charset="0"/>
                <a:ea typeface="SimSun" panose="02010600030101010101" pitchFamily="2" charset="-122"/>
                <a:cs typeface="Times New Roman" panose="02020603050405020304" pitchFamily="18" charset="0"/>
              </a:rPr>
              <a:t>Cross-cutting issues</a:t>
            </a:r>
          </a:p>
        </p:txBody>
      </p:sp>
      <p:cxnSp>
        <p:nvCxnSpPr>
          <p:cNvPr id="14" name="Straight Arrow Connector 13">
            <a:extLst>
              <a:ext uri="{FF2B5EF4-FFF2-40B4-BE49-F238E27FC236}">
                <a16:creationId xmlns:a16="http://schemas.microsoft.com/office/drawing/2014/main" id="{7B4BF75E-C49E-4B0A-9D14-801FA22A9245}"/>
              </a:ext>
            </a:extLst>
          </p:cNvPr>
          <p:cNvCxnSpPr>
            <a:stCxn id="2" idx="6"/>
            <a:endCxn id="3" idx="2"/>
          </p:cNvCxnSpPr>
          <p:nvPr/>
        </p:nvCxnSpPr>
        <p:spPr>
          <a:xfrm>
            <a:off x="2824633" y="1579057"/>
            <a:ext cx="38149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1C06AAE-2462-4DCA-B082-41510B73D11E}"/>
              </a:ext>
            </a:extLst>
          </p:cNvPr>
          <p:cNvCxnSpPr/>
          <p:nvPr/>
        </p:nvCxnSpPr>
        <p:spPr>
          <a:xfrm>
            <a:off x="5949330" y="1492078"/>
            <a:ext cx="38149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3218842-0840-490D-AE50-96325E149CAA}"/>
              </a:ext>
            </a:extLst>
          </p:cNvPr>
          <p:cNvCxnSpPr>
            <a:cxnSpLocks/>
          </p:cNvCxnSpPr>
          <p:nvPr/>
        </p:nvCxnSpPr>
        <p:spPr>
          <a:xfrm>
            <a:off x="7846983" y="2418489"/>
            <a:ext cx="0" cy="3644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114F18B-BF51-4957-84F7-D414B1E2FE5E}"/>
              </a:ext>
            </a:extLst>
          </p:cNvPr>
          <p:cNvCxnSpPr>
            <a:cxnSpLocks/>
            <a:stCxn id="9" idx="2"/>
          </p:cNvCxnSpPr>
          <p:nvPr/>
        </p:nvCxnSpPr>
        <p:spPr>
          <a:xfrm flipH="1" flipV="1">
            <a:off x="5949331" y="3605609"/>
            <a:ext cx="417988" cy="8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A3855D0-7EAB-4AF5-89AC-99C0CA59A09E}"/>
              </a:ext>
            </a:extLst>
          </p:cNvPr>
          <p:cNvCxnSpPr>
            <a:cxnSpLocks/>
            <a:stCxn id="8" idx="2"/>
          </p:cNvCxnSpPr>
          <p:nvPr/>
        </p:nvCxnSpPr>
        <p:spPr>
          <a:xfrm flipH="1" flipV="1">
            <a:off x="2749488" y="3605609"/>
            <a:ext cx="450912" cy="3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86F59CA-3851-41D2-B827-ED1C3019928F}"/>
              </a:ext>
            </a:extLst>
          </p:cNvPr>
          <p:cNvCxnSpPr>
            <a:cxnSpLocks/>
          </p:cNvCxnSpPr>
          <p:nvPr/>
        </p:nvCxnSpPr>
        <p:spPr>
          <a:xfrm>
            <a:off x="1389253" y="4428879"/>
            <a:ext cx="0" cy="3644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960F449-12F5-4725-8DC5-6F345AB7BC6C}"/>
              </a:ext>
            </a:extLst>
          </p:cNvPr>
          <p:cNvCxnSpPr/>
          <p:nvPr/>
        </p:nvCxnSpPr>
        <p:spPr>
          <a:xfrm>
            <a:off x="2824632" y="5602126"/>
            <a:ext cx="38149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5315F134-7AA4-41E1-A234-8E7F3DC09320}"/>
              </a:ext>
            </a:extLst>
          </p:cNvPr>
          <p:cNvCxnSpPr/>
          <p:nvPr/>
        </p:nvCxnSpPr>
        <p:spPr>
          <a:xfrm>
            <a:off x="5937870" y="5664783"/>
            <a:ext cx="38149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3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1" y="-3405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3200" b="1" dirty="0"/>
              <a:t>Communication and visibility plan </a:t>
            </a:r>
            <a:endParaRPr lang="fr-FR" sz="3200" b="1" dirty="0"/>
          </a:p>
        </p:txBody>
      </p:sp>
      <p:sp>
        <p:nvSpPr>
          <p:cNvPr id="5" name="Content Placeholder 1">
            <a:extLst>
              <a:ext uri="{FF2B5EF4-FFF2-40B4-BE49-F238E27FC236}">
                <a16:creationId xmlns:a16="http://schemas.microsoft.com/office/drawing/2014/main" id="{62CAD779-45EC-4D7A-A370-D7F06A52BD49}"/>
              </a:ext>
            </a:extLst>
          </p:cNvPr>
          <p:cNvSpPr>
            <a:spLocks noGrp="1"/>
          </p:cNvSpPr>
          <p:nvPr>
            <p:ph idx="1"/>
          </p:nvPr>
        </p:nvSpPr>
        <p:spPr>
          <a:xfrm>
            <a:off x="338400" y="1102660"/>
            <a:ext cx="8467200" cy="5074304"/>
          </a:xfrm>
        </p:spPr>
        <p:txBody>
          <a:bodyPr>
            <a:normAutofit/>
          </a:bodyPr>
          <a:lstStyle/>
          <a:p>
            <a:pPr algn="just">
              <a:lnSpc>
                <a:spcPct val="70000"/>
              </a:lnSpc>
            </a:pPr>
            <a:r>
              <a:rPr lang="en-US" sz="3000" dirty="0"/>
              <a:t>Raising awareness and understanding of </a:t>
            </a:r>
            <a:r>
              <a:rPr lang="en-US" sz="3000" dirty="0" err="1"/>
              <a:t>AfCFTA</a:t>
            </a:r>
            <a:r>
              <a:rPr lang="en-US" sz="3000" dirty="0"/>
              <a:t> and leveraging the benefits of the Agreement for stakeholders.</a:t>
            </a:r>
          </a:p>
          <a:p>
            <a:pPr marL="228600" lvl="1" algn="just">
              <a:lnSpc>
                <a:spcPct val="70000"/>
              </a:lnSpc>
              <a:spcBef>
                <a:spcPts val="1000"/>
              </a:spcBef>
              <a:spcAft>
                <a:spcPts val="800"/>
              </a:spcAft>
            </a:pPr>
            <a:r>
              <a:rPr lang="en-US" sz="3000" dirty="0"/>
              <a:t>Development of communications instruments (e.g., video and audio materials) and the organization of awareness-raising events relating to </a:t>
            </a:r>
            <a:r>
              <a:rPr lang="en-US" sz="3000" dirty="0" err="1"/>
              <a:t>AfCFTA</a:t>
            </a:r>
            <a:r>
              <a:rPr lang="en-US" sz="3000" dirty="0"/>
              <a:t>. </a:t>
            </a:r>
          </a:p>
          <a:p>
            <a:pPr marL="228600" lvl="1" algn="just">
              <a:lnSpc>
                <a:spcPct val="70000"/>
              </a:lnSpc>
              <a:spcBef>
                <a:spcPts val="1000"/>
              </a:spcBef>
            </a:pPr>
            <a:r>
              <a:rPr lang="en-US" sz="3000" dirty="0"/>
              <a:t>Designation of ambassadors to deliver key messages.</a:t>
            </a:r>
          </a:p>
          <a:p>
            <a:pPr marL="0" lvl="1" indent="0" algn="just">
              <a:lnSpc>
                <a:spcPct val="70000"/>
              </a:lnSpc>
              <a:spcBef>
                <a:spcPts val="1000"/>
              </a:spcBef>
              <a:buNone/>
            </a:pPr>
            <a:endParaRPr lang="en-US" sz="3000" dirty="0"/>
          </a:p>
          <a:p>
            <a:pPr lvl="1" algn="just">
              <a:lnSpc>
                <a:spcPct val="70000"/>
              </a:lnSpc>
            </a:pPr>
            <a:r>
              <a:rPr lang="en-US" sz="2000" dirty="0"/>
              <a:t>For example, in the NS of Côte d’Ivoire, it is suggested to develop a website dedicated to the </a:t>
            </a:r>
            <a:r>
              <a:rPr lang="en-US" sz="2000" dirty="0" err="1"/>
              <a:t>AfCFTA</a:t>
            </a:r>
            <a:r>
              <a:rPr lang="en-US" sz="2000" dirty="0"/>
              <a:t>, easily accessible in different local languages. Most websites of government institutions directly related to trade should dedicate an explicit page to </a:t>
            </a:r>
            <a:r>
              <a:rPr lang="en-US" sz="2000" dirty="0" err="1"/>
              <a:t>AfCFTA</a:t>
            </a:r>
            <a:r>
              <a:rPr lang="en-US" sz="2000" dirty="0"/>
              <a:t>. In the NS of Zimbabwe , it is suggested to </a:t>
            </a:r>
            <a:r>
              <a:rPr lang="en-GB" sz="2000" dirty="0"/>
              <a:t>create a hotline to respond to </a:t>
            </a:r>
            <a:r>
              <a:rPr lang="en-GB" sz="2000" dirty="0" err="1"/>
              <a:t>AfCFTA</a:t>
            </a:r>
            <a:r>
              <a:rPr lang="en-GB" sz="2000" dirty="0"/>
              <a:t> related queries as well as to have Hold roundtable/panel discussions on radio and television talk shows for sensitization and engagement on the </a:t>
            </a:r>
            <a:r>
              <a:rPr lang="en-GB" sz="2000" dirty="0" err="1"/>
              <a:t>AfCFTA</a:t>
            </a:r>
            <a:r>
              <a:rPr lang="en-GB" sz="2000" dirty="0"/>
              <a:t>. </a:t>
            </a:r>
            <a:endParaRPr lang="en-US" sz="2000" dirty="0"/>
          </a:p>
          <a:p>
            <a:pPr lvl="1" algn="just">
              <a:lnSpc>
                <a:spcPct val="70000"/>
              </a:lnSpc>
            </a:pPr>
            <a:endParaRPr lang="en-US" sz="2000" dirty="0"/>
          </a:p>
          <a:p>
            <a:pPr marL="457200" lvl="1" indent="0" algn="just">
              <a:lnSpc>
                <a:spcPct val="70000"/>
              </a:lnSpc>
              <a:buNone/>
            </a:pPr>
            <a:endParaRPr lang="en-US" sz="2000" dirty="0"/>
          </a:p>
          <a:p>
            <a:pPr lvl="1" algn="just">
              <a:lnSpc>
                <a:spcPct val="70000"/>
              </a:lnSpc>
            </a:pPr>
            <a:endParaRPr lang="en-US" sz="2000" dirty="0"/>
          </a:p>
          <a:p>
            <a:pPr marL="457200" lvl="1" indent="0" algn="just">
              <a:lnSpc>
                <a:spcPct val="70000"/>
              </a:lnSpc>
              <a:buNone/>
            </a:pPr>
            <a:endParaRPr lang="en-US" sz="2600" dirty="0"/>
          </a:p>
          <a:p>
            <a:pPr marL="0" indent="0">
              <a:buNone/>
            </a:pPr>
            <a:endParaRPr lang="en-US" sz="4000" dirty="0"/>
          </a:p>
        </p:txBody>
      </p:sp>
    </p:spTree>
    <p:extLst>
      <p:ext uri="{BB962C8B-B14F-4D97-AF65-F5344CB8AC3E}">
        <p14:creationId xmlns:p14="http://schemas.microsoft.com/office/powerpoint/2010/main" val="309325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38C74D-C023-47F3-A9D4-3EA5D7AB9718}"/>
              </a:ext>
            </a:extLst>
          </p:cNvPr>
          <p:cNvSpPr>
            <a:spLocks noGrp="1"/>
          </p:cNvSpPr>
          <p:nvPr>
            <p:ph idx="1"/>
          </p:nvPr>
        </p:nvSpPr>
        <p:spPr>
          <a:xfrm>
            <a:off x="386526" y="1376737"/>
            <a:ext cx="8467200" cy="4800226"/>
          </a:xfrm>
        </p:spPr>
        <p:txBody>
          <a:bodyPr>
            <a:normAutofit/>
          </a:bodyPr>
          <a:lstStyle/>
          <a:p>
            <a:pPr algn="just">
              <a:lnSpc>
                <a:spcPct val="70000"/>
              </a:lnSpc>
            </a:pPr>
            <a:r>
              <a:rPr lang="en-US" dirty="0"/>
              <a:t>An integrated approach : coherence between the </a:t>
            </a:r>
            <a:r>
              <a:rPr lang="en-US" dirty="0" err="1"/>
              <a:t>AfCFTA</a:t>
            </a:r>
            <a:r>
              <a:rPr lang="en-US" dirty="0"/>
              <a:t> national strategies and other strategies/policies.</a:t>
            </a:r>
          </a:p>
          <a:p>
            <a:pPr marL="0" indent="0" algn="just">
              <a:lnSpc>
                <a:spcPct val="70000"/>
              </a:lnSpc>
              <a:buNone/>
            </a:pPr>
            <a:endParaRPr lang="en-US" dirty="0"/>
          </a:p>
          <a:p>
            <a:pPr algn="just">
              <a:lnSpc>
                <a:spcPct val="70000"/>
              </a:lnSpc>
            </a:pPr>
            <a:r>
              <a:rPr lang="en-US" dirty="0"/>
              <a:t>A participatory approach, through multi-stakeholder consultations, would make it possible to consider not only the interrelationship among different actors, but also to account for their respective needs and interests. </a:t>
            </a:r>
          </a:p>
          <a:p>
            <a:pPr marL="0" indent="0" algn="just">
              <a:lnSpc>
                <a:spcPct val="70000"/>
              </a:lnSpc>
              <a:buNone/>
            </a:pPr>
            <a:endParaRPr lang="en-US" dirty="0"/>
          </a:p>
          <a:p>
            <a:pPr algn="just">
              <a:lnSpc>
                <a:spcPct val="70000"/>
              </a:lnSpc>
            </a:pPr>
            <a:r>
              <a:rPr lang="en-US" dirty="0"/>
              <a:t>Mechanisms for participation must promote the implementation of proactive measures to ensure that women, as a particularly disadvantaged group, are able to make their voices heard</a:t>
            </a:r>
            <a:r>
              <a:rPr lang="en-US" sz="2200" dirty="0"/>
              <a:t>. </a:t>
            </a:r>
          </a:p>
        </p:txBody>
      </p:sp>
      <p:sp>
        <p:nvSpPr>
          <p:cNvPr id="3" name="Rectângulo arredondado 8">
            <a:extLst>
              <a:ext uri="{FF2B5EF4-FFF2-40B4-BE49-F238E27FC236}">
                <a16:creationId xmlns:a16="http://schemas.microsoft.com/office/drawing/2014/main" id="{17C7530A-F528-4B32-A2C5-2BB8F88BFF08}"/>
              </a:ext>
            </a:extLst>
          </p:cNvPr>
          <p:cNvSpPr/>
          <p:nvPr/>
        </p:nvSpPr>
        <p:spPr>
          <a:xfrm>
            <a:off x="113016" y="-109800"/>
            <a:ext cx="9030984" cy="115776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sz="2800" b="1" dirty="0"/>
              <a:t>Approaches required to develop </a:t>
            </a:r>
            <a:r>
              <a:rPr lang="en-US" sz="2800" b="1" dirty="0" err="1"/>
              <a:t>AfCFTA</a:t>
            </a:r>
            <a:r>
              <a:rPr lang="en-US" sz="2800" b="1" dirty="0"/>
              <a:t> national strategies</a:t>
            </a:r>
            <a:endParaRPr lang="fr-FR" sz="2800" b="1" dirty="0"/>
          </a:p>
        </p:txBody>
      </p:sp>
    </p:spTree>
    <p:extLst>
      <p:ext uri="{BB962C8B-B14F-4D97-AF65-F5344CB8AC3E}">
        <p14:creationId xmlns:p14="http://schemas.microsoft.com/office/powerpoint/2010/main" val="3205053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43265F4-C211-0040-94B5-C85919DD8C06}"/>
              </a:ext>
            </a:extLst>
          </p:cNvPr>
          <p:cNvSpPr/>
          <p:nvPr/>
        </p:nvSpPr>
        <p:spPr>
          <a:xfrm>
            <a:off x="1" y="-3405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3200" b="1" dirty="0"/>
              <a:t>Status of AfCFTA national strategies </a:t>
            </a:r>
          </a:p>
        </p:txBody>
      </p:sp>
      <p:sp>
        <p:nvSpPr>
          <p:cNvPr id="7" name="Content Placeholder 6">
            <a:extLst>
              <a:ext uri="{FF2B5EF4-FFF2-40B4-BE49-F238E27FC236}">
                <a16:creationId xmlns:a16="http://schemas.microsoft.com/office/drawing/2014/main" id="{5D5B56F7-3D8A-4FD7-A354-6DDDA59ED734}"/>
              </a:ext>
            </a:extLst>
          </p:cNvPr>
          <p:cNvSpPr>
            <a:spLocks noGrp="1"/>
          </p:cNvSpPr>
          <p:nvPr>
            <p:ph idx="1"/>
          </p:nvPr>
        </p:nvSpPr>
        <p:spPr>
          <a:xfrm>
            <a:off x="338400" y="1243173"/>
            <a:ext cx="8467200" cy="4933790"/>
          </a:xfrm>
        </p:spPr>
        <p:txBody>
          <a:bodyPr/>
          <a:lstStyle/>
          <a:p>
            <a:pPr lvl="0" algn="just"/>
            <a:r>
              <a:rPr lang="en-GB" dirty="0"/>
              <a:t>Support to 38 countries (including 3 regions, i.e., EAC, ECCAS and ECOWAS).</a:t>
            </a:r>
          </a:p>
          <a:p>
            <a:pPr marL="0" lvl="0" indent="0" algn="just">
              <a:buNone/>
            </a:pPr>
            <a:endParaRPr lang="en-GB" dirty="0"/>
          </a:p>
          <a:p>
            <a:pPr lvl="0" algn="just"/>
            <a:r>
              <a:rPr lang="en-GB" dirty="0"/>
              <a:t>11 countries have validated their </a:t>
            </a:r>
            <a:r>
              <a:rPr lang="en-GB" dirty="0" err="1"/>
              <a:t>AfCFTA</a:t>
            </a:r>
            <a:r>
              <a:rPr lang="en-GB" dirty="0"/>
              <a:t> national Strategy. </a:t>
            </a:r>
          </a:p>
          <a:p>
            <a:pPr marL="0" lvl="0" indent="0" algn="just">
              <a:buNone/>
            </a:pPr>
            <a:endParaRPr lang="en-GB" dirty="0"/>
          </a:p>
          <a:p>
            <a:pPr lvl="0" algn="just"/>
            <a:r>
              <a:rPr lang="en-GB" dirty="0"/>
              <a:t>In 2 countries support to implementation has started. </a:t>
            </a:r>
          </a:p>
          <a:p>
            <a:pPr marL="0" lvl="0" indent="0" algn="just">
              <a:buNone/>
            </a:pPr>
            <a:endParaRPr lang="en-GB" dirty="0"/>
          </a:p>
          <a:p>
            <a:pPr algn="just"/>
            <a:r>
              <a:rPr lang="en-GB" sz="2800" dirty="0"/>
              <a:t>Collaboration with AUC and UN agencies : ITC, UNCTAD, UNIDO, IOM. </a:t>
            </a:r>
            <a:endParaRPr lang="en-US" sz="2800" dirty="0"/>
          </a:p>
          <a:p>
            <a:endParaRPr lang="en-US" dirty="0"/>
          </a:p>
        </p:txBody>
      </p:sp>
    </p:spTree>
    <p:extLst>
      <p:ext uri="{BB962C8B-B14F-4D97-AF65-F5344CB8AC3E}">
        <p14:creationId xmlns:p14="http://schemas.microsoft.com/office/powerpoint/2010/main" val="354524102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2360612" y="2582614"/>
            <a:ext cx="492645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4800" b="1" dirty="0">
                <a:solidFill>
                  <a:schemeClr val="tx1"/>
                </a:solidFill>
                <a:latin typeface="Lato" panose="020F0502020204030203" pitchFamily="34" charset="77"/>
                <a:sym typeface="Lato" panose="020F0502020204030203" pitchFamily="34" charset="77"/>
              </a:rPr>
              <a:t>Thank You!</a:t>
            </a:r>
          </a:p>
        </p:txBody>
      </p:sp>
    </p:spTree>
    <p:extLst>
      <p:ext uri="{BB962C8B-B14F-4D97-AF65-F5344CB8AC3E}">
        <p14:creationId xmlns:p14="http://schemas.microsoft.com/office/powerpoint/2010/main" val="4246953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14022</TotalTime>
  <Words>621</Words>
  <Application>Microsoft Office PowerPoint</Application>
  <PresentationFormat>On-screen Show (4:3)</PresentationFormat>
  <Paragraphs>65</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Lato</vt:lpstr>
      <vt:lpstr>Lucida Sans</vt:lpstr>
      <vt:lpstr>Office Theme</vt:lpstr>
      <vt:lpstr>Implementing the AfCFTA through national strategies   22 December 2020 Virtual _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ouedraogo26@un.org</dc:creator>
  <cp:lastModifiedBy>Mahlet Girma</cp:lastModifiedBy>
  <cp:revision>844</cp:revision>
  <cp:lastPrinted>2019-09-16T07:34:27Z</cp:lastPrinted>
  <dcterms:created xsi:type="dcterms:W3CDTF">2019-10-22T12:14:01Z</dcterms:created>
  <dcterms:modified xsi:type="dcterms:W3CDTF">2020-12-22T05:29:12Z</dcterms:modified>
</cp:coreProperties>
</file>