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xml" ContentType="application/vnd.openxmlformats-officedocument.themeOverride+xml"/>
  <Override PartName="/ppt/notesSlides/notesSlide15.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6"/>
  </p:notesMasterIdLst>
  <p:sldIdLst>
    <p:sldId id="7879" r:id="rId2"/>
    <p:sldId id="7892" r:id="rId3"/>
    <p:sldId id="7873" r:id="rId4"/>
    <p:sldId id="7901" r:id="rId5"/>
    <p:sldId id="7885" r:id="rId6"/>
    <p:sldId id="7895" r:id="rId7"/>
    <p:sldId id="7896" r:id="rId8"/>
    <p:sldId id="7900" r:id="rId9"/>
    <p:sldId id="7907" r:id="rId10"/>
    <p:sldId id="7908" r:id="rId11"/>
    <p:sldId id="7909" r:id="rId12"/>
    <p:sldId id="7911" r:id="rId13"/>
    <p:sldId id="7893" r:id="rId14"/>
    <p:sldId id="7897" r:id="rId15"/>
    <p:sldId id="7898" r:id="rId16"/>
    <p:sldId id="7899" r:id="rId17"/>
    <p:sldId id="7894" r:id="rId18"/>
    <p:sldId id="7904" r:id="rId19"/>
    <p:sldId id="7902" r:id="rId20"/>
    <p:sldId id="7905" r:id="rId21"/>
    <p:sldId id="7906" r:id="rId22"/>
    <p:sldId id="7912" r:id="rId23"/>
    <p:sldId id="7913" r:id="rId24"/>
    <p:sldId id="7915"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E199C2D-54DD-4C1E-9C42-04C08EF360B2}">
          <p14:sldIdLst>
            <p14:sldId id="7879"/>
            <p14:sldId id="7892"/>
            <p14:sldId id="7873"/>
            <p14:sldId id="7901"/>
            <p14:sldId id="7885"/>
            <p14:sldId id="7895"/>
            <p14:sldId id="7896"/>
            <p14:sldId id="7900"/>
            <p14:sldId id="7907"/>
            <p14:sldId id="7908"/>
            <p14:sldId id="7909"/>
            <p14:sldId id="7911"/>
            <p14:sldId id="7893"/>
            <p14:sldId id="7897"/>
            <p14:sldId id="7898"/>
            <p14:sldId id="7899"/>
            <p14:sldId id="7894"/>
            <p14:sldId id="7904"/>
            <p14:sldId id="7902"/>
            <p14:sldId id="7905"/>
            <p14:sldId id="7906"/>
            <p14:sldId id="7912"/>
            <p14:sldId id="7913"/>
            <p14:sldId id="7915"/>
          </p14:sldIdLst>
        </p14:section>
        <p14:section name="Untitled Section" id="{BF9A1B8D-3120-4A55-AF27-DF8BE3BE6F7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34" autoAdjust="0"/>
    <p:restoredTop sz="86944" autoAdjust="0"/>
  </p:normalViewPr>
  <p:slideViewPr>
    <p:cSldViewPr snapToGrid="0">
      <p:cViewPr varScale="1">
        <p:scale>
          <a:sx n="75" d="100"/>
          <a:sy n="75" d="100"/>
        </p:scale>
        <p:origin x="205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5"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Karishma\UNECA_data%20summary.xlsx" TargetMode="External"/><Relationship Id="rId2" Type="http://schemas.microsoft.com/office/2011/relationships/chartColorStyle" Target="colors9.xml"/><Relationship Id="rId1" Type="http://schemas.microsoft.com/office/2011/relationships/chartStyle" Target="style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am\Documents\UNECA\COM%202018\Land%20borders%20Afric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Documents\UNECA\CFTA%20Archive\11.6%20AfCFTA%20Q&amp;A\Extractive%20exports%20baci%202017.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Documents\UNECA\CFTA%20Archive\11.6%20AfCFTA%20Q&amp;A\Extractive%20exports%20baci%202017.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Documents\UNECA\Covid-19%20Trade\ECA%20Covid-19%20Report\ITC%20Trademap%20commoditi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2" Type="http://schemas.openxmlformats.org/officeDocument/2006/relationships/oleObject" Target="file:///D:\Documents\UNECA\Covid-19%20Trade\ECA%20Covid-19%20Report\ITC%20Trademap%20commodities.xlsx" TargetMode="External"/><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3" Type="http://schemas.openxmlformats.org/officeDocument/2006/relationships/oleObject" Target="file:///D:\SMevel\AfCFTA\Afreximbank\JAT_AfCFTA%20Assessment_Graphs%20and%20Tables_rev.xlsx" TargetMode="External"/><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1.bin"/></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9372240112476"/>
          <c:y val="2.6458976858477621E-2"/>
          <c:w val="0.75873056912145609"/>
          <c:h val="0.93266000770151791"/>
        </c:manualLayout>
      </c:layout>
      <c:barChart>
        <c:barDir val="bar"/>
        <c:grouping val="clustered"/>
        <c:varyColors val="0"/>
        <c:ser>
          <c:idx val="0"/>
          <c:order val="0"/>
          <c:spPr>
            <a:solidFill>
              <a:schemeClr val="accent5">
                <a:lumMod val="50000"/>
              </a:schemeClr>
            </a:solidFill>
            <a:ln>
              <a:solidFill>
                <a:schemeClr val="accent5">
                  <a:lumMod val="50000"/>
                </a:schemeClr>
              </a:solidFill>
            </a:ln>
            <a:effectLst/>
          </c:spPr>
          <c:invertIfNegative val="0"/>
          <c:cat>
            <c:strRef>
              <c:f>Sheet1!$C$4:$C$57</c:f>
              <c:strCache>
                <c:ptCount val="54"/>
                <c:pt idx="0">
                  <c:v>Nigeria</c:v>
                </c:pt>
                <c:pt idx="1">
                  <c:v>Ethiopia</c:v>
                </c:pt>
                <c:pt idx="2">
                  <c:v>Egypt</c:v>
                </c:pt>
                <c:pt idx="3">
                  <c:v>DR Congo</c:v>
                </c:pt>
                <c:pt idx="4">
                  <c:v>South Africa</c:v>
                </c:pt>
                <c:pt idx="5">
                  <c:v>Tanzania</c:v>
                </c:pt>
                <c:pt idx="6">
                  <c:v>Kenya</c:v>
                </c:pt>
                <c:pt idx="7">
                  <c:v>Uganda</c:v>
                </c:pt>
                <c:pt idx="8">
                  <c:v>Algeria</c:v>
                </c:pt>
                <c:pt idx="9">
                  <c:v>Sudan</c:v>
                </c:pt>
                <c:pt idx="10">
                  <c:v>Morocco</c:v>
                </c:pt>
                <c:pt idx="11">
                  <c:v>Angola</c:v>
                </c:pt>
                <c:pt idx="12">
                  <c:v>Ghana</c:v>
                </c:pt>
                <c:pt idx="13">
                  <c:v>Mozambique</c:v>
                </c:pt>
                <c:pt idx="14">
                  <c:v>Madagascar</c:v>
                </c:pt>
                <c:pt idx="15">
                  <c:v>Cameroon</c:v>
                </c:pt>
                <c:pt idx="16">
                  <c:v>Côte d'Ivoire</c:v>
                </c:pt>
                <c:pt idx="17">
                  <c:v>Niger</c:v>
                </c:pt>
                <c:pt idx="18">
                  <c:v>Burkina Faso</c:v>
                </c:pt>
                <c:pt idx="19">
                  <c:v>Mali</c:v>
                </c:pt>
                <c:pt idx="20">
                  <c:v>Malawi</c:v>
                </c:pt>
                <c:pt idx="21">
                  <c:v>Zambia</c:v>
                </c:pt>
                <c:pt idx="22">
                  <c:v>Senegal</c:v>
                </c:pt>
                <c:pt idx="23">
                  <c:v>Chad</c:v>
                </c:pt>
                <c:pt idx="24">
                  <c:v>Somalia</c:v>
                </c:pt>
                <c:pt idx="25">
                  <c:v>Zimbabwe</c:v>
                </c:pt>
                <c:pt idx="26">
                  <c:v>Guinea</c:v>
                </c:pt>
                <c:pt idx="27">
                  <c:v>Rwanda</c:v>
                </c:pt>
                <c:pt idx="28">
                  <c:v>Benin</c:v>
                </c:pt>
                <c:pt idx="29">
                  <c:v>Tunisia</c:v>
                </c:pt>
                <c:pt idx="30">
                  <c:v>Burundi</c:v>
                </c:pt>
                <c:pt idx="31">
                  <c:v>South Sudan</c:v>
                </c:pt>
                <c:pt idx="32">
                  <c:v>Togo</c:v>
                </c:pt>
                <c:pt idx="33">
                  <c:v>Sierra Leone</c:v>
                </c:pt>
                <c:pt idx="34">
                  <c:v>Libya</c:v>
                </c:pt>
                <c:pt idx="35">
                  <c:v>Congo</c:v>
                </c:pt>
                <c:pt idx="36">
                  <c:v>Liberia</c:v>
                </c:pt>
                <c:pt idx="37">
                  <c:v>Central African Republic</c:v>
                </c:pt>
                <c:pt idx="38">
                  <c:v>Mauritania</c:v>
                </c:pt>
                <c:pt idx="39">
                  <c:v>Eritrea</c:v>
                </c:pt>
                <c:pt idx="40">
                  <c:v>Namibia</c:v>
                </c:pt>
                <c:pt idx="41">
                  <c:v>Gambia</c:v>
                </c:pt>
                <c:pt idx="42">
                  <c:v>Botswana</c:v>
                </c:pt>
                <c:pt idx="43">
                  <c:v>Gabon</c:v>
                </c:pt>
                <c:pt idx="44">
                  <c:v>Lesotho</c:v>
                </c:pt>
                <c:pt idx="45">
                  <c:v>Guinea-Bissau</c:v>
                </c:pt>
                <c:pt idx="46">
                  <c:v>Equatorial Guinea</c:v>
                </c:pt>
                <c:pt idx="47">
                  <c:v>Mauritius</c:v>
                </c:pt>
                <c:pt idx="48">
                  <c:v>Eswatini</c:v>
                </c:pt>
                <c:pt idx="49">
                  <c:v>Djibouti</c:v>
                </c:pt>
                <c:pt idx="50">
                  <c:v>Comoros</c:v>
                </c:pt>
                <c:pt idx="51">
                  <c:v>Cabo Verde</c:v>
                </c:pt>
                <c:pt idx="52">
                  <c:v>Sao Tome &amp; Principe</c:v>
                </c:pt>
                <c:pt idx="53">
                  <c:v>Seychelles</c:v>
                </c:pt>
              </c:strCache>
            </c:strRef>
          </c:cat>
          <c:val>
            <c:numRef>
              <c:f>Sheet1!$D$4:$D$57</c:f>
              <c:numCache>
                <c:formatCode>#,##0,,"m"</c:formatCode>
                <c:ptCount val="54"/>
                <c:pt idx="0">
                  <c:v>206139589</c:v>
                </c:pt>
                <c:pt idx="1">
                  <c:v>114963588</c:v>
                </c:pt>
                <c:pt idx="2">
                  <c:v>102334404</c:v>
                </c:pt>
                <c:pt idx="3">
                  <c:v>89561403</c:v>
                </c:pt>
                <c:pt idx="4">
                  <c:v>59308690</c:v>
                </c:pt>
                <c:pt idx="5">
                  <c:v>59734218</c:v>
                </c:pt>
                <c:pt idx="6">
                  <c:v>53771296</c:v>
                </c:pt>
                <c:pt idx="7">
                  <c:v>45741007</c:v>
                </c:pt>
                <c:pt idx="8">
                  <c:v>43851044</c:v>
                </c:pt>
                <c:pt idx="9">
                  <c:v>43849260</c:v>
                </c:pt>
                <c:pt idx="10">
                  <c:v>36910560</c:v>
                </c:pt>
                <c:pt idx="11">
                  <c:v>32866272</c:v>
                </c:pt>
                <c:pt idx="12">
                  <c:v>31072940</c:v>
                </c:pt>
                <c:pt idx="13">
                  <c:v>31255435</c:v>
                </c:pt>
                <c:pt idx="14">
                  <c:v>27691018</c:v>
                </c:pt>
                <c:pt idx="15">
                  <c:v>26545863</c:v>
                </c:pt>
                <c:pt idx="16">
                  <c:v>26378274</c:v>
                </c:pt>
                <c:pt idx="17">
                  <c:v>24206644</c:v>
                </c:pt>
                <c:pt idx="18">
                  <c:v>20903273</c:v>
                </c:pt>
                <c:pt idx="19">
                  <c:v>20250833</c:v>
                </c:pt>
                <c:pt idx="20">
                  <c:v>19129952</c:v>
                </c:pt>
                <c:pt idx="21">
                  <c:v>18383955</c:v>
                </c:pt>
                <c:pt idx="22">
                  <c:v>16743927</c:v>
                </c:pt>
                <c:pt idx="23">
                  <c:v>16425864</c:v>
                </c:pt>
                <c:pt idx="24">
                  <c:v>15893222</c:v>
                </c:pt>
                <c:pt idx="25">
                  <c:v>14862924</c:v>
                </c:pt>
                <c:pt idx="26">
                  <c:v>13132795</c:v>
                </c:pt>
                <c:pt idx="27">
                  <c:v>12952218</c:v>
                </c:pt>
                <c:pt idx="28">
                  <c:v>12123200</c:v>
                </c:pt>
                <c:pt idx="29">
                  <c:v>11818619</c:v>
                </c:pt>
                <c:pt idx="30">
                  <c:v>11890784</c:v>
                </c:pt>
                <c:pt idx="31">
                  <c:v>11193725</c:v>
                </c:pt>
                <c:pt idx="32">
                  <c:v>8278724</c:v>
                </c:pt>
                <c:pt idx="33">
                  <c:v>7976983</c:v>
                </c:pt>
                <c:pt idx="34">
                  <c:v>6871292</c:v>
                </c:pt>
                <c:pt idx="35">
                  <c:v>5518087</c:v>
                </c:pt>
                <c:pt idx="36">
                  <c:v>5057681</c:v>
                </c:pt>
                <c:pt idx="37">
                  <c:v>4829767</c:v>
                </c:pt>
                <c:pt idx="38">
                  <c:v>4649658</c:v>
                </c:pt>
                <c:pt idx="39">
                  <c:v>3546421</c:v>
                </c:pt>
                <c:pt idx="40">
                  <c:v>2540905</c:v>
                </c:pt>
                <c:pt idx="41">
                  <c:v>2416668</c:v>
                </c:pt>
                <c:pt idx="42">
                  <c:v>2351627</c:v>
                </c:pt>
                <c:pt idx="43">
                  <c:v>2225734</c:v>
                </c:pt>
                <c:pt idx="44">
                  <c:v>2142249</c:v>
                </c:pt>
                <c:pt idx="45">
                  <c:v>1968001</c:v>
                </c:pt>
                <c:pt idx="46">
                  <c:v>1402985</c:v>
                </c:pt>
                <c:pt idx="47">
                  <c:v>1271768</c:v>
                </c:pt>
                <c:pt idx="48">
                  <c:v>1160164</c:v>
                </c:pt>
                <c:pt idx="49">
                  <c:v>988000</c:v>
                </c:pt>
                <c:pt idx="50">
                  <c:v>869601</c:v>
                </c:pt>
                <c:pt idx="51">
                  <c:v>555987</c:v>
                </c:pt>
                <c:pt idx="52">
                  <c:v>219159</c:v>
                </c:pt>
                <c:pt idx="53">
                  <c:v>98347</c:v>
                </c:pt>
              </c:numCache>
            </c:numRef>
          </c:val>
          <c:extLst>
            <c:ext xmlns:c16="http://schemas.microsoft.com/office/drawing/2014/chart" uri="{C3380CC4-5D6E-409C-BE32-E72D297353CC}">
              <c16:uniqueId val="{00000000-BCF3-49D9-93F9-15E939EF6B88}"/>
            </c:ext>
          </c:extLst>
        </c:ser>
        <c:dLbls>
          <c:showLegendKey val="0"/>
          <c:showVal val="0"/>
          <c:showCatName val="0"/>
          <c:showSerName val="0"/>
          <c:showPercent val="0"/>
          <c:showBubbleSize val="0"/>
        </c:dLbls>
        <c:gapWidth val="219"/>
        <c:axId val="395909608"/>
        <c:axId val="395910264"/>
      </c:barChart>
      <c:catAx>
        <c:axId val="395909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395910264"/>
        <c:crosses val="autoZero"/>
        <c:auto val="1"/>
        <c:lblAlgn val="ctr"/>
        <c:lblOffset val="100"/>
        <c:noMultiLvlLbl val="0"/>
      </c:catAx>
      <c:valAx>
        <c:axId val="395910264"/>
        <c:scaling>
          <c:orientation val="minMax"/>
        </c:scaling>
        <c:delete val="0"/>
        <c:axPos val="b"/>
        <c:majorGridlines>
          <c:spPr>
            <a:ln w="9525" cap="flat" cmpd="sng" algn="ctr">
              <a:solidFill>
                <a:schemeClr val="tx1">
                  <a:lumMod val="15000"/>
                  <a:lumOff val="85000"/>
                </a:schemeClr>
              </a:solidFill>
              <a:round/>
            </a:ln>
            <a:effectLst/>
          </c:spPr>
        </c:majorGridlines>
        <c:numFmt formatCode="#,##0,,&quot;m&quot;"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5909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lumMod val="50000"/>
              </a:schemeClr>
            </a:solidFill>
            <a:ln>
              <a:solidFill>
                <a:schemeClr val="accent1">
                  <a:lumMod val="7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Sheet1!$A$123:$A$128</c:f>
              <c:strCache>
                <c:ptCount val="6"/>
                <c:pt idx="0">
                  <c:v>No data localisation requirements</c:v>
                </c:pt>
                <c:pt idx="1">
                  <c:v>No local presence requirements in other EAC countries</c:v>
                </c:pt>
                <c:pt idx="2">
                  <c:v>Harmonised data standards and privacy laws</c:v>
                </c:pt>
                <c:pt idx="3">
                  <c:v>Harmonised laws on electronic trade, digital signatures and e-transactions</c:v>
                </c:pt>
                <c:pt idx="4">
                  <c:v>Conumer protection regulations for building digital trust</c:v>
                </c:pt>
                <c:pt idx="5">
                  <c:v>Harmonised laws for taxation</c:v>
                </c:pt>
              </c:strCache>
            </c:strRef>
          </c:cat>
          <c:val>
            <c:numRef>
              <c:f>Sheet1!$B$123:$B$128</c:f>
              <c:numCache>
                <c:formatCode>General</c:formatCode>
                <c:ptCount val="6"/>
                <c:pt idx="0">
                  <c:v>4</c:v>
                </c:pt>
                <c:pt idx="1">
                  <c:v>6</c:v>
                </c:pt>
                <c:pt idx="2">
                  <c:v>12</c:v>
                </c:pt>
                <c:pt idx="3">
                  <c:v>15</c:v>
                </c:pt>
                <c:pt idx="4">
                  <c:v>16</c:v>
                </c:pt>
                <c:pt idx="5">
                  <c:v>17</c:v>
                </c:pt>
              </c:numCache>
            </c:numRef>
          </c:val>
          <c:extLst>
            <c:ext xmlns:c16="http://schemas.microsoft.com/office/drawing/2014/chart" uri="{C3380CC4-5D6E-409C-BE32-E72D297353CC}">
              <c16:uniqueId val="{00000000-86D7-4AE8-8A21-963876582FD9}"/>
            </c:ext>
          </c:extLst>
        </c:ser>
        <c:dLbls>
          <c:showLegendKey val="0"/>
          <c:showVal val="0"/>
          <c:showCatName val="0"/>
          <c:showSerName val="0"/>
          <c:showPercent val="0"/>
          <c:showBubbleSize val="0"/>
        </c:dLbls>
        <c:gapWidth val="182"/>
        <c:axId val="1952129503"/>
        <c:axId val="1951456319"/>
      </c:barChart>
      <c:catAx>
        <c:axId val="19521295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51456319"/>
        <c:crosses val="autoZero"/>
        <c:auto val="1"/>
        <c:lblAlgn val="ctr"/>
        <c:lblOffset val="100"/>
        <c:noMultiLvlLbl val="0"/>
      </c:catAx>
      <c:valAx>
        <c:axId val="1951456319"/>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 Number of respondents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212950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'Market dynamics'!$B$11</c:f>
              <c:strCache>
                <c:ptCount val="1"/>
                <c:pt idx="0">
                  <c:v>of which middle class</c:v>
                </c:pt>
              </c:strCache>
            </c:strRef>
          </c:tx>
          <c:spPr>
            <a:solidFill>
              <a:schemeClr val="tx2"/>
            </a:solidFill>
            <a:ln>
              <a:solidFill>
                <a:schemeClr val="bg1"/>
              </a:solidFill>
            </a:ln>
            <a:effectLst/>
          </c:spPr>
          <c:invertIfNegative val="0"/>
          <c:cat>
            <c:numRef>
              <c:f>'Market dynamics'!$C$9:$I$9</c:f>
              <c:numCache>
                <c:formatCode>General</c:formatCode>
                <c:ptCount val="7"/>
                <c:pt idx="0">
                  <c:v>2000</c:v>
                </c:pt>
                <c:pt idx="1">
                  <c:v>2010</c:v>
                </c:pt>
                <c:pt idx="2">
                  <c:v>2020</c:v>
                </c:pt>
                <c:pt idx="3">
                  <c:v>2030</c:v>
                </c:pt>
                <c:pt idx="4">
                  <c:v>2040</c:v>
                </c:pt>
                <c:pt idx="5">
                  <c:v>2050</c:v>
                </c:pt>
                <c:pt idx="6">
                  <c:v>2060</c:v>
                </c:pt>
              </c:numCache>
            </c:numRef>
          </c:cat>
          <c:val>
            <c:numRef>
              <c:f>'Market dynamics'!$C$11:$I$11</c:f>
              <c:numCache>
                <c:formatCode>0.0\ "bn"</c:formatCode>
                <c:ptCount val="7"/>
                <c:pt idx="0">
                  <c:v>0.22279399999999999</c:v>
                </c:pt>
                <c:pt idx="1">
                  <c:v>0.35349600000000003</c:v>
                </c:pt>
                <c:pt idx="2">
                  <c:v>0.43472</c:v>
                </c:pt>
                <c:pt idx="3">
                  <c:v>0.55180000000000007</c:v>
                </c:pt>
                <c:pt idx="4">
                  <c:v>0.67967999999999995</c:v>
                </c:pt>
                <c:pt idx="5">
                  <c:v>0.81416399999999989</c:v>
                </c:pt>
                <c:pt idx="6">
                  <c:v>1.156925</c:v>
                </c:pt>
              </c:numCache>
            </c:numRef>
          </c:val>
          <c:extLst>
            <c:ext xmlns:c16="http://schemas.microsoft.com/office/drawing/2014/chart" uri="{C3380CC4-5D6E-409C-BE32-E72D297353CC}">
              <c16:uniqueId val="{00000000-069B-493D-B332-78D24F71BF97}"/>
            </c:ext>
          </c:extLst>
        </c:ser>
        <c:ser>
          <c:idx val="0"/>
          <c:order val="1"/>
          <c:tx>
            <c:strRef>
              <c:f>'Market dynamics'!$B$10</c:f>
              <c:strCache>
                <c:ptCount val="1"/>
                <c:pt idx="0">
                  <c:v>Population</c:v>
                </c:pt>
              </c:strCache>
            </c:strRef>
          </c:tx>
          <c:spPr>
            <a:solidFill>
              <a:schemeClr val="accent2"/>
            </a:solidFill>
            <a:ln>
              <a:solidFill>
                <a:schemeClr val="bg1"/>
              </a:solidFill>
            </a:ln>
            <a:effectLst/>
          </c:spPr>
          <c:invertIfNegative val="0"/>
          <c:cat>
            <c:numRef>
              <c:f>'Market dynamics'!$C$9:$I$9</c:f>
              <c:numCache>
                <c:formatCode>General</c:formatCode>
                <c:ptCount val="7"/>
                <c:pt idx="0">
                  <c:v>2000</c:v>
                </c:pt>
                <c:pt idx="1">
                  <c:v>2010</c:v>
                </c:pt>
                <c:pt idx="2">
                  <c:v>2020</c:v>
                </c:pt>
                <c:pt idx="3">
                  <c:v>2030</c:v>
                </c:pt>
                <c:pt idx="4">
                  <c:v>2040</c:v>
                </c:pt>
                <c:pt idx="5">
                  <c:v>2050</c:v>
                </c:pt>
                <c:pt idx="6">
                  <c:v>2060</c:v>
                </c:pt>
              </c:numCache>
            </c:numRef>
          </c:cat>
          <c:val>
            <c:numRef>
              <c:f>'Market dynamics'!$C$10:$I$10</c:f>
              <c:numCache>
                <c:formatCode>0.0\ "bn"</c:formatCode>
                <c:ptCount val="7"/>
                <c:pt idx="0">
                  <c:v>0.5972059999999999</c:v>
                </c:pt>
                <c:pt idx="1">
                  <c:v>0.67650399999999999</c:v>
                </c:pt>
                <c:pt idx="2">
                  <c:v>0.86528000000000005</c:v>
                </c:pt>
                <c:pt idx="3">
                  <c:v>0.99819999999999998</c:v>
                </c:pt>
                <c:pt idx="4">
                  <c:v>1.12032</c:v>
                </c:pt>
                <c:pt idx="5">
                  <c:v>1.2258360000000001</c:v>
                </c:pt>
                <c:pt idx="6">
                  <c:v>1.593075</c:v>
                </c:pt>
              </c:numCache>
            </c:numRef>
          </c:val>
          <c:extLst>
            <c:ext xmlns:c16="http://schemas.microsoft.com/office/drawing/2014/chart" uri="{C3380CC4-5D6E-409C-BE32-E72D297353CC}">
              <c16:uniqueId val="{00000001-069B-493D-B332-78D24F71BF97}"/>
            </c:ext>
          </c:extLst>
        </c:ser>
        <c:dLbls>
          <c:showLegendKey val="0"/>
          <c:showVal val="0"/>
          <c:showCatName val="0"/>
          <c:showSerName val="0"/>
          <c:showPercent val="0"/>
          <c:showBubbleSize val="0"/>
        </c:dLbls>
        <c:gapWidth val="150"/>
        <c:overlap val="100"/>
        <c:axId val="609012136"/>
        <c:axId val="609012528"/>
      </c:barChart>
      <c:catAx>
        <c:axId val="609012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09012528"/>
        <c:crosses val="autoZero"/>
        <c:auto val="1"/>
        <c:lblAlgn val="ctr"/>
        <c:lblOffset val="100"/>
        <c:noMultiLvlLbl val="0"/>
      </c:catAx>
      <c:valAx>
        <c:axId val="609012528"/>
        <c:scaling>
          <c:orientation val="minMax"/>
        </c:scaling>
        <c:delete val="0"/>
        <c:axPos val="l"/>
        <c:majorGridlines>
          <c:spPr>
            <a:ln w="9525" cap="flat" cmpd="sng" algn="ctr">
              <a:solidFill>
                <a:schemeClr val="tx1">
                  <a:lumMod val="15000"/>
                  <a:lumOff val="85000"/>
                </a:schemeClr>
              </a:solidFill>
              <a:round/>
            </a:ln>
            <a:effectLst/>
          </c:spPr>
        </c:majorGridlines>
        <c:numFmt formatCode="0.0\ &quot;bn&quot;"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09012136"/>
        <c:crosses val="autoZero"/>
        <c:crossBetween val="between"/>
      </c:valAx>
      <c:spPr>
        <a:noFill/>
        <a:ln>
          <a:noFill/>
        </a:ln>
        <a:effectLst/>
      </c:spPr>
    </c:plotArea>
    <c:legend>
      <c:legendPos val="b"/>
      <c:layout>
        <c:manualLayout>
          <c:xMode val="edge"/>
          <c:yMode val="edge"/>
          <c:x val="0.14875275152497452"/>
          <c:y val="0.89818894322344545"/>
          <c:w val="0.70110367636590631"/>
          <c:h val="6.5574432024534932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GB" sz="2000"/>
              <a:t>Exports</a:t>
            </a:r>
            <a:r>
              <a:rPr lang="en-GB" sz="2000" baseline="0"/>
              <a:t> to outside Africa</a:t>
            </a:r>
            <a:endParaRPr lang="en-GB" sz="2000"/>
          </a:p>
        </c:rich>
      </c:tx>
      <c:layout>
        <c:manualLayout>
          <c:xMode val="edge"/>
          <c:yMode val="edge"/>
          <c:x val="0.17553049549778199"/>
          <c:y val="3.8470397195722122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775358962482633"/>
          <c:y val="0.17151591345199493"/>
          <c:w val="0.7334303546448433"/>
          <c:h val="0.78589213156477777"/>
        </c:manualLayout>
      </c:layout>
      <c:pieChart>
        <c:varyColors val="1"/>
        <c:ser>
          <c:idx val="0"/>
          <c:order val="0"/>
          <c:dPt>
            <c:idx val="0"/>
            <c:bubble3D val="0"/>
            <c:spPr>
              <a:solidFill>
                <a:schemeClr val="bg1"/>
              </a:solidFill>
              <a:ln w="19050">
                <a:solidFill>
                  <a:schemeClr val="lt1"/>
                </a:solidFill>
              </a:ln>
              <a:effectLst/>
            </c:spPr>
            <c:extLst>
              <c:ext xmlns:c16="http://schemas.microsoft.com/office/drawing/2014/chart" uri="{C3380CC4-5D6E-409C-BE32-E72D297353CC}">
                <c16:uniqueId val="{00000001-B509-4733-9C2A-48744AB108E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509-4733-9C2A-48744AB108EC}"/>
              </c:ext>
            </c:extLst>
          </c:dPt>
          <c:dLbls>
            <c:dLbl>
              <c:idx val="0"/>
              <c:delete val="1"/>
              <c:extLst>
                <c:ext xmlns:c15="http://schemas.microsoft.com/office/drawing/2012/chart" uri="{CE6537A1-D6FC-4f65-9D91-7224C49458BB}"/>
                <c:ext xmlns:c16="http://schemas.microsoft.com/office/drawing/2014/chart" uri="{C3380CC4-5D6E-409C-BE32-E72D297353CC}">
                  <c16:uniqueId val="{00000001-B509-4733-9C2A-48744AB108EC}"/>
                </c:ext>
              </c:extLst>
            </c:dLbl>
            <c:dLbl>
              <c:idx val="1"/>
              <c:layout>
                <c:manualLayout>
                  <c:x val="0.24754967781343604"/>
                  <c:y val="-0.14602281635942208"/>
                </c:manualLayout>
              </c:layout>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extLst>
                <c:ext xmlns:c15="http://schemas.microsoft.com/office/drawing/2012/chart" uri="{CE6537A1-D6FC-4f65-9D91-7224C49458BB}">
                  <c15:layout>
                    <c:manualLayout>
                      <c:w val="0.48909261725858261"/>
                      <c:h val="0.26598463918866522"/>
                    </c:manualLayout>
                  </c15:layout>
                </c:ext>
                <c:ext xmlns:c16="http://schemas.microsoft.com/office/drawing/2014/chart" uri="{C3380CC4-5D6E-409C-BE32-E72D297353CC}">
                  <c16:uniqueId val="{00000003-B509-4733-9C2A-48744AB108EC}"/>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Sheet2!$A$4:$A$5</c:f>
              <c:strCache>
                <c:ptCount val="2"/>
                <c:pt idx="0">
                  <c:v>Non-extractive</c:v>
                </c:pt>
                <c:pt idx="1">
                  <c:v>Extractive</c:v>
                </c:pt>
              </c:strCache>
            </c:strRef>
          </c:cat>
          <c:val>
            <c:numRef>
              <c:f>Sheet2!$B$4:$B$5</c:f>
              <c:numCache>
                <c:formatCode>0%</c:formatCode>
                <c:ptCount val="2"/>
                <c:pt idx="0">
                  <c:v>0.3</c:v>
                </c:pt>
                <c:pt idx="1">
                  <c:v>0.7</c:v>
                </c:pt>
              </c:numCache>
            </c:numRef>
          </c:val>
          <c:extLst>
            <c:ext xmlns:c16="http://schemas.microsoft.com/office/drawing/2014/chart" uri="{C3380CC4-5D6E-409C-BE32-E72D297353CC}">
              <c16:uniqueId val="{00000004-B509-4733-9C2A-48744AB108E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GB" sz="2000"/>
              <a:t>Exports</a:t>
            </a:r>
            <a:r>
              <a:rPr lang="en-GB" sz="2000" baseline="0"/>
              <a:t> within Africa</a:t>
            </a:r>
            <a:endParaRPr lang="en-GB" sz="2000"/>
          </a:p>
        </c:rich>
      </c:tx>
      <c:layout>
        <c:manualLayout>
          <c:xMode val="edge"/>
          <c:yMode val="edge"/>
          <c:x val="0.19283822476735862"/>
          <c:y val="3.4721282697610024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001968503937011"/>
          <c:y val="0.18711702232128063"/>
          <c:w val="0.79746152469577669"/>
          <c:h val="0.81288297767871942"/>
        </c:manualLayout>
      </c:layout>
      <c:pieChart>
        <c:varyColors val="1"/>
        <c:ser>
          <c:idx val="0"/>
          <c:order val="0"/>
          <c:spPr>
            <a:ln>
              <a:noFill/>
            </a:ln>
          </c:spPr>
          <c:dPt>
            <c:idx val="0"/>
            <c:bubble3D val="0"/>
            <c:spPr>
              <a:noFill/>
              <a:ln w="19050">
                <a:noFill/>
              </a:ln>
              <a:effectLst/>
            </c:spPr>
            <c:extLst>
              <c:ext xmlns:c16="http://schemas.microsoft.com/office/drawing/2014/chart" uri="{C3380CC4-5D6E-409C-BE32-E72D297353CC}">
                <c16:uniqueId val="{00000001-72C7-4839-B0AC-13B4E097085A}"/>
              </c:ext>
            </c:extLst>
          </c:dPt>
          <c:dPt>
            <c:idx val="1"/>
            <c:bubble3D val="0"/>
            <c:spPr>
              <a:solidFill>
                <a:schemeClr val="accent5">
                  <a:lumMod val="50000"/>
                </a:schemeClr>
              </a:solidFill>
              <a:ln w="19050">
                <a:noFill/>
              </a:ln>
              <a:effectLst/>
            </c:spPr>
            <c:extLst>
              <c:ext xmlns:c16="http://schemas.microsoft.com/office/drawing/2014/chart" uri="{C3380CC4-5D6E-409C-BE32-E72D297353CC}">
                <c16:uniqueId val="{00000003-72C7-4839-B0AC-13B4E097085A}"/>
              </c:ext>
            </c:extLst>
          </c:dPt>
          <c:dLbls>
            <c:dLbl>
              <c:idx val="0"/>
              <c:delete val="1"/>
              <c:extLst>
                <c:ext xmlns:c15="http://schemas.microsoft.com/office/drawing/2012/chart" uri="{CE6537A1-D6FC-4f65-9D91-7224C49458BB}"/>
                <c:ext xmlns:c16="http://schemas.microsoft.com/office/drawing/2014/chart" uri="{C3380CC4-5D6E-409C-BE32-E72D297353CC}">
                  <c16:uniqueId val="{00000001-72C7-4839-B0AC-13B4E097085A}"/>
                </c:ext>
              </c:extLst>
            </c:dLbl>
            <c:dLbl>
              <c:idx val="1"/>
              <c:layout>
                <c:manualLayout>
                  <c:x val="9.0152559055118112E-2"/>
                  <c:y val="9.5635464382904864E-2"/>
                </c:manualLayout>
              </c:layout>
              <c:spPr>
                <a:noFill/>
                <a:ln>
                  <a:noFill/>
                </a:ln>
                <a:effectLst/>
              </c:spPr>
              <c:txPr>
                <a:bodyPr rot="0" spcFirstLastPara="1" vertOverflow="ellipsis" horzOverflow="clip" vert="horz" wrap="square" lIns="38100" tIns="19050" rIns="38100" bIns="19050" anchor="ctr" anchorCtr="1">
                  <a:noAutofit/>
                </a:bodyPr>
                <a:lstStyle/>
                <a:p>
                  <a:pPr>
                    <a:defRPr sz="20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15:layout>
                    <c:manualLayout>
                      <c:w val="0.53850178223545853"/>
                      <c:h val="0.27426419689277431"/>
                    </c:manualLayout>
                  </c15:layout>
                </c:ext>
                <c:ext xmlns:c16="http://schemas.microsoft.com/office/drawing/2014/chart" uri="{C3380CC4-5D6E-409C-BE32-E72D297353CC}">
                  <c16:uniqueId val="{00000003-72C7-4839-B0AC-13B4E097085A}"/>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Sheet2!$A$4:$A$5</c:f>
              <c:strCache>
                <c:ptCount val="2"/>
                <c:pt idx="0">
                  <c:v>Non-extractive</c:v>
                </c:pt>
                <c:pt idx="1">
                  <c:v>Extractive</c:v>
                </c:pt>
              </c:strCache>
            </c:strRef>
          </c:cat>
          <c:val>
            <c:numRef>
              <c:f>Sheet2!$E$4:$E$5</c:f>
              <c:numCache>
                <c:formatCode>0%</c:formatCode>
                <c:ptCount val="2"/>
                <c:pt idx="0">
                  <c:v>0.6</c:v>
                </c:pt>
                <c:pt idx="1">
                  <c:v>0.4</c:v>
                </c:pt>
              </c:numCache>
            </c:numRef>
          </c:val>
          <c:extLst>
            <c:ext xmlns:c16="http://schemas.microsoft.com/office/drawing/2014/chart" uri="{C3380CC4-5D6E-409C-BE32-E72D297353CC}">
              <c16:uniqueId val="{00000004-72C7-4839-B0AC-13B4E097085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167087019138006E-2"/>
          <c:y val="4.2346011472525716E-2"/>
          <c:w val="0.74890992649292598"/>
          <c:h val="0.8046384796417837"/>
        </c:manualLayout>
      </c:layout>
      <c:lineChart>
        <c:grouping val="standard"/>
        <c:varyColors val="0"/>
        <c:ser>
          <c:idx val="0"/>
          <c:order val="0"/>
          <c:tx>
            <c:strRef>
              <c:f>'HS2'!$S$27</c:f>
              <c:strCache>
                <c:ptCount val="1"/>
                <c:pt idx="0">
                  <c:v>LME Index</c:v>
                </c:pt>
              </c:strCache>
            </c:strRef>
          </c:tx>
          <c:spPr>
            <a:ln w="19050" cap="rnd">
              <a:solidFill>
                <a:schemeClr val="accent3"/>
              </a:solidFill>
              <a:round/>
            </a:ln>
            <a:effectLst/>
          </c:spPr>
          <c:marker>
            <c:symbol val="none"/>
          </c:marker>
          <c:dLbls>
            <c:dLbl>
              <c:idx val="25"/>
              <c:layout>
                <c:manualLayout>
                  <c:x val="0.33511508534618828"/>
                  <c:y val="-0.20755460818592614"/>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r>
                      <a:rPr lang="en-US" sz="1200"/>
                      <a:t>Metals Index</a:t>
                    </a:r>
                  </a:p>
                </c:rich>
              </c:tx>
              <c:spPr>
                <a:noFill/>
                <a:ln>
                  <a:solidFill>
                    <a:schemeClr val="accent3"/>
                  </a:solid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12-4A6F-BF19-6E8F1FDAE3C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'HS2'!$T$20:$BM$20</c:f>
              <c:numCache>
                <c:formatCode>d\-mmm</c:formatCode>
                <c:ptCount val="46"/>
                <c:pt idx="0">
                  <c:v>43829</c:v>
                </c:pt>
                <c:pt idx="1">
                  <c:v>43836</c:v>
                </c:pt>
                <c:pt idx="2">
                  <c:v>43843</c:v>
                </c:pt>
                <c:pt idx="3">
                  <c:v>43850</c:v>
                </c:pt>
                <c:pt idx="4">
                  <c:v>43857</c:v>
                </c:pt>
                <c:pt idx="5">
                  <c:v>43864</c:v>
                </c:pt>
                <c:pt idx="6">
                  <c:v>43871</c:v>
                </c:pt>
                <c:pt idx="7">
                  <c:v>43878</c:v>
                </c:pt>
                <c:pt idx="8">
                  <c:v>43885</c:v>
                </c:pt>
                <c:pt idx="9">
                  <c:v>43892</c:v>
                </c:pt>
                <c:pt idx="10">
                  <c:v>43899</c:v>
                </c:pt>
                <c:pt idx="11">
                  <c:v>43906</c:v>
                </c:pt>
                <c:pt idx="12">
                  <c:v>43913</c:v>
                </c:pt>
                <c:pt idx="13">
                  <c:v>43920</c:v>
                </c:pt>
                <c:pt idx="14">
                  <c:v>43927</c:v>
                </c:pt>
                <c:pt idx="15">
                  <c:v>43934</c:v>
                </c:pt>
                <c:pt idx="16">
                  <c:v>43941</c:v>
                </c:pt>
                <c:pt idx="17">
                  <c:v>43948</c:v>
                </c:pt>
                <c:pt idx="18">
                  <c:v>43955</c:v>
                </c:pt>
                <c:pt idx="19">
                  <c:v>43962</c:v>
                </c:pt>
                <c:pt idx="20">
                  <c:v>43969</c:v>
                </c:pt>
                <c:pt idx="21">
                  <c:v>43976</c:v>
                </c:pt>
                <c:pt idx="22">
                  <c:v>43983</c:v>
                </c:pt>
                <c:pt idx="23">
                  <c:v>43990</c:v>
                </c:pt>
                <c:pt idx="24">
                  <c:v>43997</c:v>
                </c:pt>
                <c:pt idx="25">
                  <c:v>44004</c:v>
                </c:pt>
                <c:pt idx="26">
                  <c:v>44011</c:v>
                </c:pt>
                <c:pt idx="27">
                  <c:v>44018</c:v>
                </c:pt>
                <c:pt idx="28">
                  <c:v>44025</c:v>
                </c:pt>
                <c:pt idx="29">
                  <c:v>44032</c:v>
                </c:pt>
                <c:pt idx="30">
                  <c:v>44039</c:v>
                </c:pt>
                <c:pt idx="31">
                  <c:v>44046</c:v>
                </c:pt>
                <c:pt idx="32">
                  <c:v>44053</c:v>
                </c:pt>
                <c:pt idx="33">
                  <c:v>44060</c:v>
                </c:pt>
                <c:pt idx="34">
                  <c:v>44067</c:v>
                </c:pt>
                <c:pt idx="35">
                  <c:v>44074</c:v>
                </c:pt>
                <c:pt idx="36">
                  <c:v>44081</c:v>
                </c:pt>
                <c:pt idx="37">
                  <c:v>44088</c:v>
                </c:pt>
                <c:pt idx="38">
                  <c:v>44095</c:v>
                </c:pt>
                <c:pt idx="39">
                  <c:v>44102</c:v>
                </c:pt>
                <c:pt idx="40">
                  <c:v>44109</c:v>
                </c:pt>
                <c:pt idx="41">
                  <c:v>44116</c:v>
                </c:pt>
                <c:pt idx="42">
                  <c:v>44123</c:v>
                </c:pt>
                <c:pt idx="43">
                  <c:v>44130</c:v>
                </c:pt>
                <c:pt idx="44">
                  <c:v>44137</c:v>
                </c:pt>
                <c:pt idx="45">
                  <c:v>44144</c:v>
                </c:pt>
              </c:numCache>
            </c:numRef>
          </c:cat>
          <c:val>
            <c:numRef>
              <c:f>'HS2'!$T$27:$BM$27</c:f>
              <c:numCache>
                <c:formatCode>0</c:formatCode>
                <c:ptCount val="46"/>
                <c:pt idx="0" formatCode="General">
                  <c:v>100</c:v>
                </c:pt>
                <c:pt idx="1">
                  <c:v>101.16566584245849</c:v>
                </c:pt>
                <c:pt idx="2">
                  <c:v>102.15471564818085</c:v>
                </c:pt>
                <c:pt idx="3">
                  <c:v>97.598021900388559</c:v>
                </c:pt>
                <c:pt idx="4">
                  <c:v>92.864712115860115</c:v>
                </c:pt>
                <c:pt idx="5">
                  <c:v>93.182620981985167</c:v>
                </c:pt>
                <c:pt idx="6">
                  <c:v>94.454256446485346</c:v>
                </c:pt>
                <c:pt idx="7">
                  <c:v>93.959731543624159</c:v>
                </c:pt>
                <c:pt idx="8">
                  <c:v>92.052278346873891</c:v>
                </c:pt>
                <c:pt idx="9">
                  <c:v>91.910985517484988</c:v>
                </c:pt>
                <c:pt idx="10">
                  <c:v>89.932885906040269</c:v>
                </c:pt>
                <c:pt idx="11">
                  <c:v>81.314023313316852</c:v>
                </c:pt>
                <c:pt idx="12">
                  <c:v>81.031437654539033</c:v>
                </c:pt>
                <c:pt idx="13">
                  <c:v>81.208053691275168</c:v>
                </c:pt>
                <c:pt idx="14">
                  <c:v>80.819498410455665</c:v>
                </c:pt>
                <c:pt idx="15">
                  <c:v>82.691628399858701</c:v>
                </c:pt>
                <c:pt idx="16">
                  <c:v>87.95478629459555</c:v>
                </c:pt>
                <c:pt idx="17">
                  <c:v>85.482161780289644</c:v>
                </c:pt>
                <c:pt idx="18">
                  <c:v>83.821971034969977</c:v>
                </c:pt>
                <c:pt idx="19">
                  <c:v>85.552808194984109</c:v>
                </c:pt>
                <c:pt idx="20">
                  <c:v>83.927940657011661</c:v>
                </c:pt>
                <c:pt idx="21">
                  <c:v>85.941363475803598</c:v>
                </c:pt>
                <c:pt idx="22">
                  <c:v>88.378664782762272</c:v>
                </c:pt>
                <c:pt idx="23">
                  <c:v>91.805015895443304</c:v>
                </c:pt>
                <c:pt idx="24">
                  <c:v>92.723419286471213</c:v>
                </c:pt>
                <c:pt idx="25">
                  <c:v>92.970681737901799</c:v>
                </c:pt>
                <c:pt idx="26">
                  <c:v>94.27764040974921</c:v>
                </c:pt>
                <c:pt idx="27">
                  <c:v>96.361709643235599</c:v>
                </c:pt>
                <c:pt idx="28">
                  <c:v>102.22536206287532</c:v>
                </c:pt>
                <c:pt idx="29">
                  <c:v>100.45920169551394</c:v>
                </c:pt>
                <c:pt idx="30">
                  <c:v>101.09501942776404</c:v>
                </c:pt>
                <c:pt idx="31">
                  <c:v>102.71988696573648</c:v>
                </c:pt>
                <c:pt idx="32">
                  <c:v>102.68456375838926</c:v>
                </c:pt>
                <c:pt idx="33">
                  <c:v>103.2497350759449</c:v>
                </c:pt>
                <c:pt idx="34">
                  <c:v>104.23878488166724</c:v>
                </c:pt>
                <c:pt idx="35">
                  <c:v>106.57011656658423</c:v>
                </c:pt>
                <c:pt idx="36">
                  <c:v>107.52384316495937</c:v>
                </c:pt>
                <c:pt idx="37">
                  <c:v>107.48851995761216</c:v>
                </c:pt>
                <c:pt idx="38">
                  <c:v>105.79300600494525</c:v>
                </c:pt>
                <c:pt idx="39">
                  <c:v>104.16813846697279</c:v>
                </c:pt>
                <c:pt idx="40">
                  <c:v>103.39102790533381</c:v>
                </c:pt>
                <c:pt idx="41">
                  <c:v>107.27658071352879</c:v>
                </c:pt>
                <c:pt idx="42">
                  <c:v>108.01836806782055</c:v>
                </c:pt>
                <c:pt idx="43">
                  <c:v>107.80642882373719</c:v>
                </c:pt>
                <c:pt idx="44">
                  <c:v>107.87707523843164</c:v>
                </c:pt>
                <c:pt idx="45">
                  <c:v>110.49099258212645</c:v>
                </c:pt>
              </c:numCache>
            </c:numRef>
          </c:val>
          <c:smooth val="0"/>
          <c:extLst>
            <c:ext xmlns:c16="http://schemas.microsoft.com/office/drawing/2014/chart" uri="{C3380CC4-5D6E-409C-BE32-E72D297353CC}">
              <c16:uniqueId val="{00000001-2B12-4A6F-BF19-6E8F1FDAE3CF}"/>
            </c:ext>
          </c:extLst>
        </c:ser>
        <c:ser>
          <c:idx val="1"/>
          <c:order val="1"/>
          <c:tx>
            <c:strRef>
              <c:f>'HS2'!$S$28</c:f>
              <c:strCache>
                <c:ptCount val="1"/>
                <c:pt idx="0">
                  <c:v>Cotton</c:v>
                </c:pt>
              </c:strCache>
            </c:strRef>
          </c:tx>
          <c:spPr>
            <a:ln w="19050" cap="rnd">
              <a:solidFill>
                <a:schemeClr val="accent2"/>
              </a:solidFill>
              <a:round/>
            </a:ln>
            <a:effectLst/>
          </c:spPr>
          <c:marker>
            <c:symbol val="none"/>
          </c:marker>
          <c:dLbls>
            <c:dLbl>
              <c:idx val="25"/>
              <c:layout>
                <c:manualLayout>
                  <c:x val="0.33283945491418687"/>
                  <c:y val="-7.3491020291022932E-3"/>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r>
                      <a:rPr lang="en-US" sz="1200"/>
                      <a:t>Cotton</a:t>
                    </a:r>
                  </a:p>
                </c:rich>
              </c:tx>
              <c:spPr>
                <a:noFill/>
                <a:ln>
                  <a:solidFill>
                    <a:schemeClr val="accent2"/>
                  </a:solid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B12-4A6F-BF19-6E8F1FDAE3C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'HS2'!$T$20:$BM$20</c:f>
              <c:numCache>
                <c:formatCode>d\-mmm</c:formatCode>
                <c:ptCount val="46"/>
                <c:pt idx="0">
                  <c:v>43829</c:v>
                </c:pt>
                <c:pt idx="1">
                  <c:v>43836</c:v>
                </c:pt>
                <c:pt idx="2">
                  <c:v>43843</c:v>
                </c:pt>
                <c:pt idx="3">
                  <c:v>43850</c:v>
                </c:pt>
                <c:pt idx="4">
                  <c:v>43857</c:v>
                </c:pt>
                <c:pt idx="5">
                  <c:v>43864</c:v>
                </c:pt>
                <c:pt idx="6">
                  <c:v>43871</c:v>
                </c:pt>
                <c:pt idx="7">
                  <c:v>43878</c:v>
                </c:pt>
                <c:pt idx="8">
                  <c:v>43885</c:v>
                </c:pt>
                <c:pt idx="9">
                  <c:v>43892</c:v>
                </c:pt>
                <c:pt idx="10">
                  <c:v>43899</c:v>
                </c:pt>
                <c:pt idx="11">
                  <c:v>43906</c:v>
                </c:pt>
                <c:pt idx="12">
                  <c:v>43913</c:v>
                </c:pt>
                <c:pt idx="13">
                  <c:v>43920</c:v>
                </c:pt>
                <c:pt idx="14">
                  <c:v>43927</c:v>
                </c:pt>
                <c:pt idx="15">
                  <c:v>43934</c:v>
                </c:pt>
                <c:pt idx="16">
                  <c:v>43941</c:v>
                </c:pt>
                <c:pt idx="17">
                  <c:v>43948</c:v>
                </c:pt>
                <c:pt idx="18">
                  <c:v>43955</c:v>
                </c:pt>
                <c:pt idx="19">
                  <c:v>43962</c:v>
                </c:pt>
                <c:pt idx="20">
                  <c:v>43969</c:v>
                </c:pt>
                <c:pt idx="21">
                  <c:v>43976</c:v>
                </c:pt>
                <c:pt idx="22">
                  <c:v>43983</c:v>
                </c:pt>
                <c:pt idx="23">
                  <c:v>43990</c:v>
                </c:pt>
                <c:pt idx="24">
                  <c:v>43997</c:v>
                </c:pt>
                <c:pt idx="25">
                  <c:v>44004</c:v>
                </c:pt>
                <c:pt idx="26">
                  <c:v>44011</c:v>
                </c:pt>
                <c:pt idx="27">
                  <c:v>44018</c:v>
                </c:pt>
                <c:pt idx="28">
                  <c:v>44025</c:v>
                </c:pt>
                <c:pt idx="29">
                  <c:v>44032</c:v>
                </c:pt>
                <c:pt idx="30">
                  <c:v>44039</c:v>
                </c:pt>
                <c:pt idx="31">
                  <c:v>44046</c:v>
                </c:pt>
                <c:pt idx="32">
                  <c:v>44053</c:v>
                </c:pt>
                <c:pt idx="33">
                  <c:v>44060</c:v>
                </c:pt>
                <c:pt idx="34">
                  <c:v>44067</c:v>
                </c:pt>
                <c:pt idx="35">
                  <c:v>44074</c:v>
                </c:pt>
                <c:pt idx="36">
                  <c:v>44081</c:v>
                </c:pt>
                <c:pt idx="37">
                  <c:v>44088</c:v>
                </c:pt>
                <c:pt idx="38">
                  <c:v>44095</c:v>
                </c:pt>
                <c:pt idx="39">
                  <c:v>44102</c:v>
                </c:pt>
                <c:pt idx="40">
                  <c:v>44109</c:v>
                </c:pt>
                <c:pt idx="41">
                  <c:v>44116</c:v>
                </c:pt>
                <c:pt idx="42">
                  <c:v>44123</c:v>
                </c:pt>
                <c:pt idx="43">
                  <c:v>44130</c:v>
                </c:pt>
                <c:pt idx="44">
                  <c:v>44137</c:v>
                </c:pt>
                <c:pt idx="45">
                  <c:v>44144</c:v>
                </c:pt>
              </c:numCache>
            </c:numRef>
          </c:cat>
          <c:val>
            <c:numRef>
              <c:f>'HS2'!$T$28:$BM$28</c:f>
              <c:numCache>
                <c:formatCode>0</c:formatCode>
                <c:ptCount val="46"/>
                <c:pt idx="0" formatCode="General">
                  <c:v>100</c:v>
                </c:pt>
                <c:pt idx="1">
                  <c:v>103.33333333333331</c:v>
                </c:pt>
                <c:pt idx="2">
                  <c:v>103.18840579710144</c:v>
                </c:pt>
                <c:pt idx="3">
                  <c:v>100</c:v>
                </c:pt>
                <c:pt idx="4">
                  <c:v>97.826086956521735</c:v>
                </c:pt>
                <c:pt idx="5">
                  <c:v>98.188405797101453</c:v>
                </c:pt>
                <c:pt idx="6">
                  <c:v>97.681159420289859</c:v>
                </c:pt>
                <c:pt idx="7">
                  <c:v>100</c:v>
                </c:pt>
                <c:pt idx="8">
                  <c:v>88.405797101449281</c:v>
                </c:pt>
                <c:pt idx="9">
                  <c:v>91.304347826086953</c:v>
                </c:pt>
                <c:pt idx="10">
                  <c:v>86.956521739130437</c:v>
                </c:pt>
                <c:pt idx="11">
                  <c:v>78.260869565217391</c:v>
                </c:pt>
                <c:pt idx="12">
                  <c:v>74.347826086956516</c:v>
                </c:pt>
                <c:pt idx="13">
                  <c:v>73.91304347826086</c:v>
                </c:pt>
                <c:pt idx="14">
                  <c:v>78.260869565217391</c:v>
                </c:pt>
                <c:pt idx="15">
                  <c:v>76.811594202898547</c:v>
                </c:pt>
                <c:pt idx="16">
                  <c:v>79.710144927536234</c:v>
                </c:pt>
                <c:pt idx="17">
                  <c:v>82.608695652173907</c:v>
                </c:pt>
                <c:pt idx="18">
                  <c:v>81.159420289855078</c:v>
                </c:pt>
                <c:pt idx="19">
                  <c:v>84.05797101449275</c:v>
                </c:pt>
                <c:pt idx="20">
                  <c:v>84.05797101449275</c:v>
                </c:pt>
                <c:pt idx="21">
                  <c:v>84.05797101449275</c:v>
                </c:pt>
                <c:pt idx="22">
                  <c:v>89.85507246376811</c:v>
                </c:pt>
                <c:pt idx="23">
                  <c:v>86.956521739130437</c:v>
                </c:pt>
                <c:pt idx="24">
                  <c:v>89.85507246376811</c:v>
                </c:pt>
                <c:pt idx="25">
                  <c:v>91.304347826086953</c:v>
                </c:pt>
                <c:pt idx="26">
                  <c:v>85.507246376811594</c:v>
                </c:pt>
                <c:pt idx="27">
                  <c:v>91.304347826086953</c:v>
                </c:pt>
                <c:pt idx="28">
                  <c:v>92.753623188405797</c:v>
                </c:pt>
                <c:pt idx="29">
                  <c:v>91.304347826086953</c:v>
                </c:pt>
                <c:pt idx="30">
                  <c:v>86.956521739130437</c:v>
                </c:pt>
                <c:pt idx="31">
                  <c:v>91.304347826086953</c:v>
                </c:pt>
                <c:pt idx="32">
                  <c:v>89.85507246376811</c:v>
                </c:pt>
                <c:pt idx="33">
                  <c:v>91.304347826086953</c:v>
                </c:pt>
                <c:pt idx="34">
                  <c:v>94.20289855072464</c:v>
                </c:pt>
                <c:pt idx="35">
                  <c:v>92.753623188405797</c:v>
                </c:pt>
                <c:pt idx="36">
                  <c:v>91.304347826086953</c:v>
                </c:pt>
                <c:pt idx="37">
                  <c:v>94.20289855072464</c:v>
                </c:pt>
                <c:pt idx="38">
                  <c:v>92.753623188405797</c:v>
                </c:pt>
                <c:pt idx="39">
                  <c:v>92.753623188405797</c:v>
                </c:pt>
                <c:pt idx="40">
                  <c:v>94.20289855072464</c:v>
                </c:pt>
                <c:pt idx="41">
                  <c:v>98.550724637681171</c:v>
                </c:pt>
                <c:pt idx="42">
                  <c:v>102.89855072463767</c:v>
                </c:pt>
                <c:pt idx="43">
                  <c:v>104.34782608695652</c:v>
                </c:pt>
                <c:pt idx="44">
                  <c:v>98.550724637681171</c:v>
                </c:pt>
                <c:pt idx="45">
                  <c:v>100</c:v>
                </c:pt>
              </c:numCache>
            </c:numRef>
          </c:val>
          <c:smooth val="0"/>
          <c:extLst>
            <c:ext xmlns:c16="http://schemas.microsoft.com/office/drawing/2014/chart" uri="{C3380CC4-5D6E-409C-BE32-E72D297353CC}">
              <c16:uniqueId val="{00000003-2B12-4A6F-BF19-6E8F1FDAE3CF}"/>
            </c:ext>
          </c:extLst>
        </c:ser>
        <c:ser>
          <c:idx val="2"/>
          <c:order val="2"/>
          <c:tx>
            <c:strRef>
              <c:f>'HS2'!$S$29</c:f>
              <c:strCache>
                <c:ptCount val="1"/>
                <c:pt idx="0">
                  <c:v>Brent crude</c:v>
                </c:pt>
              </c:strCache>
            </c:strRef>
          </c:tx>
          <c:spPr>
            <a:ln w="19050" cap="rnd">
              <a:solidFill>
                <a:srgbClr val="002060"/>
              </a:solidFill>
              <a:round/>
            </a:ln>
            <a:effectLst/>
          </c:spPr>
          <c:marker>
            <c:symbol val="none"/>
          </c:marker>
          <c:dLbls>
            <c:dLbl>
              <c:idx val="25"/>
              <c:layout>
                <c:manualLayout>
                  <c:x val="0.32833677763877206"/>
                  <c:y val="3.7193924992251267E-3"/>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r>
                      <a:rPr lang="en-US" sz="1200"/>
                      <a:t>Brent crude</a:t>
                    </a:r>
                  </a:p>
                </c:rich>
              </c:tx>
              <c:spPr>
                <a:noFill/>
                <a:ln>
                  <a:solidFill>
                    <a:srgbClr val="002060"/>
                  </a:solid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B12-4A6F-BF19-6E8F1FDAE3C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'HS2'!$T$20:$BM$20</c:f>
              <c:numCache>
                <c:formatCode>d\-mmm</c:formatCode>
                <c:ptCount val="46"/>
                <c:pt idx="0">
                  <c:v>43829</c:v>
                </c:pt>
                <c:pt idx="1">
                  <c:v>43836</c:v>
                </c:pt>
                <c:pt idx="2">
                  <c:v>43843</c:v>
                </c:pt>
                <c:pt idx="3">
                  <c:v>43850</c:v>
                </c:pt>
                <c:pt idx="4">
                  <c:v>43857</c:v>
                </c:pt>
                <c:pt idx="5">
                  <c:v>43864</c:v>
                </c:pt>
                <c:pt idx="6">
                  <c:v>43871</c:v>
                </c:pt>
                <c:pt idx="7">
                  <c:v>43878</c:v>
                </c:pt>
                <c:pt idx="8">
                  <c:v>43885</c:v>
                </c:pt>
                <c:pt idx="9">
                  <c:v>43892</c:v>
                </c:pt>
                <c:pt idx="10">
                  <c:v>43899</c:v>
                </c:pt>
                <c:pt idx="11">
                  <c:v>43906</c:v>
                </c:pt>
                <c:pt idx="12">
                  <c:v>43913</c:v>
                </c:pt>
                <c:pt idx="13">
                  <c:v>43920</c:v>
                </c:pt>
                <c:pt idx="14">
                  <c:v>43927</c:v>
                </c:pt>
                <c:pt idx="15">
                  <c:v>43934</c:v>
                </c:pt>
                <c:pt idx="16">
                  <c:v>43941</c:v>
                </c:pt>
                <c:pt idx="17">
                  <c:v>43948</c:v>
                </c:pt>
                <c:pt idx="18">
                  <c:v>43955</c:v>
                </c:pt>
                <c:pt idx="19">
                  <c:v>43962</c:v>
                </c:pt>
                <c:pt idx="20">
                  <c:v>43969</c:v>
                </c:pt>
                <c:pt idx="21">
                  <c:v>43976</c:v>
                </c:pt>
                <c:pt idx="22">
                  <c:v>43983</c:v>
                </c:pt>
                <c:pt idx="23">
                  <c:v>43990</c:v>
                </c:pt>
                <c:pt idx="24">
                  <c:v>43997</c:v>
                </c:pt>
                <c:pt idx="25">
                  <c:v>44004</c:v>
                </c:pt>
                <c:pt idx="26">
                  <c:v>44011</c:v>
                </c:pt>
                <c:pt idx="27">
                  <c:v>44018</c:v>
                </c:pt>
                <c:pt idx="28">
                  <c:v>44025</c:v>
                </c:pt>
                <c:pt idx="29">
                  <c:v>44032</c:v>
                </c:pt>
                <c:pt idx="30">
                  <c:v>44039</c:v>
                </c:pt>
                <c:pt idx="31">
                  <c:v>44046</c:v>
                </c:pt>
                <c:pt idx="32">
                  <c:v>44053</c:v>
                </c:pt>
                <c:pt idx="33">
                  <c:v>44060</c:v>
                </c:pt>
                <c:pt idx="34">
                  <c:v>44067</c:v>
                </c:pt>
                <c:pt idx="35">
                  <c:v>44074</c:v>
                </c:pt>
                <c:pt idx="36">
                  <c:v>44081</c:v>
                </c:pt>
                <c:pt idx="37">
                  <c:v>44088</c:v>
                </c:pt>
                <c:pt idx="38">
                  <c:v>44095</c:v>
                </c:pt>
                <c:pt idx="39">
                  <c:v>44102</c:v>
                </c:pt>
                <c:pt idx="40">
                  <c:v>44109</c:v>
                </c:pt>
                <c:pt idx="41">
                  <c:v>44116</c:v>
                </c:pt>
                <c:pt idx="42">
                  <c:v>44123</c:v>
                </c:pt>
                <c:pt idx="43">
                  <c:v>44130</c:v>
                </c:pt>
                <c:pt idx="44">
                  <c:v>44137</c:v>
                </c:pt>
                <c:pt idx="45">
                  <c:v>44144</c:v>
                </c:pt>
              </c:numCache>
            </c:numRef>
          </c:cat>
          <c:val>
            <c:numRef>
              <c:f>'HS2'!$T$29:$BM$29</c:f>
              <c:numCache>
                <c:formatCode>0</c:formatCode>
                <c:ptCount val="46"/>
                <c:pt idx="0" formatCode="General">
                  <c:v>100</c:v>
                </c:pt>
                <c:pt idx="1">
                  <c:v>92.753623188405797</c:v>
                </c:pt>
                <c:pt idx="2">
                  <c:v>92.753623188405797</c:v>
                </c:pt>
                <c:pt idx="3">
                  <c:v>86.956521739130437</c:v>
                </c:pt>
                <c:pt idx="4">
                  <c:v>81.159420289855078</c:v>
                </c:pt>
                <c:pt idx="5">
                  <c:v>78.260869565217391</c:v>
                </c:pt>
                <c:pt idx="6">
                  <c:v>82.608695652173907</c:v>
                </c:pt>
                <c:pt idx="7">
                  <c:v>84.05797101449275</c:v>
                </c:pt>
                <c:pt idx="8">
                  <c:v>72.463768115942031</c:v>
                </c:pt>
                <c:pt idx="9">
                  <c:v>65.217391304347828</c:v>
                </c:pt>
                <c:pt idx="10">
                  <c:v>49.275362318840585</c:v>
                </c:pt>
                <c:pt idx="11">
                  <c:v>39.130434782608695</c:v>
                </c:pt>
                <c:pt idx="12">
                  <c:v>36.231884057971016</c:v>
                </c:pt>
                <c:pt idx="13">
                  <c:v>49.275362318840585</c:v>
                </c:pt>
                <c:pt idx="14">
                  <c:v>44.927536231884055</c:v>
                </c:pt>
                <c:pt idx="15">
                  <c:v>39.130434782608695</c:v>
                </c:pt>
                <c:pt idx="16">
                  <c:v>30.434782608695656</c:v>
                </c:pt>
                <c:pt idx="17">
                  <c:v>37.681159420289859</c:v>
                </c:pt>
                <c:pt idx="18">
                  <c:v>43.478260869565219</c:v>
                </c:pt>
                <c:pt idx="19">
                  <c:v>46.376811594202898</c:v>
                </c:pt>
                <c:pt idx="20">
                  <c:v>50.724637681159422</c:v>
                </c:pt>
                <c:pt idx="21">
                  <c:v>50.724637681159422</c:v>
                </c:pt>
                <c:pt idx="22">
                  <c:v>60.869565217391312</c:v>
                </c:pt>
                <c:pt idx="23">
                  <c:v>55.072463768115945</c:v>
                </c:pt>
                <c:pt idx="24">
                  <c:v>60.869565217391312</c:v>
                </c:pt>
                <c:pt idx="25">
                  <c:v>59.420289855072461</c:v>
                </c:pt>
                <c:pt idx="26">
                  <c:v>59.420289855072461</c:v>
                </c:pt>
                <c:pt idx="27">
                  <c:v>62.318840579710141</c:v>
                </c:pt>
                <c:pt idx="28">
                  <c:v>60.869565217391312</c:v>
                </c:pt>
                <c:pt idx="29">
                  <c:v>62.318840579710141</c:v>
                </c:pt>
                <c:pt idx="30">
                  <c:v>62.318840579710141</c:v>
                </c:pt>
                <c:pt idx="31">
                  <c:v>65.217391304347828</c:v>
                </c:pt>
                <c:pt idx="32">
                  <c:v>65.217391304347828</c:v>
                </c:pt>
                <c:pt idx="33">
                  <c:v>65.217391304347828</c:v>
                </c:pt>
                <c:pt idx="34">
                  <c:v>65.217391304347828</c:v>
                </c:pt>
                <c:pt idx="35">
                  <c:v>65.217391304347828</c:v>
                </c:pt>
                <c:pt idx="36">
                  <c:v>60.869565217391312</c:v>
                </c:pt>
                <c:pt idx="37">
                  <c:v>56.521739130434781</c:v>
                </c:pt>
                <c:pt idx="38">
                  <c:v>59.420289855072461</c:v>
                </c:pt>
                <c:pt idx="39">
                  <c:v>60.869565217391312</c:v>
                </c:pt>
                <c:pt idx="40">
                  <c:v>59.420289855072461</c:v>
                </c:pt>
                <c:pt idx="41">
                  <c:v>60.869565217391312</c:v>
                </c:pt>
                <c:pt idx="42">
                  <c:v>62.318840579710141</c:v>
                </c:pt>
                <c:pt idx="43">
                  <c:v>57.971014492753625</c:v>
                </c:pt>
                <c:pt idx="44">
                  <c:v>55.072463768115945</c:v>
                </c:pt>
                <c:pt idx="45">
                  <c:v>57.971014492753625</c:v>
                </c:pt>
              </c:numCache>
            </c:numRef>
          </c:val>
          <c:smooth val="0"/>
          <c:extLst>
            <c:ext xmlns:c16="http://schemas.microsoft.com/office/drawing/2014/chart" uri="{C3380CC4-5D6E-409C-BE32-E72D297353CC}">
              <c16:uniqueId val="{00000005-2B12-4A6F-BF19-6E8F1FDAE3CF}"/>
            </c:ext>
          </c:extLst>
        </c:ser>
        <c:ser>
          <c:idx val="3"/>
          <c:order val="3"/>
          <c:tx>
            <c:strRef>
              <c:f>'HS2'!$S$30</c:f>
              <c:strCache>
                <c:ptCount val="1"/>
                <c:pt idx="0">
                  <c:v>Gold price</c:v>
                </c:pt>
              </c:strCache>
            </c:strRef>
          </c:tx>
          <c:spPr>
            <a:ln w="19050" cap="rnd">
              <a:solidFill>
                <a:schemeClr val="accent4"/>
              </a:solidFill>
              <a:round/>
            </a:ln>
            <a:effectLst/>
          </c:spPr>
          <c:marker>
            <c:symbol val="none"/>
          </c:marker>
          <c:dLbls>
            <c:dLbl>
              <c:idx val="24"/>
              <c:layout>
                <c:manualLayout>
                  <c:x val="0.3510820451132996"/>
                  <c:y val="5.3080571745774768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r>
                      <a:rPr lang="en-US" sz="1200"/>
                      <a:t>FAO Food price index</a:t>
                    </a:r>
                  </a:p>
                </c:rich>
              </c:tx>
              <c:spPr>
                <a:noFill/>
                <a:ln>
                  <a:solidFill>
                    <a:schemeClr val="accent6"/>
                  </a:solid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4084738085490495"/>
                      <c:h val="0.1333411177603831"/>
                    </c:manualLayout>
                  </c15:layout>
                </c:ext>
                <c:ext xmlns:c16="http://schemas.microsoft.com/office/drawing/2014/chart" uri="{C3380CC4-5D6E-409C-BE32-E72D297353CC}">
                  <c16:uniqueId val="{00000006-2B12-4A6F-BF19-6E8F1FDAE3CF}"/>
                </c:ext>
              </c:extLst>
            </c:dLbl>
            <c:dLbl>
              <c:idx val="25"/>
              <c:layout>
                <c:manualLayout>
                  <c:x val="0.33737452124866035"/>
                  <c:y val="-0.10366658630942133"/>
                </c:manualLayout>
              </c:layout>
              <c:tx>
                <c:rich>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r>
                      <a:rPr lang="en-US" sz="1200"/>
                      <a:t>Gold price</a:t>
                    </a:r>
                  </a:p>
                </c:rich>
              </c:tx>
              <c:spPr>
                <a:noFill/>
                <a:ln>
                  <a:solidFill>
                    <a:schemeClr val="accent4"/>
                  </a:solid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B12-4A6F-BF19-6E8F1FDAE3CF}"/>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'HS2'!$T$20:$BM$20</c:f>
              <c:numCache>
                <c:formatCode>d\-mmm</c:formatCode>
                <c:ptCount val="46"/>
                <c:pt idx="0">
                  <c:v>43829</c:v>
                </c:pt>
                <c:pt idx="1">
                  <c:v>43836</c:v>
                </c:pt>
                <c:pt idx="2">
                  <c:v>43843</c:v>
                </c:pt>
                <c:pt idx="3">
                  <c:v>43850</c:v>
                </c:pt>
                <c:pt idx="4">
                  <c:v>43857</c:v>
                </c:pt>
                <c:pt idx="5">
                  <c:v>43864</c:v>
                </c:pt>
                <c:pt idx="6">
                  <c:v>43871</c:v>
                </c:pt>
                <c:pt idx="7">
                  <c:v>43878</c:v>
                </c:pt>
                <c:pt idx="8">
                  <c:v>43885</c:v>
                </c:pt>
                <c:pt idx="9">
                  <c:v>43892</c:v>
                </c:pt>
                <c:pt idx="10">
                  <c:v>43899</c:v>
                </c:pt>
                <c:pt idx="11">
                  <c:v>43906</c:v>
                </c:pt>
                <c:pt idx="12">
                  <c:v>43913</c:v>
                </c:pt>
                <c:pt idx="13">
                  <c:v>43920</c:v>
                </c:pt>
                <c:pt idx="14">
                  <c:v>43927</c:v>
                </c:pt>
                <c:pt idx="15">
                  <c:v>43934</c:v>
                </c:pt>
                <c:pt idx="16">
                  <c:v>43941</c:v>
                </c:pt>
                <c:pt idx="17">
                  <c:v>43948</c:v>
                </c:pt>
                <c:pt idx="18">
                  <c:v>43955</c:v>
                </c:pt>
                <c:pt idx="19">
                  <c:v>43962</c:v>
                </c:pt>
                <c:pt idx="20">
                  <c:v>43969</c:v>
                </c:pt>
                <c:pt idx="21">
                  <c:v>43976</c:v>
                </c:pt>
                <c:pt idx="22">
                  <c:v>43983</c:v>
                </c:pt>
                <c:pt idx="23">
                  <c:v>43990</c:v>
                </c:pt>
                <c:pt idx="24">
                  <c:v>43997</c:v>
                </c:pt>
                <c:pt idx="25">
                  <c:v>44004</c:v>
                </c:pt>
                <c:pt idx="26">
                  <c:v>44011</c:v>
                </c:pt>
                <c:pt idx="27">
                  <c:v>44018</c:v>
                </c:pt>
                <c:pt idx="28">
                  <c:v>44025</c:v>
                </c:pt>
                <c:pt idx="29">
                  <c:v>44032</c:v>
                </c:pt>
                <c:pt idx="30">
                  <c:v>44039</c:v>
                </c:pt>
                <c:pt idx="31">
                  <c:v>44046</c:v>
                </c:pt>
                <c:pt idx="32">
                  <c:v>44053</c:v>
                </c:pt>
                <c:pt idx="33">
                  <c:v>44060</c:v>
                </c:pt>
                <c:pt idx="34">
                  <c:v>44067</c:v>
                </c:pt>
                <c:pt idx="35">
                  <c:v>44074</c:v>
                </c:pt>
                <c:pt idx="36">
                  <c:v>44081</c:v>
                </c:pt>
                <c:pt idx="37">
                  <c:v>44088</c:v>
                </c:pt>
                <c:pt idx="38">
                  <c:v>44095</c:v>
                </c:pt>
                <c:pt idx="39">
                  <c:v>44102</c:v>
                </c:pt>
                <c:pt idx="40">
                  <c:v>44109</c:v>
                </c:pt>
                <c:pt idx="41">
                  <c:v>44116</c:v>
                </c:pt>
                <c:pt idx="42">
                  <c:v>44123</c:v>
                </c:pt>
                <c:pt idx="43">
                  <c:v>44130</c:v>
                </c:pt>
                <c:pt idx="44">
                  <c:v>44137</c:v>
                </c:pt>
                <c:pt idx="45">
                  <c:v>44144</c:v>
                </c:pt>
              </c:numCache>
            </c:numRef>
          </c:cat>
          <c:val>
            <c:numRef>
              <c:f>'HS2'!$T$30:$BM$30</c:f>
              <c:numCache>
                <c:formatCode>0</c:formatCode>
                <c:ptCount val="46"/>
                <c:pt idx="0" formatCode="General">
                  <c:v>100</c:v>
                </c:pt>
                <c:pt idx="1">
                  <c:v>100.77519379844961</c:v>
                </c:pt>
                <c:pt idx="2">
                  <c:v>100.51679586563307</c:v>
                </c:pt>
                <c:pt idx="3">
                  <c:v>101.48578811369508</c:v>
                </c:pt>
                <c:pt idx="4">
                  <c:v>102.4547803617571</c:v>
                </c:pt>
                <c:pt idx="5">
                  <c:v>101.42118863049096</c:v>
                </c:pt>
                <c:pt idx="6">
                  <c:v>102.32558139534885</c:v>
                </c:pt>
                <c:pt idx="7">
                  <c:v>106.13695090439276</c:v>
                </c:pt>
                <c:pt idx="8">
                  <c:v>102.32558139534885</c:v>
                </c:pt>
                <c:pt idx="9">
                  <c:v>108.07493540051681</c:v>
                </c:pt>
                <c:pt idx="10">
                  <c:v>98.772609819121442</c:v>
                </c:pt>
                <c:pt idx="11">
                  <c:v>96.705426356589157</c:v>
                </c:pt>
                <c:pt idx="12">
                  <c:v>104.84496124031008</c:v>
                </c:pt>
                <c:pt idx="13">
                  <c:v>104.58656330749353</c:v>
                </c:pt>
                <c:pt idx="14">
                  <c:v>109.56072351421189</c:v>
                </c:pt>
                <c:pt idx="15">
                  <c:v>108.72093023255813</c:v>
                </c:pt>
                <c:pt idx="16">
                  <c:v>112.01550387596899</c:v>
                </c:pt>
                <c:pt idx="17">
                  <c:v>109.81912144702844</c:v>
                </c:pt>
                <c:pt idx="18">
                  <c:v>109.94832041343669</c:v>
                </c:pt>
                <c:pt idx="19">
                  <c:v>112.59689922480621</c:v>
                </c:pt>
                <c:pt idx="20">
                  <c:v>112.14470284237726</c:v>
                </c:pt>
                <c:pt idx="21">
                  <c:v>111.75710594315245</c:v>
                </c:pt>
                <c:pt idx="22">
                  <c:v>108.72093023255813</c:v>
                </c:pt>
                <c:pt idx="23">
                  <c:v>111.75710594315245</c:v>
                </c:pt>
                <c:pt idx="24">
                  <c:v>112.59689922480621</c:v>
                </c:pt>
                <c:pt idx="25">
                  <c:v>114.40568475452197</c:v>
                </c:pt>
                <c:pt idx="26">
                  <c:v>114.53488372093024</c:v>
                </c:pt>
                <c:pt idx="27">
                  <c:v>115.18087855297156</c:v>
                </c:pt>
                <c:pt idx="28">
                  <c:v>116.34366925064599</c:v>
                </c:pt>
                <c:pt idx="29">
                  <c:v>117.44186046511629</c:v>
                </c:pt>
                <c:pt idx="30">
                  <c:v>125.3875968992248</c:v>
                </c:pt>
                <c:pt idx="31">
                  <c:v>127.4547803617571</c:v>
                </c:pt>
                <c:pt idx="32">
                  <c:v>131.07235142118861</c:v>
                </c:pt>
                <c:pt idx="33">
                  <c:v>128.22997416020672</c:v>
                </c:pt>
                <c:pt idx="34">
                  <c:v>124.8062015503876</c:v>
                </c:pt>
                <c:pt idx="35">
                  <c:v>127.19638242894055</c:v>
                </c:pt>
                <c:pt idx="36">
                  <c:v>124.54780361757105</c:v>
                </c:pt>
                <c:pt idx="37">
                  <c:v>126.35658914728683</c:v>
                </c:pt>
                <c:pt idx="38">
                  <c:v>123.51421188630492</c:v>
                </c:pt>
                <c:pt idx="39">
                  <c:v>121.44702842377262</c:v>
                </c:pt>
                <c:pt idx="40">
                  <c:v>123.51421188630492</c:v>
                </c:pt>
                <c:pt idx="41">
                  <c:v>124.09560723514213</c:v>
                </c:pt>
                <c:pt idx="42">
                  <c:v>122.99741602067182</c:v>
                </c:pt>
                <c:pt idx="43">
                  <c:v>122.80361757105945</c:v>
                </c:pt>
                <c:pt idx="44">
                  <c:v>121.77002583979328</c:v>
                </c:pt>
                <c:pt idx="45">
                  <c:v>126.55038759689923</c:v>
                </c:pt>
              </c:numCache>
            </c:numRef>
          </c:val>
          <c:smooth val="0"/>
          <c:extLst>
            <c:ext xmlns:c16="http://schemas.microsoft.com/office/drawing/2014/chart" uri="{C3380CC4-5D6E-409C-BE32-E72D297353CC}">
              <c16:uniqueId val="{00000008-2B12-4A6F-BF19-6E8F1FDAE3CF}"/>
            </c:ext>
          </c:extLst>
        </c:ser>
        <c:ser>
          <c:idx val="4"/>
          <c:order val="4"/>
          <c:tx>
            <c:strRef>
              <c:f>'HS2'!$S$31</c:f>
              <c:strCache>
                <c:ptCount val="1"/>
                <c:pt idx="0">
                  <c:v>FOA food price index</c:v>
                </c:pt>
              </c:strCache>
            </c:strRef>
          </c:tx>
          <c:spPr>
            <a:ln w="28575" cap="rnd">
              <a:solidFill>
                <a:schemeClr val="accent5"/>
              </a:solidFill>
              <a:round/>
            </a:ln>
            <a:effectLst/>
          </c:spPr>
          <c:marker>
            <c:symbol val="none"/>
          </c:marker>
          <c:trendline>
            <c:spPr>
              <a:ln w="19050" cap="rnd">
                <a:solidFill>
                  <a:schemeClr val="accent6"/>
                </a:solidFill>
                <a:prstDash val="solid"/>
              </a:ln>
              <a:effectLst/>
            </c:spPr>
            <c:trendlineType val="movingAvg"/>
            <c:period val="2"/>
            <c:dispRSqr val="0"/>
            <c:dispEq val="0"/>
          </c:trendline>
          <c:cat>
            <c:numRef>
              <c:f>'HS2'!$T$20:$BM$20</c:f>
              <c:numCache>
                <c:formatCode>d\-mmm</c:formatCode>
                <c:ptCount val="46"/>
                <c:pt idx="0">
                  <c:v>43829</c:v>
                </c:pt>
                <c:pt idx="1">
                  <c:v>43836</c:v>
                </c:pt>
                <c:pt idx="2">
                  <c:v>43843</c:v>
                </c:pt>
                <c:pt idx="3">
                  <c:v>43850</c:v>
                </c:pt>
                <c:pt idx="4">
                  <c:v>43857</c:v>
                </c:pt>
                <c:pt idx="5">
                  <c:v>43864</c:v>
                </c:pt>
                <c:pt idx="6">
                  <c:v>43871</c:v>
                </c:pt>
                <c:pt idx="7">
                  <c:v>43878</c:v>
                </c:pt>
                <c:pt idx="8">
                  <c:v>43885</c:v>
                </c:pt>
                <c:pt idx="9">
                  <c:v>43892</c:v>
                </c:pt>
                <c:pt idx="10">
                  <c:v>43899</c:v>
                </c:pt>
                <c:pt idx="11">
                  <c:v>43906</c:v>
                </c:pt>
                <c:pt idx="12">
                  <c:v>43913</c:v>
                </c:pt>
                <c:pt idx="13">
                  <c:v>43920</c:v>
                </c:pt>
                <c:pt idx="14">
                  <c:v>43927</c:v>
                </c:pt>
                <c:pt idx="15">
                  <c:v>43934</c:v>
                </c:pt>
                <c:pt idx="16">
                  <c:v>43941</c:v>
                </c:pt>
                <c:pt idx="17">
                  <c:v>43948</c:v>
                </c:pt>
                <c:pt idx="18">
                  <c:v>43955</c:v>
                </c:pt>
                <c:pt idx="19">
                  <c:v>43962</c:v>
                </c:pt>
                <c:pt idx="20">
                  <c:v>43969</c:v>
                </c:pt>
                <c:pt idx="21">
                  <c:v>43976</c:v>
                </c:pt>
                <c:pt idx="22">
                  <c:v>43983</c:v>
                </c:pt>
                <c:pt idx="23">
                  <c:v>43990</c:v>
                </c:pt>
                <c:pt idx="24">
                  <c:v>43997</c:v>
                </c:pt>
                <c:pt idx="25">
                  <c:v>44004</c:v>
                </c:pt>
                <c:pt idx="26">
                  <c:v>44011</c:v>
                </c:pt>
                <c:pt idx="27">
                  <c:v>44018</c:v>
                </c:pt>
                <c:pt idx="28">
                  <c:v>44025</c:v>
                </c:pt>
                <c:pt idx="29">
                  <c:v>44032</c:v>
                </c:pt>
                <c:pt idx="30">
                  <c:v>44039</c:v>
                </c:pt>
                <c:pt idx="31">
                  <c:v>44046</c:v>
                </c:pt>
                <c:pt idx="32">
                  <c:v>44053</c:v>
                </c:pt>
                <c:pt idx="33">
                  <c:v>44060</c:v>
                </c:pt>
                <c:pt idx="34">
                  <c:v>44067</c:v>
                </c:pt>
                <c:pt idx="35">
                  <c:v>44074</c:v>
                </c:pt>
                <c:pt idx="36">
                  <c:v>44081</c:v>
                </c:pt>
                <c:pt idx="37">
                  <c:v>44088</c:v>
                </c:pt>
                <c:pt idx="38">
                  <c:v>44095</c:v>
                </c:pt>
                <c:pt idx="39">
                  <c:v>44102</c:v>
                </c:pt>
                <c:pt idx="40">
                  <c:v>44109</c:v>
                </c:pt>
                <c:pt idx="41">
                  <c:v>44116</c:v>
                </c:pt>
                <c:pt idx="42">
                  <c:v>44123</c:v>
                </c:pt>
                <c:pt idx="43">
                  <c:v>44130</c:v>
                </c:pt>
                <c:pt idx="44">
                  <c:v>44137</c:v>
                </c:pt>
                <c:pt idx="45">
                  <c:v>44144</c:v>
                </c:pt>
              </c:numCache>
            </c:numRef>
          </c:cat>
          <c:val>
            <c:numRef>
              <c:f>'HS2'!$T$31:$BM$31</c:f>
              <c:numCache>
                <c:formatCode>General</c:formatCode>
                <c:ptCount val="46"/>
                <c:pt idx="0">
                  <c:v>100</c:v>
                </c:pt>
                <c:pt idx="4" formatCode="0">
                  <c:v>101.48514851485149</c:v>
                </c:pt>
                <c:pt idx="9" formatCode="0">
                  <c:v>98.415841584158429</c:v>
                </c:pt>
                <c:pt idx="13" formatCode="0">
                  <c:v>94.158415841584159</c:v>
                </c:pt>
                <c:pt idx="17" formatCode="0">
                  <c:v>91.485148514851488</c:v>
                </c:pt>
                <c:pt idx="21" formatCode="0">
                  <c:v>90.198019801980195</c:v>
                </c:pt>
                <c:pt idx="26" formatCode="0">
                  <c:v>92.277227722772281</c:v>
                </c:pt>
                <c:pt idx="30" formatCode="0">
                  <c:v>91.707317073170742</c:v>
                </c:pt>
                <c:pt idx="35" formatCode="0">
                  <c:v>96.378269617706223</c:v>
                </c:pt>
                <c:pt idx="39" formatCode="0">
                  <c:v>102.83911671924291</c:v>
                </c:pt>
                <c:pt idx="43" formatCode="0">
                  <c:v>109.19913419913421</c:v>
                </c:pt>
              </c:numCache>
            </c:numRef>
          </c:val>
          <c:smooth val="0"/>
          <c:extLst>
            <c:ext xmlns:c16="http://schemas.microsoft.com/office/drawing/2014/chart" uri="{C3380CC4-5D6E-409C-BE32-E72D297353CC}">
              <c16:uniqueId val="{00000009-2B12-4A6F-BF19-6E8F1FDAE3CF}"/>
            </c:ext>
          </c:extLst>
        </c:ser>
        <c:dLbls>
          <c:showLegendKey val="0"/>
          <c:showVal val="0"/>
          <c:showCatName val="0"/>
          <c:showSerName val="0"/>
          <c:showPercent val="0"/>
          <c:showBubbleSize val="0"/>
        </c:dLbls>
        <c:smooth val="0"/>
        <c:axId val="514525128"/>
        <c:axId val="514519224"/>
      </c:lineChart>
      <c:dateAx>
        <c:axId val="514525128"/>
        <c:scaling>
          <c:orientation val="minMax"/>
        </c:scaling>
        <c:delete val="0"/>
        <c:axPos val="b"/>
        <c:numFmt formatCode="d\-mmm"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4519224"/>
        <c:crosses val="autoZero"/>
        <c:auto val="1"/>
        <c:lblOffset val="100"/>
        <c:baseTimeUnit val="days"/>
      </c:dateAx>
      <c:valAx>
        <c:axId val="514519224"/>
        <c:scaling>
          <c:orientation val="minMax"/>
          <c:max val="130"/>
          <c:min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452512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094862438630432E-2"/>
          <c:y val="2.1297090674832764E-2"/>
          <c:w val="0.93664051843425766"/>
          <c:h val="0.95740581865033447"/>
        </c:manualLayout>
      </c:layout>
      <c:barChart>
        <c:barDir val="col"/>
        <c:grouping val="stacked"/>
        <c:varyColors val="0"/>
        <c:ser>
          <c:idx val="4"/>
          <c:order val="0"/>
          <c:tx>
            <c:strRef>
              <c:f>'HS2'!$O$25</c:f>
              <c:strCache>
                <c:ptCount val="1"/>
                <c:pt idx="0">
                  <c:v>Other</c:v>
                </c:pt>
              </c:strCache>
            </c:strRef>
          </c:tx>
          <c:spPr>
            <a:solidFill>
              <a:schemeClr val="tx2">
                <a:lumMod val="20000"/>
                <a:lumOff val="80000"/>
              </a:schemeClr>
            </a:solidFill>
            <a:ln>
              <a:solidFill>
                <a:schemeClr val="bg1"/>
              </a:solidFill>
            </a:ln>
            <a:effectLst/>
          </c:spPr>
          <c:invertIfNegative val="0"/>
          <c:dLbls>
            <c:dLbl>
              <c:idx val="0"/>
              <c:spPr>
                <a:noFill/>
                <a:ln>
                  <a:noFill/>
                </a:ln>
                <a:effectLst/>
              </c:spPr>
              <c:txPr>
                <a:bodyPr rot="0" spcFirstLastPara="1" vertOverflow="ellipsis" vert="horz" wrap="non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609-4F4C-A760-75443FC356F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Africa's exports</c:v>
              </c:pt>
              <c:pt idx="1">
                <c:v> 2016-18</c:v>
              </c:pt>
            </c:strLit>
          </c:cat>
          <c:val>
            <c:numRef>
              <c:f>'HS2'!$Q$25</c:f>
              <c:numCache>
                <c:formatCode>0%</c:formatCode>
                <c:ptCount val="1"/>
                <c:pt idx="0">
                  <c:v>0.27003471549682123</c:v>
                </c:pt>
              </c:numCache>
            </c:numRef>
          </c:val>
          <c:extLst>
            <c:ext xmlns:c16="http://schemas.microsoft.com/office/drawing/2014/chart" uri="{C3380CC4-5D6E-409C-BE32-E72D297353CC}">
              <c16:uniqueId val="{00000001-9609-4F4C-A760-75443FC356FD}"/>
            </c:ext>
          </c:extLst>
        </c:ser>
        <c:ser>
          <c:idx val="0"/>
          <c:order val="1"/>
          <c:tx>
            <c:strRef>
              <c:f>'HS2'!$O$21</c:f>
              <c:strCache>
                <c:ptCount val="1"/>
                <c:pt idx="0">
                  <c:v>Textiles</c:v>
                </c:pt>
              </c:strCache>
            </c:strRef>
          </c:tx>
          <c:spPr>
            <a:solidFill>
              <a:schemeClr val="accent2"/>
            </a:solidFill>
            <a:ln>
              <a:solidFill>
                <a:schemeClr val="bg1"/>
              </a:solidFill>
            </a:ln>
            <a:effectLst/>
          </c:spPr>
          <c:invertIfNegative val="0"/>
          <c:dLbls>
            <c:dLbl>
              <c:idx val="0"/>
              <c:layout>
                <c:manualLayout>
                  <c:x val="8.9819916975668844E-4"/>
                  <c:y val="1.526563734851662E-7"/>
                </c:manualLayout>
              </c:layout>
              <c:spPr>
                <a:noFill/>
                <a:ln>
                  <a:noFill/>
                </a:ln>
                <a:effectLst/>
              </c:spPr>
              <c:txPr>
                <a:bodyPr rot="0" spcFirstLastPara="1" vertOverflow="ellipsis" vert="horz" wrap="square" lIns="38100" tIns="19050" rIns="38100" bIns="19050" anchor="ctr" anchorCtr="1">
                  <a:no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1"/>
              <c:showPercent val="0"/>
              <c:showBubbleSize val="0"/>
              <c:separator> </c:separator>
              <c:extLst>
                <c:ext xmlns:c15="http://schemas.microsoft.com/office/drawing/2012/chart" uri="{CE6537A1-D6FC-4f65-9D91-7224C49458BB}">
                  <c15:layout>
                    <c:manualLayout>
                      <c:w val="0.61532207629768609"/>
                      <c:h val="4.6413338503295841E-2"/>
                    </c:manualLayout>
                  </c15:layout>
                </c:ext>
                <c:ext xmlns:c16="http://schemas.microsoft.com/office/drawing/2014/chart" uri="{C3380CC4-5D6E-409C-BE32-E72D297353CC}">
                  <c16:uniqueId val="{00000002-9609-4F4C-A760-75443FC356F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Africa's exports</c:v>
              </c:pt>
              <c:pt idx="1">
                <c:v> 2016-18</c:v>
              </c:pt>
            </c:strLit>
          </c:cat>
          <c:val>
            <c:numRef>
              <c:f>'HS2'!$Q$21</c:f>
              <c:numCache>
                <c:formatCode>0%</c:formatCode>
                <c:ptCount val="1"/>
                <c:pt idx="0">
                  <c:v>4.0209943649597707E-2</c:v>
                </c:pt>
              </c:numCache>
            </c:numRef>
          </c:val>
          <c:extLst>
            <c:ext xmlns:c16="http://schemas.microsoft.com/office/drawing/2014/chart" uri="{C3380CC4-5D6E-409C-BE32-E72D297353CC}">
              <c16:uniqueId val="{00000003-9609-4F4C-A760-75443FC356FD}"/>
            </c:ext>
          </c:extLst>
        </c:ser>
        <c:ser>
          <c:idx val="1"/>
          <c:order val="2"/>
          <c:tx>
            <c:strRef>
              <c:f>'HS2'!$O$22</c:f>
              <c:strCache>
                <c:ptCount val="1"/>
                <c:pt idx="0">
                  <c:v>Gold</c:v>
                </c:pt>
              </c:strCache>
            </c:strRef>
          </c:tx>
          <c:spPr>
            <a:solidFill>
              <a:schemeClr val="accent4"/>
            </a:solidFill>
            <a:ln>
              <a:solidFill>
                <a:schemeClr val="bg1"/>
              </a:solidFill>
            </a:ln>
            <a:effectLst/>
          </c:spPr>
          <c:invertIfNegative val="0"/>
          <c:dLbls>
            <c:dLbl>
              <c:idx val="0"/>
              <c:tx>
                <c:rich>
                  <a:bodyPr rot="0" spcFirstLastPara="1" vertOverflow="ellipsis" vert="horz" wrap="none" lIns="38100" tIns="19050" rIns="38100" bIns="19050" anchor="ctr" anchorCtr="1">
                    <a:noAutofit/>
                  </a:bodyPr>
                  <a:lstStyle/>
                  <a:p>
                    <a:pPr>
                      <a:defRPr sz="1400" b="0" i="0" u="none" strike="noStrike" kern="1200" baseline="0">
                        <a:solidFill>
                          <a:schemeClr val="bg1"/>
                        </a:solidFill>
                        <a:latin typeface="+mn-lt"/>
                        <a:ea typeface="+mn-ea"/>
                        <a:cs typeface="+mn-cs"/>
                      </a:defRPr>
                    </a:pPr>
                    <a:fld id="{C16D5D7A-32AD-45FB-9ECA-3DF9708C8037}" type="SERIESNAME">
                      <a:rPr lang="en-US" sz="1400" b="0">
                        <a:solidFill>
                          <a:schemeClr val="bg1"/>
                        </a:solidFill>
                      </a:rPr>
                      <a:pPr>
                        <a:defRPr sz="1400" b="0" i="0" u="none" strike="noStrike" kern="1200" baseline="0">
                          <a:solidFill>
                            <a:schemeClr val="bg1"/>
                          </a:solidFill>
                          <a:latin typeface="+mn-lt"/>
                          <a:ea typeface="+mn-ea"/>
                          <a:cs typeface="+mn-cs"/>
                        </a:defRPr>
                      </a:pPr>
                      <a:t>[SERIES NAME]</a:t>
                    </a:fld>
                    <a:r>
                      <a:rPr lang="en-US" sz="1400" b="0" baseline="0">
                        <a:solidFill>
                          <a:schemeClr val="bg1"/>
                        </a:solidFill>
                      </a:rPr>
                      <a:t> </a:t>
                    </a:r>
                    <a:fld id="{F62C6A2C-8C3D-4289-B86C-B8D4F7D9F8AD}" type="VALUE">
                      <a:rPr lang="en-US" sz="1400" b="0" baseline="0">
                        <a:solidFill>
                          <a:schemeClr val="bg1"/>
                        </a:solidFill>
                      </a:rPr>
                      <a:pPr>
                        <a:defRPr sz="1400" b="0" i="0" u="none" strike="noStrike" kern="1200" baseline="0">
                          <a:solidFill>
                            <a:schemeClr val="bg1"/>
                          </a:solidFill>
                          <a:latin typeface="+mn-lt"/>
                          <a:ea typeface="+mn-ea"/>
                          <a:cs typeface="+mn-cs"/>
                        </a:defRPr>
                      </a:pPr>
                      <a:t>[VALUE]</a:t>
                    </a:fld>
                    <a:r>
                      <a:rPr lang="en-US" sz="1400" b="0" baseline="0">
                        <a:solidFill>
                          <a:schemeClr val="bg1"/>
                        </a:solidFill>
                      </a:rPr>
                      <a:t> </a:t>
                    </a:r>
                  </a:p>
                </c:rich>
              </c:tx>
              <c:spPr>
                <a:noFill/>
                <a:ln>
                  <a:noFill/>
                </a:ln>
                <a:effectLst/>
              </c:spPr>
              <c:dLblPos val="ctr"/>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4-9609-4F4C-A760-75443FC356FD}"/>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Africa's exports</c:v>
              </c:pt>
              <c:pt idx="1">
                <c:v> 2016-18</c:v>
              </c:pt>
            </c:strLit>
          </c:cat>
          <c:val>
            <c:numRef>
              <c:f>'HS2'!$Q$22</c:f>
              <c:numCache>
                <c:formatCode>0%</c:formatCode>
                <c:ptCount val="1"/>
                <c:pt idx="0">
                  <c:v>6.5323677665730953E-2</c:v>
                </c:pt>
              </c:numCache>
            </c:numRef>
          </c:val>
          <c:extLst>
            <c:ext xmlns:c16="http://schemas.microsoft.com/office/drawing/2014/chart" uri="{C3380CC4-5D6E-409C-BE32-E72D297353CC}">
              <c16:uniqueId val="{00000005-9609-4F4C-A760-75443FC356FD}"/>
            </c:ext>
          </c:extLst>
        </c:ser>
        <c:ser>
          <c:idx val="2"/>
          <c:order val="3"/>
          <c:tx>
            <c:strRef>
              <c:f>'HS2'!$O$23</c:f>
              <c:strCache>
                <c:ptCount val="1"/>
                <c:pt idx="0">
                  <c:v>Foodstuffs</c:v>
                </c:pt>
              </c:strCache>
            </c:strRef>
          </c:tx>
          <c:spPr>
            <a:solidFill>
              <a:schemeClr val="accent6"/>
            </a:solidFill>
            <a:ln>
              <a:solidFill>
                <a:schemeClr val="bg1"/>
              </a:solidFill>
            </a:ln>
            <a:effectLst/>
          </c:spPr>
          <c:invertIfNegative val="0"/>
          <c:dLbls>
            <c:dLbl>
              <c:idx val="0"/>
              <c:tx>
                <c:rich>
                  <a:bodyPr rot="0" spcFirstLastPara="1" vertOverflow="ellipsis" vert="horz" wrap="non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fld id="{E74B26A2-8761-48E1-8529-BC1BB0E50563}" type="SERIESNAME">
                      <a:rPr lang="en-US" sz="1400" b="0">
                        <a:solidFill>
                          <a:schemeClr val="bg1"/>
                        </a:solidFill>
                      </a:rPr>
                      <a:pPr>
                        <a:defRPr sz="1400" b="0" i="0" u="none" strike="noStrike" kern="1200" baseline="0">
                          <a:solidFill>
                            <a:schemeClr val="tx1">
                              <a:lumMod val="75000"/>
                              <a:lumOff val="25000"/>
                            </a:schemeClr>
                          </a:solidFill>
                          <a:latin typeface="+mn-lt"/>
                          <a:ea typeface="+mn-ea"/>
                          <a:cs typeface="+mn-cs"/>
                        </a:defRPr>
                      </a:pPr>
                      <a:t>[SERIES NAME]</a:t>
                    </a:fld>
                    <a:r>
                      <a:rPr lang="en-US" sz="1400" b="0" baseline="0">
                        <a:solidFill>
                          <a:schemeClr val="bg1"/>
                        </a:solidFill>
                      </a:rPr>
                      <a:t> </a:t>
                    </a:r>
                    <a:fld id="{EF21612A-D8C3-4C45-B198-2949201C2466}" type="VALUE">
                      <a:rPr lang="en-US" sz="1400" b="0" baseline="0">
                        <a:solidFill>
                          <a:schemeClr val="bg1"/>
                        </a:solidFill>
                      </a:rPr>
                      <a:pPr>
                        <a:defRPr sz="1400" b="0" i="0" u="none" strike="noStrike" kern="1200" baseline="0">
                          <a:solidFill>
                            <a:schemeClr val="tx1">
                              <a:lumMod val="75000"/>
                              <a:lumOff val="25000"/>
                            </a:schemeClr>
                          </a:solidFill>
                          <a:latin typeface="+mn-lt"/>
                          <a:ea typeface="+mn-ea"/>
                          <a:cs typeface="+mn-cs"/>
                        </a:defRPr>
                      </a:pPr>
                      <a:t>[VALUE]</a:t>
                    </a:fld>
                    <a:r>
                      <a:rPr lang="en-US" sz="1400" b="0" baseline="0">
                        <a:solidFill>
                          <a:schemeClr val="bg1"/>
                        </a:solidFill>
                      </a:rPr>
                      <a:t> </a:t>
                    </a:r>
                  </a:p>
                </c:rich>
              </c:tx>
              <c:spPr>
                <a:noFill/>
                <a:ln>
                  <a:noFill/>
                </a:ln>
                <a:effectLst/>
              </c:spPr>
              <c:dLblPos val="ctr"/>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6-9609-4F4C-A760-75443FC356FD}"/>
                </c:ext>
              </c:extLst>
            </c:dLbl>
            <c:spPr>
              <a:noFill/>
              <a:ln>
                <a:noFill/>
              </a:ln>
              <a:effectLst/>
            </c:spPr>
            <c:txPr>
              <a:bodyPr rot="0" spcFirstLastPara="1" vertOverflow="ellipsis" vert="horz" wrap="non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Africa's exports</c:v>
              </c:pt>
              <c:pt idx="1">
                <c:v> 2016-18</c:v>
              </c:pt>
            </c:strLit>
          </c:cat>
          <c:val>
            <c:numRef>
              <c:f>'HS2'!$Q$23</c:f>
              <c:numCache>
                <c:formatCode>0%</c:formatCode>
                <c:ptCount val="1"/>
                <c:pt idx="0">
                  <c:v>0.11050132656701669</c:v>
                </c:pt>
              </c:numCache>
            </c:numRef>
          </c:val>
          <c:extLst>
            <c:ext xmlns:c16="http://schemas.microsoft.com/office/drawing/2014/chart" uri="{C3380CC4-5D6E-409C-BE32-E72D297353CC}">
              <c16:uniqueId val="{00000007-9609-4F4C-A760-75443FC356FD}"/>
            </c:ext>
          </c:extLst>
        </c:ser>
        <c:ser>
          <c:idx val="3"/>
          <c:order val="4"/>
          <c:tx>
            <c:strRef>
              <c:f>'HS2'!$O$24</c:f>
              <c:strCache>
                <c:ptCount val="1"/>
                <c:pt idx="0">
                  <c:v>Metals and ores</c:v>
                </c:pt>
              </c:strCache>
            </c:strRef>
          </c:tx>
          <c:spPr>
            <a:solidFill>
              <a:schemeClr val="accent3"/>
            </a:solidFill>
            <a:ln>
              <a:solidFill>
                <a:schemeClr val="bg1"/>
              </a:solidFill>
            </a:ln>
            <a:effectLst/>
          </c:spPr>
          <c:invertIfNegative val="0"/>
          <c:dLbls>
            <c:dLbl>
              <c:idx val="0"/>
              <c:tx>
                <c:rich>
                  <a:bodyPr rot="0" spcFirstLastPara="1" vertOverflow="ellipsis" vert="horz" wrap="none" lIns="38100" tIns="19050" rIns="38100" bIns="19050" anchor="ctr" anchorCtr="1">
                    <a:noAutofit/>
                  </a:bodyPr>
                  <a:lstStyle/>
                  <a:p>
                    <a:pPr>
                      <a:defRPr sz="1400" b="0" i="0" u="none" strike="noStrike" kern="1200" baseline="0">
                        <a:solidFill>
                          <a:schemeClr val="tx1">
                            <a:lumMod val="75000"/>
                            <a:lumOff val="25000"/>
                          </a:schemeClr>
                        </a:solidFill>
                        <a:latin typeface="+mn-lt"/>
                        <a:ea typeface="+mn-ea"/>
                        <a:cs typeface="+mn-cs"/>
                      </a:defRPr>
                    </a:pPr>
                    <a:fld id="{79120D93-BF43-46F1-99B8-644A72C9798A}" type="SERIESNAME">
                      <a:rPr lang="en-US" sz="1400" b="0">
                        <a:solidFill>
                          <a:schemeClr val="bg1"/>
                        </a:solidFill>
                      </a:rPr>
                      <a:pPr>
                        <a:defRPr sz="1400" b="0" i="0" u="none" strike="noStrike" kern="1200" baseline="0">
                          <a:solidFill>
                            <a:schemeClr val="tx1">
                              <a:lumMod val="75000"/>
                              <a:lumOff val="25000"/>
                            </a:schemeClr>
                          </a:solidFill>
                          <a:latin typeface="+mn-lt"/>
                          <a:ea typeface="+mn-ea"/>
                          <a:cs typeface="+mn-cs"/>
                        </a:defRPr>
                      </a:pPr>
                      <a:t>[SERIES NAME]</a:t>
                    </a:fld>
                    <a:r>
                      <a:rPr lang="en-US" sz="1400" b="0" baseline="0">
                        <a:solidFill>
                          <a:schemeClr val="bg1"/>
                        </a:solidFill>
                      </a:rPr>
                      <a:t> </a:t>
                    </a:r>
                    <a:fld id="{F56B6943-CBA0-4D1D-ABDE-536288895E86}" type="VALUE">
                      <a:rPr lang="en-US" sz="1400" b="0" baseline="0">
                        <a:solidFill>
                          <a:schemeClr val="bg1"/>
                        </a:solidFill>
                      </a:rPr>
                      <a:pPr>
                        <a:defRPr sz="1400" b="0" i="0" u="none" strike="noStrike" kern="1200" baseline="0">
                          <a:solidFill>
                            <a:schemeClr val="tx1">
                              <a:lumMod val="75000"/>
                              <a:lumOff val="25000"/>
                            </a:schemeClr>
                          </a:solidFill>
                          <a:latin typeface="+mn-lt"/>
                          <a:ea typeface="+mn-ea"/>
                          <a:cs typeface="+mn-cs"/>
                        </a:defRPr>
                      </a:pPr>
                      <a:t>[VALUE]</a:t>
                    </a:fld>
                    <a:r>
                      <a:rPr lang="en-US" sz="1400" b="0" baseline="0">
                        <a:solidFill>
                          <a:schemeClr val="bg1"/>
                        </a:solidFill>
                      </a:rPr>
                      <a:t> </a:t>
                    </a:r>
                  </a:p>
                </c:rich>
              </c:tx>
              <c:spPr>
                <a:noFill/>
                <a:ln>
                  <a:noFill/>
                </a:ln>
                <a:effectLst/>
              </c:spPr>
              <c:dLblPos val="ctr"/>
              <c:showLegendKey val="0"/>
              <c:showVal val="1"/>
              <c:showCatName val="0"/>
              <c:showSerName val="1"/>
              <c:showPercent val="0"/>
              <c:showBubbleSize val="0"/>
              <c:separator> </c:separator>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8-9609-4F4C-A760-75443FC356FD}"/>
                </c:ext>
              </c:extLst>
            </c:dLbl>
            <c:spPr>
              <a:noFill/>
              <a:ln>
                <a:noFill/>
              </a:ln>
              <a:effectLst/>
            </c:spPr>
            <c:txPr>
              <a:bodyPr rot="0" spcFirstLastPara="1" vertOverflow="ellipsis" vert="horz" wrap="non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Africa's exports</c:v>
              </c:pt>
              <c:pt idx="1">
                <c:v> 2016-18</c:v>
              </c:pt>
            </c:strLit>
          </c:cat>
          <c:val>
            <c:numRef>
              <c:f>'HS2'!$Q$24</c:f>
              <c:numCache>
                <c:formatCode>0%</c:formatCode>
                <c:ptCount val="1"/>
                <c:pt idx="0">
                  <c:v>0.11817615376847847</c:v>
                </c:pt>
              </c:numCache>
            </c:numRef>
          </c:val>
          <c:extLst>
            <c:ext xmlns:c16="http://schemas.microsoft.com/office/drawing/2014/chart" uri="{C3380CC4-5D6E-409C-BE32-E72D297353CC}">
              <c16:uniqueId val="{00000009-9609-4F4C-A760-75443FC356FD}"/>
            </c:ext>
          </c:extLst>
        </c:ser>
        <c:ser>
          <c:idx val="5"/>
          <c:order val="5"/>
          <c:tx>
            <c:strRef>
              <c:f>'HS2'!$O$26</c:f>
              <c:strCache>
                <c:ptCount val="1"/>
                <c:pt idx="0">
                  <c:v>Petroleum oils</c:v>
                </c:pt>
              </c:strCache>
            </c:strRef>
          </c:tx>
          <c:spPr>
            <a:solidFill>
              <a:srgbClr val="002060"/>
            </a:solidFill>
            <a:ln>
              <a:solidFill>
                <a:schemeClr val="bg1"/>
              </a:solidFill>
            </a:ln>
            <a:effectLst/>
          </c:spPr>
          <c:invertIfNegative val="0"/>
          <c:dLbls>
            <c:dLbl>
              <c:idx val="0"/>
              <c:tx>
                <c:rich>
                  <a:bodyPr rot="0" spcFirstLastPara="1" vertOverflow="ellipsis" vert="horz" wrap="non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fld id="{ED0E6EE0-1A81-498D-9808-AEF87E894626}" type="SERIESNAME">
                      <a:rPr lang="en-US" sz="1600" b="0">
                        <a:solidFill>
                          <a:schemeClr val="bg1"/>
                        </a:solidFill>
                      </a:rPr>
                      <a:pPr>
                        <a:defRPr sz="1600" b="0" i="0" u="none" strike="noStrike" kern="1200" baseline="0">
                          <a:solidFill>
                            <a:schemeClr val="tx1">
                              <a:lumMod val="75000"/>
                              <a:lumOff val="25000"/>
                            </a:schemeClr>
                          </a:solidFill>
                          <a:latin typeface="+mn-lt"/>
                          <a:ea typeface="+mn-ea"/>
                          <a:cs typeface="+mn-cs"/>
                        </a:defRPr>
                      </a:pPr>
                      <a:t>[SERIES NAME]</a:t>
                    </a:fld>
                    <a:r>
                      <a:rPr lang="en-US" sz="1600" b="0" baseline="0">
                        <a:solidFill>
                          <a:schemeClr val="bg1"/>
                        </a:solidFill>
                      </a:rPr>
                      <a:t> </a:t>
                    </a:r>
                    <a:fld id="{9646EE44-BB42-44BF-AF3B-47B278BA9DCF}" type="VALUE">
                      <a:rPr lang="en-US" sz="1600" b="0" baseline="0">
                        <a:solidFill>
                          <a:schemeClr val="bg1"/>
                        </a:solidFill>
                      </a:rPr>
                      <a:pPr>
                        <a:defRPr sz="1600" b="0" i="0" u="none" strike="noStrike" kern="1200" baseline="0">
                          <a:solidFill>
                            <a:schemeClr val="tx1">
                              <a:lumMod val="75000"/>
                              <a:lumOff val="25000"/>
                            </a:schemeClr>
                          </a:solidFill>
                          <a:latin typeface="+mn-lt"/>
                          <a:ea typeface="+mn-ea"/>
                          <a:cs typeface="+mn-cs"/>
                        </a:defRPr>
                      </a:pPr>
                      <a:t>[VALUE]</a:t>
                    </a:fld>
                    <a:r>
                      <a:rPr lang="en-US" sz="1600" b="0" baseline="0">
                        <a:solidFill>
                          <a:schemeClr val="bg1"/>
                        </a:solidFill>
                      </a:rPr>
                      <a:t> </a:t>
                    </a:r>
                  </a:p>
                </c:rich>
              </c:tx>
              <c:spPr>
                <a:noFill/>
                <a:ln>
                  <a:noFill/>
                </a:ln>
                <a:effectLst/>
              </c:spPr>
              <c:dLblPos val="ct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0"/>
                </c:ext>
                <c:ext xmlns:c16="http://schemas.microsoft.com/office/drawing/2014/chart" uri="{C3380CC4-5D6E-409C-BE32-E72D297353CC}">
                  <c16:uniqueId val="{0000000A-9609-4F4C-A760-75443FC356FD}"/>
                </c:ext>
              </c:extLst>
            </c:dLbl>
            <c:spPr>
              <a:noFill/>
              <a:ln>
                <a:noFill/>
              </a:ln>
              <a:effectLst/>
            </c:spPr>
            <c:txPr>
              <a:bodyPr rot="0" spcFirstLastPara="1" vertOverflow="ellipsis" vert="horz" wrap="non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Lit>
              <c:ptCount val="2"/>
              <c:pt idx="0">
                <c:v>Africa's exports</c:v>
              </c:pt>
              <c:pt idx="1">
                <c:v> 2016-18</c:v>
              </c:pt>
            </c:strLit>
          </c:cat>
          <c:val>
            <c:numRef>
              <c:f>'HS2'!$Q$26</c:f>
              <c:numCache>
                <c:formatCode>0%</c:formatCode>
                <c:ptCount val="1"/>
                <c:pt idx="0">
                  <c:v>0.39575418285235486</c:v>
                </c:pt>
              </c:numCache>
            </c:numRef>
          </c:val>
          <c:extLst>
            <c:ext xmlns:c16="http://schemas.microsoft.com/office/drawing/2014/chart" uri="{C3380CC4-5D6E-409C-BE32-E72D297353CC}">
              <c16:uniqueId val="{0000000B-9609-4F4C-A760-75443FC356FD}"/>
            </c:ext>
          </c:extLst>
        </c:ser>
        <c:dLbls>
          <c:dLblPos val="ctr"/>
          <c:showLegendKey val="0"/>
          <c:showVal val="1"/>
          <c:showCatName val="0"/>
          <c:showSerName val="0"/>
          <c:showPercent val="0"/>
          <c:showBubbleSize val="0"/>
        </c:dLbls>
        <c:gapWidth val="0"/>
        <c:overlap val="100"/>
        <c:axId val="591875352"/>
        <c:axId val="591875680"/>
      </c:barChart>
      <c:catAx>
        <c:axId val="591875352"/>
        <c:scaling>
          <c:orientation val="minMax"/>
        </c:scaling>
        <c:delete val="1"/>
        <c:axPos val="b"/>
        <c:numFmt formatCode="General" sourceLinked="1"/>
        <c:majorTickMark val="none"/>
        <c:minorTickMark val="none"/>
        <c:tickLblPos val="nextTo"/>
        <c:crossAx val="591875680"/>
        <c:crosses val="autoZero"/>
        <c:auto val="1"/>
        <c:lblAlgn val="ctr"/>
        <c:lblOffset val="100"/>
        <c:noMultiLvlLbl val="0"/>
      </c:catAx>
      <c:valAx>
        <c:axId val="591875680"/>
        <c:scaling>
          <c:orientation val="minMax"/>
          <c:max val="1"/>
        </c:scaling>
        <c:delete val="1"/>
        <c:axPos val="r"/>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91875352"/>
        <c:crosses val="max"/>
        <c:crossBetween val="between"/>
        <c:majorUnit val="0.2"/>
        <c:minorUnit val="0.1"/>
      </c:valAx>
      <c:spPr>
        <a:noFill/>
        <a:ln>
          <a:noFill/>
        </a:ln>
        <a:effectLst/>
      </c:spPr>
    </c:plotArea>
    <c:plotVisOnly val="1"/>
    <c:dispBlanksAs val="gap"/>
    <c:showDLblsOverMax val="0"/>
  </c:chart>
  <c:spPr>
    <a:solidFill>
      <a:schemeClr val="bg1"/>
    </a:solidFill>
    <a:ln w="9525" cap="flat" cmpd="sng" algn="ctr">
      <a:solidFill>
        <a:schemeClr val="bg1"/>
      </a:solidFill>
      <a:round/>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'Graph 3'!$B$4</c:f>
              <c:strCache>
                <c:ptCount val="1"/>
                <c:pt idx="0">
                  <c:v>Agriculture and food</c:v>
                </c:pt>
              </c:strCache>
            </c:strRef>
          </c:tx>
          <c:spPr>
            <a:solidFill>
              <a:schemeClr val="bg2">
                <a:lumMod val="75000"/>
              </a:schemeClr>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3'!$C$3:$E$3</c:f>
              <c:strCache>
                <c:ptCount val="3"/>
                <c:pt idx="0">
                  <c:v>Low ambition scenario</c:v>
                </c:pt>
                <c:pt idx="1">
                  <c:v>Intermediate ambition scenario</c:v>
                </c:pt>
                <c:pt idx="2">
                  <c:v>High ambition scenario</c:v>
                </c:pt>
              </c:strCache>
            </c:strRef>
          </c:cat>
          <c:val>
            <c:numRef>
              <c:f>'Graph 3'!$C$4:$E$4</c:f>
              <c:numCache>
                <c:formatCode>0.0</c:formatCode>
                <c:ptCount val="3"/>
                <c:pt idx="0">
                  <c:v>9.5150266596153017</c:v>
                </c:pt>
                <c:pt idx="1">
                  <c:v>12.450615129741498</c:v>
                </c:pt>
                <c:pt idx="2">
                  <c:v>16.8382374822454</c:v>
                </c:pt>
              </c:numCache>
            </c:numRef>
          </c:val>
          <c:extLst>
            <c:ext xmlns:c16="http://schemas.microsoft.com/office/drawing/2014/chart" uri="{C3380CC4-5D6E-409C-BE32-E72D297353CC}">
              <c16:uniqueId val="{00000000-133A-4E99-9733-D40FB3BFF1F1}"/>
            </c:ext>
          </c:extLst>
        </c:ser>
        <c:ser>
          <c:idx val="1"/>
          <c:order val="1"/>
          <c:tx>
            <c:strRef>
              <c:f>'Graph 3'!$B$5</c:f>
              <c:strCache>
                <c:ptCount val="1"/>
                <c:pt idx="0">
                  <c:v>Energy and mining</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3'!$C$3:$E$3</c:f>
              <c:strCache>
                <c:ptCount val="3"/>
                <c:pt idx="0">
                  <c:v>Low ambition scenario</c:v>
                </c:pt>
                <c:pt idx="1">
                  <c:v>Intermediate ambition scenario</c:v>
                </c:pt>
                <c:pt idx="2">
                  <c:v>High ambition scenario</c:v>
                </c:pt>
              </c:strCache>
            </c:strRef>
          </c:cat>
          <c:val>
            <c:numRef>
              <c:f>'Graph 3'!$C$5:$E$5</c:f>
              <c:numCache>
                <c:formatCode>0.0</c:formatCode>
                <c:ptCount val="3"/>
                <c:pt idx="0">
                  <c:v>4.5307568048060061</c:v>
                </c:pt>
                <c:pt idx="1">
                  <c:v>8.7623843910548018</c:v>
                </c:pt>
                <c:pt idx="2">
                  <c:v>9.0326169899839002</c:v>
                </c:pt>
              </c:numCache>
            </c:numRef>
          </c:val>
          <c:extLst>
            <c:ext xmlns:c16="http://schemas.microsoft.com/office/drawing/2014/chart" uri="{C3380CC4-5D6E-409C-BE32-E72D297353CC}">
              <c16:uniqueId val="{00000001-133A-4E99-9733-D40FB3BFF1F1}"/>
            </c:ext>
          </c:extLst>
        </c:ser>
        <c:ser>
          <c:idx val="2"/>
          <c:order val="2"/>
          <c:tx>
            <c:strRef>
              <c:f>'Graph 3'!$B$6</c:f>
              <c:strCache>
                <c:ptCount val="1"/>
                <c:pt idx="0">
                  <c:v>Industry</c:v>
                </c:pt>
              </c:strCache>
            </c:strRef>
          </c:tx>
          <c:spPr>
            <a:solidFill>
              <a:schemeClr val="tx2"/>
            </a:solidFill>
            <a:ln>
              <a:solidFill>
                <a:schemeClr val="bg1"/>
              </a:solidFill>
            </a:ln>
            <a:effectLst/>
          </c:spPr>
          <c:invertIfNegative val="0"/>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3'!$C$3:$E$3</c:f>
              <c:strCache>
                <c:ptCount val="3"/>
                <c:pt idx="0">
                  <c:v>Low ambition scenario</c:v>
                </c:pt>
                <c:pt idx="1">
                  <c:v>Intermediate ambition scenario</c:v>
                </c:pt>
                <c:pt idx="2">
                  <c:v>High ambition scenario</c:v>
                </c:pt>
              </c:strCache>
            </c:strRef>
          </c:cat>
          <c:val>
            <c:numRef>
              <c:f>'Graph 3'!$C$6:$E$6</c:f>
              <c:numCache>
                <c:formatCode>General</c:formatCode>
                <c:ptCount val="3"/>
                <c:pt idx="0">
                  <c:v>36.062340714051011</c:v>
                </c:pt>
                <c:pt idx="1">
                  <c:v>41.117783559629025</c:v>
                </c:pt>
                <c:pt idx="2">
                  <c:v>43.261938587047013</c:v>
                </c:pt>
              </c:numCache>
            </c:numRef>
          </c:val>
          <c:extLst>
            <c:ext xmlns:c16="http://schemas.microsoft.com/office/drawing/2014/chart" uri="{C3380CC4-5D6E-409C-BE32-E72D297353CC}">
              <c16:uniqueId val="{00000002-133A-4E99-9733-D40FB3BFF1F1}"/>
            </c:ext>
          </c:extLst>
        </c:ser>
        <c:ser>
          <c:idx val="3"/>
          <c:order val="3"/>
          <c:tx>
            <c:strRef>
              <c:f>'Graph 3'!$B$7</c:f>
              <c:strCache>
                <c:ptCount val="1"/>
                <c:pt idx="0">
                  <c:v>Services</c:v>
                </c:pt>
              </c:strCache>
            </c:strRef>
          </c:tx>
          <c:spPr>
            <a:solidFill>
              <a:schemeClr val="accent4"/>
            </a:solidFill>
            <a:ln>
              <a:noFill/>
            </a:ln>
            <a:effectLst/>
          </c:spPr>
          <c:invertIfNegative val="0"/>
          <c:cat>
            <c:strRef>
              <c:f>'Graph 3'!$C$3:$E$3</c:f>
              <c:strCache>
                <c:ptCount val="3"/>
                <c:pt idx="0">
                  <c:v>Low ambition scenario</c:v>
                </c:pt>
                <c:pt idx="1">
                  <c:v>Intermediate ambition scenario</c:v>
                </c:pt>
                <c:pt idx="2">
                  <c:v>High ambition scenario</c:v>
                </c:pt>
              </c:strCache>
            </c:strRef>
          </c:cat>
          <c:val>
            <c:numRef>
              <c:f>'Graph 3'!$C$7:$E$7</c:f>
              <c:numCache>
                <c:formatCode>General</c:formatCode>
                <c:ptCount val="3"/>
                <c:pt idx="0">
                  <c:v>-6.42302482836003E-2</c:v>
                </c:pt>
                <c:pt idx="1">
                  <c:v>-6.8723524311901207E-2</c:v>
                </c:pt>
                <c:pt idx="2">
                  <c:v>-6.7927399088501261E-2</c:v>
                </c:pt>
              </c:numCache>
            </c:numRef>
          </c:val>
          <c:extLst>
            <c:ext xmlns:c16="http://schemas.microsoft.com/office/drawing/2014/chart" uri="{C3380CC4-5D6E-409C-BE32-E72D297353CC}">
              <c16:uniqueId val="{00000003-133A-4E99-9733-D40FB3BFF1F1}"/>
            </c:ext>
          </c:extLst>
        </c:ser>
        <c:dLbls>
          <c:showLegendKey val="0"/>
          <c:showVal val="0"/>
          <c:showCatName val="0"/>
          <c:showSerName val="0"/>
          <c:showPercent val="0"/>
          <c:showBubbleSize val="0"/>
        </c:dLbls>
        <c:gapWidth val="150"/>
        <c:overlap val="100"/>
        <c:axId val="414851488"/>
        <c:axId val="414844928"/>
      </c:barChart>
      <c:catAx>
        <c:axId val="414851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14844928"/>
        <c:crosses val="autoZero"/>
        <c:auto val="1"/>
        <c:lblAlgn val="ctr"/>
        <c:lblOffset val="100"/>
        <c:noMultiLvlLbl val="0"/>
      </c:catAx>
      <c:valAx>
        <c:axId val="414844928"/>
        <c:scaling>
          <c:orientation val="minMax"/>
          <c:max val="7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a:t>US$</a:t>
                </a:r>
                <a:r>
                  <a:rPr lang="en-US" baseline="0" dirty="0"/>
                  <a:t> billion</a:t>
                </a:r>
                <a:endParaRPr lang="en-GB" dirty="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14851488"/>
        <c:crosses val="autoZero"/>
        <c:crossBetween val="between"/>
      </c:valAx>
      <c:spPr>
        <a:noFill/>
        <a:ln>
          <a:noFill/>
        </a:ln>
        <a:effectLst/>
      </c:spPr>
    </c:plotArea>
    <c:legend>
      <c:legendPos val="t"/>
      <c:legendEntry>
        <c:idx val="3"/>
        <c:delete val="1"/>
      </c:legendEntry>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288296475255864E-2"/>
          <c:y val="2.6998295829135103E-2"/>
          <c:w val="0.93711703524744139"/>
          <c:h val="0.60123048599967654"/>
        </c:manualLayout>
      </c:layout>
      <c:barChart>
        <c:barDir val="col"/>
        <c:grouping val="clustered"/>
        <c:varyColors val="0"/>
        <c:ser>
          <c:idx val="0"/>
          <c:order val="0"/>
          <c:tx>
            <c:strRef>
              <c:f>'Graph 4'!$D$2:$D$3</c:f>
              <c:strCache>
                <c:ptCount val="2"/>
                <c:pt idx="0">
                  <c:v>Low ambition scenario</c:v>
                </c:pt>
              </c:strCache>
            </c:strRef>
          </c:tx>
          <c:spPr>
            <a:solidFill>
              <a:srgbClr val="E7E6E6">
                <a:lumMod val="75000"/>
              </a:srgbClr>
            </a:solidFill>
            <a:ln>
              <a:noFill/>
            </a:ln>
            <a:effectLst/>
          </c:spPr>
          <c:invertIfNegative val="0"/>
          <c:cat>
            <c:strRef>
              <c:f>'Graph 4'!$C$4:$C$13</c:f>
              <c:strCache>
                <c:ptCount val="10"/>
                <c:pt idx="0">
                  <c:v>Vehicles and transport equipment</c:v>
                </c:pt>
                <c:pt idx="1">
                  <c:v>Energy</c:v>
                </c:pt>
                <c:pt idx="2">
                  <c:v>Metals</c:v>
                </c:pt>
                <c:pt idx="3">
                  <c:v>Machinery</c:v>
                </c:pt>
                <c:pt idx="4">
                  <c:v>Chemical products</c:v>
                </c:pt>
                <c:pt idx="5">
                  <c:v>Sugar</c:v>
                </c:pt>
                <c:pt idx="6">
                  <c:v>Other food products</c:v>
                </c:pt>
                <c:pt idx="7">
                  <c:v>Wood and paper</c:v>
                </c:pt>
                <c:pt idx="8">
                  <c:v>Milk and dairy products</c:v>
                </c:pt>
                <c:pt idx="9">
                  <c:v>Textile</c:v>
                </c:pt>
              </c:strCache>
            </c:strRef>
          </c:cat>
          <c:val>
            <c:numRef>
              <c:f>'Graph 4'!$D$4:$D$13</c:f>
              <c:numCache>
                <c:formatCode>General</c:formatCode>
                <c:ptCount val="10"/>
                <c:pt idx="0">
                  <c:v>7.8349896558246002</c:v>
                </c:pt>
                <c:pt idx="1">
                  <c:v>3.9956091958865017</c:v>
                </c:pt>
                <c:pt idx="2">
                  <c:v>6.5638352442738963</c:v>
                </c:pt>
                <c:pt idx="3">
                  <c:v>7.3930582449815105</c:v>
                </c:pt>
                <c:pt idx="4">
                  <c:v>4.2074832254354035</c:v>
                </c:pt>
                <c:pt idx="5">
                  <c:v>0.2233437454173397</c:v>
                </c:pt>
                <c:pt idx="6">
                  <c:v>2.2151244474269003</c:v>
                </c:pt>
                <c:pt idx="7">
                  <c:v>2.7290227903791502</c:v>
                </c:pt>
                <c:pt idx="8">
                  <c:v>2.1819149407597593</c:v>
                </c:pt>
                <c:pt idx="9">
                  <c:v>1.7885817503966397</c:v>
                </c:pt>
              </c:numCache>
            </c:numRef>
          </c:val>
          <c:extLst>
            <c:ext xmlns:c16="http://schemas.microsoft.com/office/drawing/2014/chart" uri="{C3380CC4-5D6E-409C-BE32-E72D297353CC}">
              <c16:uniqueId val="{00000000-F091-4530-8CE1-3361C197A4D3}"/>
            </c:ext>
          </c:extLst>
        </c:ser>
        <c:ser>
          <c:idx val="2"/>
          <c:order val="2"/>
          <c:tx>
            <c:strRef>
              <c:f>'Graph 4'!$F$2:$F$3</c:f>
              <c:strCache>
                <c:ptCount val="2"/>
                <c:pt idx="0">
                  <c:v>Intermediate ambition scenario</c:v>
                </c:pt>
              </c:strCache>
            </c:strRef>
          </c:tx>
          <c:spPr>
            <a:solidFill>
              <a:srgbClr val="ED7D31"/>
            </a:solidFill>
            <a:ln>
              <a:noFill/>
            </a:ln>
            <a:effectLst/>
          </c:spPr>
          <c:invertIfNegative val="0"/>
          <c:cat>
            <c:strRef>
              <c:f>'Graph 4'!$C$4:$C$13</c:f>
              <c:strCache>
                <c:ptCount val="10"/>
                <c:pt idx="0">
                  <c:v>Vehicles and transport equipment</c:v>
                </c:pt>
                <c:pt idx="1">
                  <c:v>Energy</c:v>
                </c:pt>
                <c:pt idx="2">
                  <c:v>Metals</c:v>
                </c:pt>
                <c:pt idx="3">
                  <c:v>Machinery</c:v>
                </c:pt>
                <c:pt idx="4">
                  <c:v>Chemical products</c:v>
                </c:pt>
                <c:pt idx="5">
                  <c:v>Sugar</c:v>
                </c:pt>
                <c:pt idx="6">
                  <c:v>Other food products</c:v>
                </c:pt>
                <c:pt idx="7">
                  <c:v>Wood and paper</c:v>
                </c:pt>
                <c:pt idx="8">
                  <c:v>Milk and dairy products</c:v>
                </c:pt>
                <c:pt idx="9">
                  <c:v>Textile</c:v>
                </c:pt>
              </c:strCache>
            </c:strRef>
          </c:cat>
          <c:val>
            <c:numRef>
              <c:f>'Graph 4'!$F$4:$F$13</c:f>
              <c:numCache>
                <c:formatCode>General</c:formatCode>
                <c:ptCount val="10"/>
                <c:pt idx="0">
                  <c:v>8.4435306739530986</c:v>
                </c:pt>
                <c:pt idx="1">
                  <c:v>8.0089032184372115</c:v>
                </c:pt>
                <c:pt idx="2">
                  <c:v>8.1228037323082987</c:v>
                </c:pt>
                <c:pt idx="3">
                  <c:v>7.616481511443105</c:v>
                </c:pt>
                <c:pt idx="4">
                  <c:v>5.5205884582177021</c:v>
                </c:pt>
                <c:pt idx="5">
                  <c:v>1.22553454412505</c:v>
                </c:pt>
                <c:pt idx="6">
                  <c:v>2.8065627995340989</c:v>
                </c:pt>
                <c:pt idx="7">
                  <c:v>3.0508667435196513</c:v>
                </c:pt>
                <c:pt idx="8">
                  <c:v>1.9590113612454298</c:v>
                </c:pt>
                <c:pt idx="9">
                  <c:v>2.060113184695</c:v>
                </c:pt>
              </c:numCache>
            </c:numRef>
          </c:val>
          <c:extLst>
            <c:ext xmlns:c16="http://schemas.microsoft.com/office/drawing/2014/chart" uri="{C3380CC4-5D6E-409C-BE32-E72D297353CC}">
              <c16:uniqueId val="{00000001-F091-4530-8CE1-3361C197A4D3}"/>
            </c:ext>
          </c:extLst>
        </c:ser>
        <c:ser>
          <c:idx val="3"/>
          <c:order val="3"/>
          <c:tx>
            <c:strRef>
              <c:f>'Graph 4'!$G$2</c:f>
              <c:strCache>
                <c:ptCount val="1"/>
                <c:pt idx="0">
                  <c:v>High ambition scenario</c:v>
                </c:pt>
              </c:strCache>
            </c:strRef>
          </c:tx>
          <c:spPr>
            <a:solidFill>
              <a:srgbClr val="4472C4">
                <a:lumMod val="50000"/>
              </a:srgbClr>
            </a:solidFill>
            <a:ln>
              <a:noFill/>
            </a:ln>
            <a:effectLst/>
          </c:spPr>
          <c:invertIfNegative val="0"/>
          <c:cat>
            <c:strRef>
              <c:f>'Graph 4'!$C$4:$C$13</c:f>
              <c:strCache>
                <c:ptCount val="10"/>
                <c:pt idx="0">
                  <c:v>Vehicles and transport equipment</c:v>
                </c:pt>
                <c:pt idx="1">
                  <c:v>Energy</c:v>
                </c:pt>
                <c:pt idx="2">
                  <c:v>Metals</c:v>
                </c:pt>
                <c:pt idx="3">
                  <c:v>Machinery</c:v>
                </c:pt>
                <c:pt idx="4">
                  <c:v>Chemical products</c:v>
                </c:pt>
                <c:pt idx="5">
                  <c:v>Sugar</c:v>
                </c:pt>
                <c:pt idx="6">
                  <c:v>Other food products</c:v>
                </c:pt>
                <c:pt idx="7">
                  <c:v>Wood and paper</c:v>
                </c:pt>
                <c:pt idx="8">
                  <c:v>Milk and dairy products</c:v>
                </c:pt>
                <c:pt idx="9">
                  <c:v>Textile</c:v>
                </c:pt>
              </c:strCache>
            </c:strRef>
          </c:cat>
          <c:val>
            <c:numRef>
              <c:f>'Graph 4'!$G$4:$G$13</c:f>
              <c:numCache>
                <c:formatCode>General</c:formatCode>
                <c:ptCount val="10"/>
                <c:pt idx="0">
                  <c:v>8.9504195751194011</c:v>
                </c:pt>
                <c:pt idx="1">
                  <c:v>8.2762889538649063</c:v>
                </c:pt>
                <c:pt idx="2">
                  <c:v>8.0954469933463002</c:v>
                </c:pt>
                <c:pt idx="3">
                  <c:v>7.5994562728098032</c:v>
                </c:pt>
                <c:pt idx="4">
                  <c:v>6.0214055049446955</c:v>
                </c:pt>
                <c:pt idx="5">
                  <c:v>3.7258442469822302</c:v>
                </c:pt>
                <c:pt idx="6">
                  <c:v>3.1679823554146012</c:v>
                </c:pt>
                <c:pt idx="7">
                  <c:v>3.0676724978890499</c:v>
                </c:pt>
                <c:pt idx="8">
                  <c:v>2.5717911382905796</c:v>
                </c:pt>
                <c:pt idx="9">
                  <c:v>2.2328101654955699</c:v>
                </c:pt>
              </c:numCache>
            </c:numRef>
          </c:val>
          <c:extLst>
            <c:ext xmlns:c16="http://schemas.microsoft.com/office/drawing/2014/chart" uri="{C3380CC4-5D6E-409C-BE32-E72D297353CC}">
              <c16:uniqueId val="{00000002-F091-4530-8CE1-3361C197A4D3}"/>
            </c:ext>
          </c:extLst>
        </c:ser>
        <c:dLbls>
          <c:showLegendKey val="0"/>
          <c:showVal val="0"/>
          <c:showCatName val="0"/>
          <c:showSerName val="0"/>
          <c:showPercent val="0"/>
          <c:showBubbleSize val="0"/>
        </c:dLbls>
        <c:gapWidth val="219"/>
        <c:overlap val="-27"/>
        <c:axId val="447377856"/>
        <c:axId val="447379168"/>
        <c:extLst>
          <c:ext xmlns:c15="http://schemas.microsoft.com/office/drawing/2012/chart" uri="{02D57815-91ED-43cb-92C2-25804820EDAC}">
            <c15:filteredBarSeries>
              <c15:ser>
                <c:idx val="1"/>
                <c:order val="1"/>
                <c:tx>
                  <c:strRef>
                    <c:extLst>
                      <c:ext uri="{02D57815-91ED-43cb-92C2-25804820EDAC}">
                        <c15:formulaRef>
                          <c15:sqref>'Graph 4'!$E$2:$E$3</c15:sqref>
                        </c15:formulaRef>
                      </c:ext>
                    </c:extLst>
                    <c:strCache>
                      <c:ptCount val="2"/>
                      <c:pt idx="0">
                        <c:v>Approach 1 - Tariff lines;</c:v>
                      </c:pt>
                    </c:strCache>
                  </c:strRef>
                </c:tx>
                <c:spPr>
                  <a:solidFill>
                    <a:schemeClr val="accent2"/>
                  </a:solidFill>
                  <a:ln>
                    <a:noFill/>
                  </a:ln>
                  <a:effectLst/>
                </c:spPr>
                <c:invertIfNegative val="0"/>
                <c:cat>
                  <c:strRef>
                    <c:extLst>
                      <c:ext uri="{02D57815-91ED-43cb-92C2-25804820EDAC}">
                        <c15:formulaRef>
                          <c15:sqref>'Graph 4'!$C$4:$C$13</c15:sqref>
                        </c15:formulaRef>
                      </c:ext>
                    </c:extLst>
                    <c:strCache>
                      <c:ptCount val="10"/>
                      <c:pt idx="0">
                        <c:v>Vehicles and transport equipment</c:v>
                      </c:pt>
                      <c:pt idx="1">
                        <c:v>Energy</c:v>
                      </c:pt>
                      <c:pt idx="2">
                        <c:v>Metals</c:v>
                      </c:pt>
                      <c:pt idx="3">
                        <c:v>Machinery</c:v>
                      </c:pt>
                      <c:pt idx="4">
                        <c:v>Chemical products</c:v>
                      </c:pt>
                      <c:pt idx="5">
                        <c:v>Sugar</c:v>
                      </c:pt>
                      <c:pt idx="6">
                        <c:v>Other food products</c:v>
                      </c:pt>
                      <c:pt idx="7">
                        <c:v>Wood and paper</c:v>
                      </c:pt>
                      <c:pt idx="8">
                        <c:v>Milk and dairy products</c:v>
                      </c:pt>
                      <c:pt idx="9">
                        <c:v>Textile</c:v>
                      </c:pt>
                    </c:strCache>
                  </c:strRef>
                </c:cat>
                <c:val>
                  <c:numRef>
                    <c:extLst>
                      <c:ext uri="{02D57815-91ED-43cb-92C2-25804820EDAC}">
                        <c15:formulaRef>
                          <c15:sqref>'Graph 4'!$E$4:$E$13</c15:sqref>
                        </c15:formulaRef>
                      </c:ext>
                    </c:extLst>
                    <c:numCache>
                      <c:formatCode>General</c:formatCode>
                      <c:ptCount val="10"/>
                      <c:pt idx="0">
                        <c:v>7.6475154186150007</c:v>
                      </c:pt>
                      <c:pt idx="1">
                        <c:v>5.9109320069937041</c:v>
                      </c:pt>
                      <c:pt idx="2">
                        <c:v>8.2196218312448011</c:v>
                      </c:pt>
                      <c:pt idx="3">
                        <c:v>7.5597186453420022</c:v>
                      </c:pt>
                      <c:pt idx="4">
                        <c:v>4.4355874005547022</c:v>
                      </c:pt>
                      <c:pt idx="5">
                        <c:v>1.11734389202373</c:v>
                      </c:pt>
                      <c:pt idx="6">
                        <c:v>2.1407159868811014</c:v>
                      </c:pt>
                      <c:pt idx="7">
                        <c:v>2.7417622824804502</c:v>
                      </c:pt>
                      <c:pt idx="8">
                        <c:v>2.02158470779244</c:v>
                      </c:pt>
                      <c:pt idx="9">
                        <c:v>1.9220309386651104</c:v>
                      </c:pt>
                    </c:numCache>
                  </c:numRef>
                </c:val>
                <c:extLst>
                  <c:ext xmlns:c16="http://schemas.microsoft.com/office/drawing/2014/chart" uri="{C3380CC4-5D6E-409C-BE32-E72D297353CC}">
                    <c16:uniqueId val="{00000003-F091-4530-8CE1-3361C197A4D3}"/>
                  </c:ext>
                </c:extLst>
              </c15:ser>
            </c15:filteredBarSeries>
          </c:ext>
        </c:extLst>
      </c:barChart>
      <c:catAx>
        <c:axId val="447377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7379168"/>
        <c:crosses val="autoZero"/>
        <c:auto val="1"/>
        <c:lblAlgn val="ctr"/>
        <c:lblOffset val="100"/>
        <c:noMultiLvlLbl val="0"/>
      </c:catAx>
      <c:valAx>
        <c:axId val="4473791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47377856"/>
        <c:crosses val="autoZero"/>
        <c:crossBetween val="between"/>
      </c:valAx>
      <c:spPr>
        <a:noFill/>
        <a:ln>
          <a:noFill/>
        </a:ln>
        <a:effectLst/>
      </c:spPr>
    </c:plotArea>
    <c:legend>
      <c:legendPos val="b"/>
      <c:layout>
        <c:manualLayout>
          <c:xMode val="edge"/>
          <c:yMode val="edge"/>
          <c:x val="0.16638244111111727"/>
          <c:y val="0.83410083218270703"/>
          <c:w val="0.73062184534625485"/>
          <c:h val="0.12482491821223769"/>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61813352387394"/>
          <c:y val="1.7968646833556565E-2"/>
          <c:w val="0.84153655437471064"/>
          <c:h val="0.81528726254032335"/>
        </c:manualLayout>
      </c:layout>
      <c:barChart>
        <c:barDir val="bar"/>
        <c:grouping val="percentStacked"/>
        <c:varyColors val="0"/>
        <c:ser>
          <c:idx val="0"/>
          <c:order val="0"/>
          <c:tx>
            <c:strRef>
              <c:f>'IAT Global (3)'!$S$54</c:f>
              <c:strCache>
                <c:ptCount val="1"/>
                <c:pt idx="0">
                  <c:v>Agriculture and food</c:v>
                </c:pt>
              </c:strCache>
            </c:strRef>
          </c:tx>
          <c:spPr>
            <a:solidFill>
              <a:schemeClr val="bg2">
                <a:lumMod val="75000"/>
              </a:schemeClr>
            </a:solidFill>
            <a:ln>
              <a:solidFill>
                <a:schemeClr val="bg1"/>
              </a:solidFill>
            </a:ln>
            <a:effectLst/>
          </c:spPr>
          <c:invertIfNegative val="0"/>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'IAT Global (3)'!$T$53:$V$53</c:f>
              <c:strCache>
                <c:ptCount val="3"/>
                <c:pt idx="0">
                  <c:v>African LDCs</c:v>
                </c:pt>
                <c:pt idx="1">
                  <c:v>African non-LDCs</c:v>
                </c:pt>
                <c:pt idx="2">
                  <c:v>Africa total</c:v>
                </c:pt>
              </c:strCache>
            </c:strRef>
          </c:cat>
          <c:val>
            <c:numRef>
              <c:f>'IAT Global (3)'!$T$54:$V$54</c:f>
              <c:numCache>
                <c:formatCode>0.0</c:formatCode>
                <c:ptCount val="3"/>
                <c:pt idx="0">
                  <c:v>0.19103488747498676</c:v>
                </c:pt>
                <c:pt idx="1">
                  <c:v>0.20317355881787311</c:v>
                </c:pt>
                <c:pt idx="2" formatCode="General">
                  <c:v>0.19975066114084411</c:v>
                </c:pt>
              </c:numCache>
            </c:numRef>
          </c:val>
          <c:extLst>
            <c:ext xmlns:c16="http://schemas.microsoft.com/office/drawing/2014/chart" uri="{C3380CC4-5D6E-409C-BE32-E72D297353CC}">
              <c16:uniqueId val="{00000000-374D-4992-9A0A-315875D739E2}"/>
            </c:ext>
          </c:extLst>
        </c:ser>
        <c:ser>
          <c:idx val="1"/>
          <c:order val="1"/>
          <c:tx>
            <c:strRef>
              <c:f>'IAT Global (3)'!$S$55</c:f>
              <c:strCache>
                <c:ptCount val="1"/>
                <c:pt idx="0">
                  <c:v>Energy and mining</c:v>
                </c:pt>
              </c:strCache>
            </c:strRef>
          </c:tx>
          <c:spPr>
            <a:solidFill>
              <a:schemeClr val="accent2"/>
            </a:solidFill>
            <a:ln>
              <a:solidFill>
                <a:schemeClr val="bg1"/>
              </a:solidFill>
            </a:ln>
            <a:effectLst/>
          </c:spPr>
          <c:invertIfNegative val="0"/>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'IAT Global (3)'!$T$53:$V$53</c:f>
              <c:strCache>
                <c:ptCount val="3"/>
                <c:pt idx="0">
                  <c:v>African LDCs</c:v>
                </c:pt>
                <c:pt idx="1">
                  <c:v>African non-LDCs</c:v>
                </c:pt>
                <c:pt idx="2">
                  <c:v>Africa total</c:v>
                </c:pt>
              </c:strCache>
            </c:strRef>
          </c:cat>
          <c:val>
            <c:numRef>
              <c:f>'IAT Global (3)'!$T$55:$V$55</c:f>
              <c:numCache>
                <c:formatCode>General</c:formatCode>
                <c:ptCount val="3"/>
                <c:pt idx="0">
                  <c:v>5.2972964990427966E-2</c:v>
                </c:pt>
                <c:pt idx="1">
                  <c:v>0.17498370462752263</c:v>
                </c:pt>
                <c:pt idx="2">
                  <c:v>0.14057876314097817</c:v>
                </c:pt>
              </c:numCache>
            </c:numRef>
          </c:val>
          <c:extLst>
            <c:ext xmlns:c16="http://schemas.microsoft.com/office/drawing/2014/chart" uri="{C3380CC4-5D6E-409C-BE32-E72D297353CC}">
              <c16:uniqueId val="{00000001-374D-4992-9A0A-315875D739E2}"/>
            </c:ext>
          </c:extLst>
        </c:ser>
        <c:ser>
          <c:idx val="2"/>
          <c:order val="2"/>
          <c:tx>
            <c:strRef>
              <c:f>'IAT Global (3)'!$S$56</c:f>
              <c:strCache>
                <c:ptCount val="1"/>
                <c:pt idx="0">
                  <c:v>Industry</c:v>
                </c:pt>
              </c:strCache>
            </c:strRef>
          </c:tx>
          <c:spPr>
            <a:solidFill>
              <a:schemeClr val="tx2"/>
            </a:solidFill>
            <a:ln>
              <a:solidFill>
                <a:schemeClr val="bg1"/>
              </a:solidFill>
            </a:ln>
            <a:effectLst/>
          </c:spPr>
          <c:invertIfNegative val="0"/>
          <c:dLbls>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'IAT Global (3)'!$T$53:$V$53</c:f>
              <c:strCache>
                <c:ptCount val="3"/>
                <c:pt idx="0">
                  <c:v>African LDCs</c:v>
                </c:pt>
                <c:pt idx="1">
                  <c:v>African non-LDCs</c:v>
                </c:pt>
                <c:pt idx="2">
                  <c:v>Africa total</c:v>
                </c:pt>
              </c:strCache>
            </c:strRef>
          </c:cat>
          <c:val>
            <c:numRef>
              <c:f>'IAT Global (3)'!$T$56:$V$56</c:f>
              <c:numCache>
                <c:formatCode>General</c:formatCode>
                <c:ptCount val="3"/>
                <c:pt idx="0">
                  <c:v>0.75599214753458532</c:v>
                </c:pt>
                <c:pt idx="1">
                  <c:v>0.62184273655460442</c:v>
                </c:pt>
                <c:pt idx="2">
                  <c:v>0.65967057571817767</c:v>
                </c:pt>
              </c:numCache>
            </c:numRef>
          </c:val>
          <c:extLst>
            <c:ext xmlns:c16="http://schemas.microsoft.com/office/drawing/2014/chart" uri="{C3380CC4-5D6E-409C-BE32-E72D297353CC}">
              <c16:uniqueId val="{00000002-374D-4992-9A0A-315875D739E2}"/>
            </c:ext>
          </c:extLst>
        </c:ser>
        <c:dLbls>
          <c:showLegendKey val="0"/>
          <c:showVal val="0"/>
          <c:showCatName val="0"/>
          <c:showSerName val="0"/>
          <c:showPercent val="0"/>
          <c:showBubbleSize val="0"/>
        </c:dLbls>
        <c:gapWidth val="150"/>
        <c:overlap val="100"/>
        <c:axId val="770415560"/>
        <c:axId val="704146072"/>
      </c:barChart>
      <c:catAx>
        <c:axId val="7704155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04146072"/>
        <c:crosses val="autoZero"/>
        <c:auto val="1"/>
        <c:lblAlgn val="ctr"/>
        <c:lblOffset val="100"/>
        <c:noMultiLvlLbl val="0"/>
      </c:catAx>
      <c:valAx>
        <c:axId val="70414607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70415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ADA6AB-F2A8-41DE-898B-329FC2BF81AA}"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E3E145BB-6CD5-430B-B504-DE88272EE810}">
      <dgm:prSet phldrT="[Text]"/>
      <dgm:spPr/>
      <dgm:t>
        <a:bodyPr/>
        <a:lstStyle/>
        <a:p>
          <a:r>
            <a:rPr lang="en-US" b="1" i="0" dirty="0"/>
            <a:t>Develop norms to safeguard African Interests</a:t>
          </a:r>
        </a:p>
      </dgm:t>
    </dgm:pt>
    <dgm:pt modelId="{45F8CF03-7A60-46EA-AB53-498784700254}" type="parTrans" cxnId="{51D0B8AC-5A9B-4ACA-97D5-1A151D3446B1}">
      <dgm:prSet/>
      <dgm:spPr/>
      <dgm:t>
        <a:bodyPr/>
        <a:lstStyle/>
        <a:p>
          <a:endParaRPr lang="en-US"/>
        </a:p>
      </dgm:t>
    </dgm:pt>
    <dgm:pt modelId="{CFD8C4BE-17D4-44FC-9162-F2D935F847EA}" type="sibTrans" cxnId="{51D0B8AC-5A9B-4ACA-97D5-1A151D3446B1}">
      <dgm:prSet/>
      <dgm:spPr/>
      <dgm:t>
        <a:bodyPr/>
        <a:lstStyle/>
        <a:p>
          <a:endParaRPr lang="en-US"/>
        </a:p>
      </dgm:t>
    </dgm:pt>
    <dgm:pt modelId="{0799CABB-34FD-4084-B7B1-944A14D69981}">
      <dgm:prSet phldrT="[Text]"/>
      <dgm:spPr/>
      <dgm:t>
        <a:bodyPr/>
        <a:lstStyle/>
        <a:p>
          <a:r>
            <a:rPr lang="en-US" b="1" dirty="0"/>
            <a:t>Provide for non-discrimination among State Parties on matters of IP rights</a:t>
          </a:r>
        </a:p>
      </dgm:t>
    </dgm:pt>
    <dgm:pt modelId="{0696AF60-D580-4DD5-AE1F-EDB09B3FD3E3}" type="parTrans" cxnId="{19903FF6-F06E-4807-988A-A38E123C71DF}">
      <dgm:prSet/>
      <dgm:spPr/>
      <dgm:t>
        <a:bodyPr/>
        <a:lstStyle/>
        <a:p>
          <a:endParaRPr lang="en-US"/>
        </a:p>
      </dgm:t>
    </dgm:pt>
    <dgm:pt modelId="{9CE589FC-C6E6-4D16-85FF-4AE77A782126}" type="sibTrans" cxnId="{19903FF6-F06E-4807-988A-A38E123C71DF}">
      <dgm:prSet/>
      <dgm:spPr/>
      <dgm:t>
        <a:bodyPr/>
        <a:lstStyle/>
        <a:p>
          <a:endParaRPr lang="en-US"/>
        </a:p>
      </dgm:t>
    </dgm:pt>
    <dgm:pt modelId="{1B0331C2-9F74-49E7-9896-FE32B0871E40}">
      <dgm:prSet phldrT="[Text]"/>
      <dgm:spPr/>
      <dgm:t>
        <a:bodyPr/>
        <a:lstStyle/>
        <a:p>
          <a:r>
            <a:rPr lang="en-US" b="1" dirty="0"/>
            <a:t>Develop guidelines and procedures for enforcing IP rights</a:t>
          </a:r>
        </a:p>
      </dgm:t>
    </dgm:pt>
    <dgm:pt modelId="{D5FFC2A5-7B9F-4C66-A267-0C5BF96E151E}" type="parTrans" cxnId="{EF1AEBCD-2D9B-49AC-BF29-E0673C13653C}">
      <dgm:prSet/>
      <dgm:spPr/>
      <dgm:t>
        <a:bodyPr/>
        <a:lstStyle/>
        <a:p>
          <a:endParaRPr lang="en-US"/>
        </a:p>
      </dgm:t>
    </dgm:pt>
    <dgm:pt modelId="{46E7FFE5-768A-4947-8599-4A989BBCBCD1}" type="sibTrans" cxnId="{EF1AEBCD-2D9B-49AC-BF29-E0673C13653C}">
      <dgm:prSet/>
      <dgm:spPr/>
      <dgm:t>
        <a:bodyPr/>
        <a:lstStyle/>
        <a:p>
          <a:endParaRPr lang="en-US"/>
        </a:p>
      </dgm:t>
    </dgm:pt>
    <dgm:pt modelId="{D8B4FEE9-15A7-4120-AF24-6FC0173FA0C3}">
      <dgm:prSet phldrT="[Text]"/>
      <dgm:spPr/>
      <dgm:t>
        <a:bodyPr/>
        <a:lstStyle/>
        <a:p>
          <a:r>
            <a:rPr lang="en-US" b="1" dirty="0"/>
            <a:t>Establish region-wide IP rules to prevent fragmentation of the AfCFTA market and encourage regional value chain development</a:t>
          </a:r>
        </a:p>
      </dgm:t>
    </dgm:pt>
    <dgm:pt modelId="{89920F6F-478B-442E-8726-0AC4F8A293FD}" type="parTrans" cxnId="{B096F453-D939-4DF7-9E00-44365EA8C865}">
      <dgm:prSet/>
      <dgm:spPr/>
      <dgm:t>
        <a:bodyPr/>
        <a:lstStyle/>
        <a:p>
          <a:endParaRPr lang="en-US"/>
        </a:p>
      </dgm:t>
    </dgm:pt>
    <dgm:pt modelId="{BEE2D8C4-53F8-4476-9551-329139EAF984}" type="sibTrans" cxnId="{B096F453-D939-4DF7-9E00-44365EA8C865}">
      <dgm:prSet/>
      <dgm:spPr/>
      <dgm:t>
        <a:bodyPr/>
        <a:lstStyle/>
        <a:p>
          <a:endParaRPr lang="en-US"/>
        </a:p>
      </dgm:t>
    </dgm:pt>
    <dgm:pt modelId="{00B50924-C12A-4EF0-904F-93268C5F8A77}" type="pres">
      <dgm:prSet presAssocID="{12ADA6AB-F2A8-41DE-898B-329FC2BF81AA}" presName="linear" presStyleCnt="0">
        <dgm:presLayoutVars>
          <dgm:animLvl val="lvl"/>
          <dgm:resizeHandles val="exact"/>
        </dgm:presLayoutVars>
      </dgm:prSet>
      <dgm:spPr/>
    </dgm:pt>
    <dgm:pt modelId="{29366EB2-1EE6-4FC9-A1E0-26068909905D}" type="pres">
      <dgm:prSet presAssocID="{E3E145BB-6CD5-430B-B504-DE88272EE810}" presName="parentText" presStyleLbl="node1" presStyleIdx="0" presStyleCnt="4">
        <dgm:presLayoutVars>
          <dgm:chMax val="0"/>
          <dgm:bulletEnabled val="1"/>
        </dgm:presLayoutVars>
      </dgm:prSet>
      <dgm:spPr/>
    </dgm:pt>
    <dgm:pt modelId="{9233B247-62E1-4BB6-8647-877352AD0642}" type="pres">
      <dgm:prSet presAssocID="{CFD8C4BE-17D4-44FC-9162-F2D935F847EA}" presName="spacer" presStyleCnt="0"/>
      <dgm:spPr/>
    </dgm:pt>
    <dgm:pt modelId="{1CF602BD-E134-4D73-92F5-F456C29715A2}" type="pres">
      <dgm:prSet presAssocID="{0799CABB-34FD-4084-B7B1-944A14D69981}" presName="parentText" presStyleLbl="node1" presStyleIdx="1" presStyleCnt="4">
        <dgm:presLayoutVars>
          <dgm:chMax val="0"/>
          <dgm:bulletEnabled val="1"/>
        </dgm:presLayoutVars>
      </dgm:prSet>
      <dgm:spPr/>
    </dgm:pt>
    <dgm:pt modelId="{E385B6B9-0E62-412F-AF5C-E8B8FD85F654}" type="pres">
      <dgm:prSet presAssocID="{9CE589FC-C6E6-4D16-85FF-4AE77A782126}" presName="spacer" presStyleCnt="0"/>
      <dgm:spPr/>
    </dgm:pt>
    <dgm:pt modelId="{D2C06EF4-7CC8-4C67-AC94-749A5B6DD9F7}" type="pres">
      <dgm:prSet presAssocID="{D8B4FEE9-15A7-4120-AF24-6FC0173FA0C3}" presName="parentText" presStyleLbl="node1" presStyleIdx="2" presStyleCnt="4" custScaleY="116108">
        <dgm:presLayoutVars>
          <dgm:chMax val="0"/>
          <dgm:bulletEnabled val="1"/>
        </dgm:presLayoutVars>
      </dgm:prSet>
      <dgm:spPr/>
    </dgm:pt>
    <dgm:pt modelId="{A19289C0-81AF-4920-802D-88C9691F8BB6}" type="pres">
      <dgm:prSet presAssocID="{BEE2D8C4-53F8-4476-9551-329139EAF984}" presName="spacer" presStyleCnt="0"/>
      <dgm:spPr/>
    </dgm:pt>
    <dgm:pt modelId="{5983D4BB-54A0-4083-9AFD-41127585DD97}" type="pres">
      <dgm:prSet presAssocID="{1B0331C2-9F74-49E7-9896-FE32B0871E40}" presName="parentText" presStyleLbl="node1" presStyleIdx="3" presStyleCnt="4">
        <dgm:presLayoutVars>
          <dgm:chMax val="0"/>
          <dgm:bulletEnabled val="1"/>
        </dgm:presLayoutVars>
      </dgm:prSet>
      <dgm:spPr/>
    </dgm:pt>
  </dgm:ptLst>
  <dgm:cxnLst>
    <dgm:cxn modelId="{9A35F334-0DA0-42A9-B491-B5FC41337983}" type="presOf" srcId="{1B0331C2-9F74-49E7-9896-FE32B0871E40}" destId="{5983D4BB-54A0-4083-9AFD-41127585DD97}" srcOrd="0" destOrd="0" presId="urn:microsoft.com/office/officeart/2005/8/layout/vList2"/>
    <dgm:cxn modelId="{BF0ACF49-7D5D-4C49-85F8-9DAE343DD118}" type="presOf" srcId="{E3E145BB-6CD5-430B-B504-DE88272EE810}" destId="{29366EB2-1EE6-4FC9-A1E0-26068909905D}" srcOrd="0" destOrd="0" presId="urn:microsoft.com/office/officeart/2005/8/layout/vList2"/>
    <dgm:cxn modelId="{19903FF6-F06E-4807-988A-A38E123C71DF}" srcId="{12ADA6AB-F2A8-41DE-898B-329FC2BF81AA}" destId="{0799CABB-34FD-4084-B7B1-944A14D69981}" srcOrd="1" destOrd="0" parTransId="{0696AF60-D580-4DD5-AE1F-EDB09B3FD3E3}" sibTransId="{9CE589FC-C6E6-4D16-85FF-4AE77A782126}"/>
    <dgm:cxn modelId="{D59CD3EF-31DC-41DD-AE13-D146EDA70F4C}" type="presOf" srcId="{0799CABB-34FD-4084-B7B1-944A14D69981}" destId="{1CF602BD-E134-4D73-92F5-F456C29715A2}" srcOrd="0" destOrd="0" presId="urn:microsoft.com/office/officeart/2005/8/layout/vList2"/>
    <dgm:cxn modelId="{51D0B8AC-5A9B-4ACA-97D5-1A151D3446B1}" srcId="{12ADA6AB-F2A8-41DE-898B-329FC2BF81AA}" destId="{E3E145BB-6CD5-430B-B504-DE88272EE810}" srcOrd="0" destOrd="0" parTransId="{45F8CF03-7A60-46EA-AB53-498784700254}" sibTransId="{CFD8C4BE-17D4-44FC-9162-F2D935F847EA}"/>
    <dgm:cxn modelId="{B096F453-D939-4DF7-9E00-44365EA8C865}" srcId="{12ADA6AB-F2A8-41DE-898B-329FC2BF81AA}" destId="{D8B4FEE9-15A7-4120-AF24-6FC0173FA0C3}" srcOrd="2" destOrd="0" parTransId="{89920F6F-478B-442E-8726-0AC4F8A293FD}" sibTransId="{BEE2D8C4-53F8-4476-9551-329139EAF984}"/>
    <dgm:cxn modelId="{EF1AEBCD-2D9B-49AC-BF29-E0673C13653C}" srcId="{12ADA6AB-F2A8-41DE-898B-329FC2BF81AA}" destId="{1B0331C2-9F74-49E7-9896-FE32B0871E40}" srcOrd="3" destOrd="0" parTransId="{D5FFC2A5-7B9F-4C66-A267-0C5BF96E151E}" sibTransId="{46E7FFE5-768A-4947-8599-4A989BBCBCD1}"/>
    <dgm:cxn modelId="{8A2F55B0-E166-4E6E-B99E-8B69D8F76C2B}" type="presOf" srcId="{12ADA6AB-F2A8-41DE-898B-329FC2BF81AA}" destId="{00B50924-C12A-4EF0-904F-93268C5F8A77}" srcOrd="0" destOrd="0" presId="urn:microsoft.com/office/officeart/2005/8/layout/vList2"/>
    <dgm:cxn modelId="{37A7C54B-9FA1-4CF5-8A9A-8D9F22E2AFDF}" type="presOf" srcId="{D8B4FEE9-15A7-4120-AF24-6FC0173FA0C3}" destId="{D2C06EF4-7CC8-4C67-AC94-749A5B6DD9F7}" srcOrd="0" destOrd="0" presId="urn:microsoft.com/office/officeart/2005/8/layout/vList2"/>
    <dgm:cxn modelId="{18A96806-2566-4FAD-AD6F-F2C02755C05C}" type="presParOf" srcId="{00B50924-C12A-4EF0-904F-93268C5F8A77}" destId="{29366EB2-1EE6-4FC9-A1E0-26068909905D}" srcOrd="0" destOrd="0" presId="urn:microsoft.com/office/officeart/2005/8/layout/vList2"/>
    <dgm:cxn modelId="{9E865109-51EC-4592-BC9F-1B179BAD357C}" type="presParOf" srcId="{00B50924-C12A-4EF0-904F-93268C5F8A77}" destId="{9233B247-62E1-4BB6-8647-877352AD0642}" srcOrd="1" destOrd="0" presId="urn:microsoft.com/office/officeart/2005/8/layout/vList2"/>
    <dgm:cxn modelId="{8CBEFDF4-F7A1-42F8-879C-0BAF602ABC90}" type="presParOf" srcId="{00B50924-C12A-4EF0-904F-93268C5F8A77}" destId="{1CF602BD-E134-4D73-92F5-F456C29715A2}" srcOrd="2" destOrd="0" presId="urn:microsoft.com/office/officeart/2005/8/layout/vList2"/>
    <dgm:cxn modelId="{6BF21399-E708-431C-871C-008CB2E22EBD}" type="presParOf" srcId="{00B50924-C12A-4EF0-904F-93268C5F8A77}" destId="{E385B6B9-0E62-412F-AF5C-E8B8FD85F654}" srcOrd="3" destOrd="0" presId="urn:microsoft.com/office/officeart/2005/8/layout/vList2"/>
    <dgm:cxn modelId="{15076D93-6AA0-4BCE-8C49-5F407097057B}" type="presParOf" srcId="{00B50924-C12A-4EF0-904F-93268C5F8A77}" destId="{D2C06EF4-7CC8-4C67-AC94-749A5B6DD9F7}" srcOrd="4" destOrd="0" presId="urn:microsoft.com/office/officeart/2005/8/layout/vList2"/>
    <dgm:cxn modelId="{19195614-4408-41E5-A75D-9BF45704CEF7}" type="presParOf" srcId="{00B50924-C12A-4EF0-904F-93268C5F8A77}" destId="{A19289C0-81AF-4920-802D-88C9691F8BB6}" srcOrd="5" destOrd="0" presId="urn:microsoft.com/office/officeart/2005/8/layout/vList2"/>
    <dgm:cxn modelId="{120D6974-FEB5-4ED0-AF8F-E25242B51F79}" type="presParOf" srcId="{00B50924-C12A-4EF0-904F-93268C5F8A77}" destId="{5983D4BB-54A0-4083-9AFD-41127585DD9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66EB2-1EE6-4FC9-A1E0-26068909905D}">
      <dsp:nvSpPr>
        <dsp:cNvPr id="0" name=""/>
        <dsp:cNvSpPr/>
      </dsp:nvSpPr>
      <dsp:spPr>
        <a:xfrm>
          <a:off x="0" y="759498"/>
          <a:ext cx="7935685" cy="8739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i="0" kern="1200" dirty="0"/>
            <a:t>Develop norms to safeguard African Interests</a:t>
          </a:r>
        </a:p>
      </dsp:txBody>
      <dsp:txXfrm>
        <a:off x="42663" y="802161"/>
        <a:ext cx="7850359" cy="788627"/>
      </dsp:txXfrm>
    </dsp:sp>
    <dsp:sp modelId="{1CF602BD-E134-4D73-92F5-F456C29715A2}">
      <dsp:nvSpPr>
        <dsp:cNvPr id="0" name=""/>
        <dsp:cNvSpPr/>
      </dsp:nvSpPr>
      <dsp:spPr>
        <a:xfrm>
          <a:off x="0" y="1696812"/>
          <a:ext cx="7935685" cy="8739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Provide for non-discrimination among State Parties on matters of IP rights</a:t>
          </a:r>
        </a:p>
      </dsp:txBody>
      <dsp:txXfrm>
        <a:off x="42663" y="1739475"/>
        <a:ext cx="7850359" cy="788627"/>
      </dsp:txXfrm>
    </dsp:sp>
    <dsp:sp modelId="{D2C06EF4-7CC8-4C67-AC94-749A5B6DD9F7}">
      <dsp:nvSpPr>
        <dsp:cNvPr id="0" name=""/>
        <dsp:cNvSpPr/>
      </dsp:nvSpPr>
      <dsp:spPr>
        <a:xfrm>
          <a:off x="0" y="2634125"/>
          <a:ext cx="7935685" cy="10147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Establish region-wide IP rules to prevent fragmentation of the AfCFTA market and encourage regional value chain development</a:t>
          </a:r>
        </a:p>
      </dsp:txBody>
      <dsp:txXfrm>
        <a:off x="49535" y="2683660"/>
        <a:ext cx="7836615" cy="915659"/>
      </dsp:txXfrm>
    </dsp:sp>
    <dsp:sp modelId="{5983D4BB-54A0-4083-9AFD-41127585DD97}">
      <dsp:nvSpPr>
        <dsp:cNvPr id="0" name=""/>
        <dsp:cNvSpPr/>
      </dsp:nvSpPr>
      <dsp:spPr>
        <a:xfrm>
          <a:off x="0" y="3712215"/>
          <a:ext cx="7935685" cy="87395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t>Develop guidelines and procedures for enforcing IP rights</a:t>
          </a:r>
        </a:p>
      </dsp:txBody>
      <dsp:txXfrm>
        <a:off x="42663" y="3754878"/>
        <a:ext cx="7850359" cy="78862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0.42217</cdr:x>
      <cdr:y>0.55773</cdr:y>
    </cdr:from>
    <cdr:to>
      <cdr:x>0.81414</cdr:x>
      <cdr:y>0.62306</cdr:y>
    </cdr:to>
    <cdr:sp macro="" textlink="">
      <cdr:nvSpPr>
        <cdr:cNvPr id="2" name="TextBox 12"/>
        <cdr:cNvSpPr txBox="1"/>
      </cdr:nvSpPr>
      <cdr:spPr>
        <a:xfrm xmlns:a="http://schemas.openxmlformats.org/drawingml/2006/main">
          <a:off x="2076996" y="3153074"/>
          <a:ext cx="1928413"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dirty="0">
              <a:solidFill>
                <a:schemeClr val="accent2">
                  <a:lumMod val="50000"/>
                </a:schemeClr>
              </a:solidFill>
            </a:rPr>
            <a:t>Populations &lt; 30m</a:t>
          </a:r>
          <a:endParaRPr lang="en-GB" dirty="0">
            <a:solidFill>
              <a:schemeClr val="accent2">
                <a:lumMod val="50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CDF237-5421-44D1-A756-CD7BFB3FD837}" type="datetimeFigureOut">
              <a:rPr lang="en-GB" smtClean="0"/>
              <a:t>19/12/2020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1EEA11-E3F6-44F4-94C3-A47EAC06CF68}" type="slidenum">
              <a:rPr lang="en-GB" smtClean="0"/>
              <a:t>‹#›</a:t>
            </a:fld>
            <a:endParaRPr lang="en-GB"/>
          </a:p>
        </p:txBody>
      </p:sp>
    </p:spTree>
    <p:extLst>
      <p:ext uri="{BB962C8B-B14F-4D97-AF65-F5344CB8AC3E}">
        <p14:creationId xmlns:p14="http://schemas.microsoft.com/office/powerpoint/2010/main" val="5980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24667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774622C1-7AE9-4672-A978-073B95905589}" type="slidenum">
              <a:rPr lang="en-US" smtClean="0"/>
              <a:t>11</a:t>
            </a:fld>
            <a:endParaRPr lang="en-US"/>
          </a:p>
        </p:txBody>
      </p:sp>
    </p:spTree>
    <p:extLst>
      <p:ext uri="{BB962C8B-B14F-4D97-AF65-F5344CB8AC3E}">
        <p14:creationId xmlns:p14="http://schemas.microsoft.com/office/powerpoint/2010/main" val="4034081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774622C1-7AE9-4672-A978-073B95905589}" type="slidenum">
              <a:rPr lang="en-US" smtClean="0"/>
              <a:t>12</a:t>
            </a:fld>
            <a:endParaRPr lang="en-US"/>
          </a:p>
        </p:txBody>
      </p:sp>
    </p:spTree>
    <p:extLst>
      <p:ext uri="{BB962C8B-B14F-4D97-AF65-F5344CB8AC3E}">
        <p14:creationId xmlns:p14="http://schemas.microsoft.com/office/powerpoint/2010/main" val="1991849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774622C1-7AE9-4672-A978-073B95905589}" type="slidenum">
              <a:rPr lang="en-US" smtClean="0"/>
              <a:t>13</a:t>
            </a:fld>
            <a:endParaRPr lang="en-US"/>
          </a:p>
        </p:txBody>
      </p:sp>
    </p:spTree>
    <p:extLst>
      <p:ext uri="{BB962C8B-B14F-4D97-AF65-F5344CB8AC3E}">
        <p14:creationId xmlns:p14="http://schemas.microsoft.com/office/powerpoint/2010/main" val="2190320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rtl="0"/>
            <a:r>
              <a:rPr lang="en-US" sz="1200" kern="1200" dirty="0">
                <a:solidFill>
                  <a:schemeClr val="tx1"/>
                </a:solidFill>
                <a:effectLst/>
                <a:latin typeface="+mn-lt"/>
                <a:ea typeface="+mn-ea"/>
                <a:cs typeface="+mn-cs"/>
              </a:rPr>
              <a:t>Intra-African exports would increase the most for industrial products; with gains ranging between around 25 per cent (or US$ 36.1 billion) and almost 30 per cent (or US$ 43.3 billion) under low ambition scenario and high ambition scenario</a:t>
            </a:r>
            <a:endParaRPr lang="en-GB"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Largest increases in exports of vehicles and transport equipment, energy, metals, machinery, chemical products, sugar, other food products, wood and paper, and textiles</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These are under-estimates, as they do not include the benefits from services liberalization: priority service sectors for liberalization are: financial services communication, transport, tourism and business services</a:t>
            </a:r>
          </a:p>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774622C1-7AE9-4672-A978-073B95905589}" type="slidenum">
              <a:rPr lang="en-US" smtClean="0"/>
              <a:t>14</a:t>
            </a:fld>
            <a:endParaRPr lang="en-US"/>
          </a:p>
        </p:txBody>
      </p:sp>
    </p:spTree>
    <p:extLst>
      <p:ext uri="{BB962C8B-B14F-4D97-AF65-F5344CB8AC3E}">
        <p14:creationId xmlns:p14="http://schemas.microsoft.com/office/powerpoint/2010/main" val="3275645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774622C1-7AE9-4672-A978-073B95905589}" type="slidenum">
              <a:rPr lang="en-US" smtClean="0"/>
              <a:t>15</a:t>
            </a:fld>
            <a:endParaRPr lang="en-US"/>
          </a:p>
        </p:txBody>
      </p:sp>
    </p:spTree>
    <p:extLst>
      <p:ext uri="{BB962C8B-B14F-4D97-AF65-F5344CB8AC3E}">
        <p14:creationId xmlns:p14="http://schemas.microsoft.com/office/powerpoint/2010/main" val="323781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774622C1-7AE9-4672-A978-073B95905589}" type="slidenum">
              <a:rPr lang="en-US" smtClean="0"/>
              <a:t>16</a:t>
            </a:fld>
            <a:endParaRPr lang="en-US"/>
          </a:p>
        </p:txBody>
      </p:sp>
    </p:spTree>
    <p:extLst>
      <p:ext uri="{BB962C8B-B14F-4D97-AF65-F5344CB8AC3E}">
        <p14:creationId xmlns:p14="http://schemas.microsoft.com/office/powerpoint/2010/main" val="828178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774622C1-7AE9-4672-A978-073B95905589}" type="slidenum">
              <a:rPr lang="en-US" smtClean="0"/>
              <a:t>17</a:t>
            </a:fld>
            <a:endParaRPr lang="en-US"/>
          </a:p>
        </p:txBody>
      </p:sp>
    </p:spTree>
    <p:extLst>
      <p:ext uri="{BB962C8B-B14F-4D97-AF65-F5344CB8AC3E}">
        <p14:creationId xmlns:p14="http://schemas.microsoft.com/office/powerpoint/2010/main" val="345893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65339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774622C1-7AE9-4672-A978-073B95905589}" type="slidenum">
              <a:rPr lang="en-US" smtClean="0"/>
              <a:t>19</a:t>
            </a:fld>
            <a:endParaRPr lang="en-US"/>
          </a:p>
        </p:txBody>
      </p:sp>
    </p:spTree>
    <p:extLst>
      <p:ext uri="{BB962C8B-B14F-4D97-AF65-F5344CB8AC3E}">
        <p14:creationId xmlns:p14="http://schemas.microsoft.com/office/powerpoint/2010/main" val="1887178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83861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774622C1-7AE9-4672-A978-073B95905589}" type="slidenum">
              <a:rPr lang="en-US" smtClean="0"/>
              <a:t>2</a:t>
            </a:fld>
            <a:endParaRPr lang="en-US"/>
          </a:p>
        </p:txBody>
      </p:sp>
    </p:spTree>
    <p:extLst>
      <p:ext uri="{BB962C8B-B14F-4D97-AF65-F5344CB8AC3E}">
        <p14:creationId xmlns:p14="http://schemas.microsoft.com/office/powerpoint/2010/main" val="24233853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093687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4096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54130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82635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kern="1200" dirty="0">
                <a:solidFill>
                  <a:schemeClr val="tx1"/>
                </a:solidFill>
                <a:effectLst/>
                <a:latin typeface="+mn-lt"/>
                <a:ea typeface="+mn-ea"/>
                <a:cs typeface="+mn-cs"/>
              </a:rPr>
              <a:t>Start of trading under the AfCFTA was scheduled for July 2020, owing to COVID-19 distortions this is now scheduled for January 2021</a:t>
            </a:r>
          </a:p>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774622C1-7AE9-4672-A978-073B95905589}" type="slidenum">
              <a:rPr lang="en-US" smtClean="0"/>
              <a:t>3</a:t>
            </a:fld>
            <a:endParaRPr lang="en-US"/>
          </a:p>
        </p:txBody>
      </p:sp>
    </p:spTree>
    <p:extLst>
      <p:ext uri="{BB962C8B-B14F-4D97-AF65-F5344CB8AC3E}">
        <p14:creationId xmlns:p14="http://schemas.microsoft.com/office/powerpoint/2010/main" val="2765629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774622C1-7AE9-4672-A978-073B95905589}" type="slidenum">
              <a:rPr lang="en-US" smtClean="0"/>
              <a:t>4</a:t>
            </a:fld>
            <a:endParaRPr lang="en-US"/>
          </a:p>
        </p:txBody>
      </p:sp>
    </p:spTree>
    <p:extLst>
      <p:ext uri="{BB962C8B-B14F-4D97-AF65-F5344CB8AC3E}">
        <p14:creationId xmlns:p14="http://schemas.microsoft.com/office/powerpoint/2010/main" val="2054531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kern="1200" dirty="0">
                <a:solidFill>
                  <a:schemeClr val="tx1"/>
                </a:solidFill>
                <a:effectLst/>
                <a:latin typeface="+mn-lt"/>
                <a:ea typeface="+mn-ea"/>
                <a:cs typeface="+mn-cs"/>
              </a:rPr>
              <a:t>Start of trading under the AfCFTA was scheduled for July 2020, owing to COVID-19 distortions this is now scheduled for January 2021</a:t>
            </a:r>
          </a:p>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774622C1-7AE9-4672-A978-073B95905589}" type="slidenum">
              <a:rPr lang="en-US" smtClean="0"/>
              <a:t>5</a:t>
            </a:fld>
            <a:endParaRPr lang="en-US"/>
          </a:p>
        </p:txBody>
      </p:sp>
    </p:spTree>
    <p:extLst>
      <p:ext uri="{BB962C8B-B14F-4D97-AF65-F5344CB8AC3E}">
        <p14:creationId xmlns:p14="http://schemas.microsoft.com/office/powerpoint/2010/main" val="4256038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kern="1200" dirty="0">
                <a:solidFill>
                  <a:srgbClr val="000000"/>
                </a:solidFill>
                <a:effectLst/>
                <a:latin typeface="Helvetica Neue" pitchFamily="2"/>
                <a:ea typeface="MS PGothic" panose="020B0600070205080204" pitchFamily="34" charset="-128"/>
                <a:cs typeface="Helvetica Neue" pitchFamily="2"/>
                <a:sym typeface="Helvetica Neue" charset="0"/>
              </a:rPr>
              <a:t>Studies show that on average, the costs of transportation in African countries are 63 percent higher compared to the average in developed economies and 135 percent higher than in Europe. The average cost of freight as a percentage of total value of imports is around 11.4 percent for Africa compared to 6.8 percent for developed countries (AFREXIMBANK, 2020).</a:t>
            </a:r>
          </a:p>
          <a:p>
            <a:pPr marL="171450" indent="-171450">
              <a:buFont typeface="Arial" panose="020B0604020202020204" pitchFamily="34" charset="0"/>
              <a:buChar char="•"/>
            </a:pPr>
            <a:r>
              <a:rPr lang="en-GB" sz="1200" kern="1200" dirty="0">
                <a:solidFill>
                  <a:srgbClr val="000000"/>
                </a:solidFill>
                <a:effectLst/>
                <a:latin typeface="Helvetica Neue" pitchFamily="2"/>
                <a:ea typeface="MS PGothic" panose="020B0600070205080204" pitchFamily="34" charset="-128"/>
                <a:cs typeface="Helvetica Neue" pitchFamily="2"/>
                <a:sym typeface="Helvetica Neue" charset="0"/>
              </a:rPr>
              <a:t>According to AUDA-NEPAD, the average customs transaction in Africa involves 20–30 different parties, 40 documents, 200 data elements, and the rekeying of 60-70 percent of all data at least once. The typical multiplicity of government agencies operating on both sides of the same border doubles the bureaucracy at border posts and results in significant congestion and delays. It is estimated that cumbersome procedures entailed in customs processing can cost a consignment about US$185 for each day of delay (AUDA-NEPAD, 2020).</a:t>
            </a:r>
          </a:p>
          <a:p>
            <a:r>
              <a:rPr lang="en-GB" sz="1200" kern="1200" dirty="0">
                <a:solidFill>
                  <a:srgbClr val="000000"/>
                </a:solidFill>
                <a:effectLst/>
                <a:latin typeface="Helvetica Neue" pitchFamily="2"/>
                <a:ea typeface="MS PGothic" panose="020B0600070205080204" pitchFamily="34" charset="-128"/>
                <a:cs typeface="Helvetica Neue" pitchFamily="2"/>
                <a:sym typeface="Helvetica Neue" charset="0"/>
              </a:rPr>
              <a:t> </a:t>
            </a:r>
          </a:p>
          <a:p>
            <a:endParaRPr lang="en-GB" dirty="0"/>
          </a:p>
        </p:txBody>
      </p:sp>
    </p:spTree>
    <p:extLst>
      <p:ext uri="{BB962C8B-B14F-4D97-AF65-F5344CB8AC3E}">
        <p14:creationId xmlns:p14="http://schemas.microsoft.com/office/powerpoint/2010/main" val="2445526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774622C1-7AE9-4672-A978-073B95905589}" type="slidenum">
              <a:rPr lang="en-US" smtClean="0"/>
              <a:t>8</a:t>
            </a:fld>
            <a:endParaRPr lang="en-US"/>
          </a:p>
        </p:txBody>
      </p:sp>
    </p:spTree>
    <p:extLst>
      <p:ext uri="{BB962C8B-B14F-4D97-AF65-F5344CB8AC3E}">
        <p14:creationId xmlns:p14="http://schemas.microsoft.com/office/powerpoint/2010/main" val="10675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774622C1-7AE9-4672-A978-073B95905589}" type="slidenum">
              <a:rPr lang="en-US" smtClean="0"/>
              <a:t>9</a:t>
            </a:fld>
            <a:endParaRPr lang="en-US"/>
          </a:p>
        </p:txBody>
      </p:sp>
    </p:spTree>
    <p:extLst>
      <p:ext uri="{BB962C8B-B14F-4D97-AF65-F5344CB8AC3E}">
        <p14:creationId xmlns:p14="http://schemas.microsoft.com/office/powerpoint/2010/main" val="1744056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5"/>
          </p:nvPr>
        </p:nvSpPr>
        <p:spPr/>
        <p:txBody>
          <a:bodyPr/>
          <a:lstStyle/>
          <a:p>
            <a:fld id="{774622C1-7AE9-4672-A978-073B95905589}" type="slidenum">
              <a:rPr lang="en-US" smtClean="0"/>
              <a:t>10</a:t>
            </a:fld>
            <a:endParaRPr lang="en-US"/>
          </a:p>
        </p:txBody>
      </p:sp>
    </p:spTree>
    <p:extLst>
      <p:ext uri="{BB962C8B-B14F-4D97-AF65-F5344CB8AC3E}">
        <p14:creationId xmlns:p14="http://schemas.microsoft.com/office/powerpoint/2010/main" val="298680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F95CD62-7CA4-4184-913C-BE7A0E673EBA}" type="datetimeFigureOut">
              <a:rPr lang="en-GB" smtClean="0"/>
              <a:t>19/12/2020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86A5CD-7E0B-45BC-B3EC-0517D327AFB8}" type="slidenum">
              <a:rPr lang="en-GB" smtClean="0"/>
              <a:t>‹#›</a:t>
            </a:fld>
            <a:endParaRPr lang="en-GB"/>
          </a:p>
        </p:txBody>
      </p:sp>
    </p:spTree>
    <p:extLst>
      <p:ext uri="{BB962C8B-B14F-4D97-AF65-F5344CB8AC3E}">
        <p14:creationId xmlns:p14="http://schemas.microsoft.com/office/powerpoint/2010/main" val="2445883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95CD62-7CA4-4184-913C-BE7A0E673EBA}" type="datetimeFigureOut">
              <a:rPr lang="en-GB" smtClean="0"/>
              <a:t>19/12/2020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86A5CD-7E0B-45BC-B3EC-0517D327AFB8}" type="slidenum">
              <a:rPr lang="en-GB" smtClean="0"/>
              <a:t>‹#›</a:t>
            </a:fld>
            <a:endParaRPr lang="en-GB"/>
          </a:p>
        </p:txBody>
      </p:sp>
    </p:spTree>
    <p:extLst>
      <p:ext uri="{BB962C8B-B14F-4D97-AF65-F5344CB8AC3E}">
        <p14:creationId xmlns:p14="http://schemas.microsoft.com/office/powerpoint/2010/main" val="1722171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95CD62-7CA4-4184-913C-BE7A0E673EBA}" type="datetimeFigureOut">
              <a:rPr lang="en-GB" smtClean="0"/>
              <a:t>19/12/2020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86A5CD-7E0B-45BC-B3EC-0517D327AFB8}" type="slidenum">
              <a:rPr lang="en-GB" smtClean="0"/>
              <a:t>‹#›</a:t>
            </a:fld>
            <a:endParaRPr lang="en-GB"/>
          </a:p>
        </p:txBody>
      </p:sp>
    </p:spTree>
    <p:extLst>
      <p:ext uri="{BB962C8B-B14F-4D97-AF65-F5344CB8AC3E}">
        <p14:creationId xmlns:p14="http://schemas.microsoft.com/office/powerpoint/2010/main" val="2694261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48583" name="Content Placeholder 2"/>
          <p:cNvSpPr>
            <a:spLocks noGrp="1"/>
          </p:cNvSpPr>
          <p:nvPr>
            <p:ph idx="1"/>
          </p:nvPr>
        </p:nvSpPr>
        <p:spPr>
          <a:xfrm>
            <a:off x="338400" y="1825625"/>
            <a:ext cx="8467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097155" name="Content Placeholder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a:xfrm>
            <a:off x="0" y="6492877"/>
            <a:ext cx="9144000" cy="365127"/>
          </a:xfrm>
          <a:prstGeom prst="rect">
            <a:avLst/>
          </a:prstGeom>
        </p:spPr>
      </p:pic>
    </p:spTree>
    <p:extLst>
      <p:ext uri="{BB962C8B-B14F-4D97-AF65-F5344CB8AC3E}">
        <p14:creationId xmlns:p14="http://schemas.microsoft.com/office/powerpoint/2010/main" val="64556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048583" name="Content Placeholder 2"/>
          <p:cNvSpPr>
            <a:spLocks noGrp="1"/>
          </p:cNvSpPr>
          <p:nvPr>
            <p:ph idx="1"/>
          </p:nvPr>
        </p:nvSpPr>
        <p:spPr>
          <a:xfrm>
            <a:off x="338400" y="1825625"/>
            <a:ext cx="8467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097155" name="Content Placeholder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a:xfrm>
            <a:off x="0" y="6492877"/>
            <a:ext cx="9144000" cy="365127"/>
          </a:xfrm>
          <a:prstGeom prst="rect">
            <a:avLst/>
          </a:prstGeom>
        </p:spPr>
      </p:pic>
    </p:spTree>
    <p:extLst>
      <p:ext uri="{BB962C8B-B14F-4D97-AF65-F5344CB8AC3E}">
        <p14:creationId xmlns:p14="http://schemas.microsoft.com/office/powerpoint/2010/main" val="1705141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1048583" name="Content Placeholder 2"/>
          <p:cNvSpPr>
            <a:spLocks noGrp="1"/>
          </p:cNvSpPr>
          <p:nvPr>
            <p:ph idx="1"/>
          </p:nvPr>
        </p:nvSpPr>
        <p:spPr>
          <a:xfrm>
            <a:off x="338400" y="1825625"/>
            <a:ext cx="8467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097155" name="Content Placeholder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a:xfrm>
            <a:off x="0" y="6492877"/>
            <a:ext cx="9144000" cy="365127"/>
          </a:xfrm>
          <a:prstGeom prst="rect">
            <a:avLst/>
          </a:prstGeom>
        </p:spPr>
      </p:pic>
    </p:spTree>
    <p:extLst>
      <p:ext uri="{BB962C8B-B14F-4D97-AF65-F5344CB8AC3E}">
        <p14:creationId xmlns:p14="http://schemas.microsoft.com/office/powerpoint/2010/main" val="3009394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048583" name="Content Placeholder 2"/>
          <p:cNvSpPr>
            <a:spLocks noGrp="1"/>
          </p:cNvSpPr>
          <p:nvPr>
            <p:ph idx="1"/>
          </p:nvPr>
        </p:nvSpPr>
        <p:spPr>
          <a:xfrm>
            <a:off x="338400" y="1825625"/>
            <a:ext cx="8467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097155" name="Content Placeholder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a:xfrm>
            <a:off x="0" y="6492877"/>
            <a:ext cx="9144000" cy="365127"/>
          </a:xfrm>
          <a:prstGeom prst="rect">
            <a:avLst/>
          </a:prstGeom>
        </p:spPr>
      </p:pic>
    </p:spTree>
    <p:extLst>
      <p:ext uri="{BB962C8B-B14F-4D97-AF65-F5344CB8AC3E}">
        <p14:creationId xmlns:p14="http://schemas.microsoft.com/office/powerpoint/2010/main" val="2891226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1048583" name="Content Placeholder 2"/>
          <p:cNvSpPr>
            <a:spLocks noGrp="1"/>
          </p:cNvSpPr>
          <p:nvPr>
            <p:ph idx="1"/>
          </p:nvPr>
        </p:nvSpPr>
        <p:spPr>
          <a:xfrm>
            <a:off x="338400" y="1825625"/>
            <a:ext cx="8467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097155" name="Content Placeholder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a:xfrm>
            <a:off x="0" y="6492877"/>
            <a:ext cx="9144000" cy="365127"/>
          </a:xfrm>
          <a:prstGeom prst="rect">
            <a:avLst/>
          </a:prstGeom>
        </p:spPr>
      </p:pic>
    </p:spTree>
    <p:extLst>
      <p:ext uri="{BB962C8B-B14F-4D97-AF65-F5344CB8AC3E}">
        <p14:creationId xmlns:p14="http://schemas.microsoft.com/office/powerpoint/2010/main" val="2791753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1048583" name="Content Placeholder 2"/>
          <p:cNvSpPr>
            <a:spLocks noGrp="1"/>
          </p:cNvSpPr>
          <p:nvPr>
            <p:ph idx="1"/>
          </p:nvPr>
        </p:nvSpPr>
        <p:spPr>
          <a:xfrm>
            <a:off x="338400" y="1825625"/>
            <a:ext cx="8467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097155" name="Content Placeholder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a:xfrm>
            <a:off x="0" y="6492877"/>
            <a:ext cx="9144000" cy="365127"/>
          </a:xfrm>
          <a:prstGeom prst="rect">
            <a:avLst/>
          </a:prstGeom>
        </p:spPr>
      </p:pic>
    </p:spTree>
    <p:extLst>
      <p:ext uri="{BB962C8B-B14F-4D97-AF65-F5344CB8AC3E}">
        <p14:creationId xmlns:p14="http://schemas.microsoft.com/office/powerpoint/2010/main" val="2934929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048583" name="Content Placeholder 2"/>
          <p:cNvSpPr>
            <a:spLocks noGrp="1"/>
          </p:cNvSpPr>
          <p:nvPr>
            <p:ph idx="1"/>
          </p:nvPr>
        </p:nvSpPr>
        <p:spPr>
          <a:xfrm>
            <a:off x="338400" y="1825625"/>
            <a:ext cx="8467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097155" name="Content Placeholder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a:xfrm>
            <a:off x="0" y="6492877"/>
            <a:ext cx="9144000" cy="365127"/>
          </a:xfrm>
          <a:prstGeom prst="rect">
            <a:avLst/>
          </a:prstGeom>
        </p:spPr>
      </p:pic>
    </p:spTree>
    <p:extLst>
      <p:ext uri="{BB962C8B-B14F-4D97-AF65-F5344CB8AC3E}">
        <p14:creationId xmlns:p14="http://schemas.microsoft.com/office/powerpoint/2010/main" val="1695343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1048583" name="Content Placeholder 2"/>
          <p:cNvSpPr>
            <a:spLocks noGrp="1"/>
          </p:cNvSpPr>
          <p:nvPr>
            <p:ph idx="1"/>
          </p:nvPr>
        </p:nvSpPr>
        <p:spPr>
          <a:xfrm>
            <a:off x="338400" y="1825625"/>
            <a:ext cx="8467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097155" name="Content Placeholder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a:xfrm>
            <a:off x="0" y="6492877"/>
            <a:ext cx="9144000" cy="365127"/>
          </a:xfrm>
          <a:prstGeom prst="rect">
            <a:avLst/>
          </a:prstGeom>
        </p:spPr>
      </p:pic>
    </p:spTree>
    <p:extLst>
      <p:ext uri="{BB962C8B-B14F-4D97-AF65-F5344CB8AC3E}">
        <p14:creationId xmlns:p14="http://schemas.microsoft.com/office/powerpoint/2010/main" val="461471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95CD62-7CA4-4184-913C-BE7A0E673EBA}" type="datetimeFigureOut">
              <a:rPr lang="en-GB" smtClean="0"/>
              <a:t>19/12/2020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86A5CD-7E0B-45BC-B3EC-0517D327AFB8}" type="slidenum">
              <a:rPr lang="en-GB" smtClean="0"/>
              <a:t>‹#›</a:t>
            </a:fld>
            <a:endParaRPr lang="en-GB"/>
          </a:p>
        </p:txBody>
      </p:sp>
    </p:spTree>
    <p:extLst>
      <p:ext uri="{BB962C8B-B14F-4D97-AF65-F5344CB8AC3E}">
        <p14:creationId xmlns:p14="http://schemas.microsoft.com/office/powerpoint/2010/main" val="28425756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00" y="1825625"/>
            <a:ext cx="8467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7"/>
            <a:ext cx="9144000" cy="365127"/>
          </a:xfrm>
          <a:prstGeom prst="rect">
            <a:avLst/>
          </a:prstGeom>
        </p:spPr>
      </p:pic>
    </p:spTree>
    <p:extLst>
      <p:ext uri="{BB962C8B-B14F-4D97-AF65-F5344CB8AC3E}">
        <p14:creationId xmlns:p14="http://schemas.microsoft.com/office/powerpoint/2010/main" val="3025129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00" y="1825625"/>
            <a:ext cx="8467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7"/>
            <a:ext cx="9144000" cy="365127"/>
          </a:xfrm>
          <a:prstGeom prst="rect">
            <a:avLst/>
          </a:prstGeom>
        </p:spPr>
      </p:pic>
      <p:sp>
        <p:nvSpPr>
          <p:cNvPr id="5" name="Rectângulo arredondado 8"/>
          <p:cNvSpPr/>
          <p:nvPr userDrawn="1"/>
        </p:nvSpPr>
        <p:spPr>
          <a:xfrm>
            <a:off x="-145144" y="233899"/>
            <a:ext cx="9001143" cy="74914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spAutoFit/>
          </a:bodyPr>
          <a:lstStyle/>
          <a:p>
            <a:pPr marL="357179"/>
            <a:r>
              <a:rPr lang="en-US" sz="3200" dirty="0">
                <a:solidFill>
                  <a:schemeClr val="bg1"/>
                </a:solidFill>
                <a:latin typeface="Bebas Neue" panose="020B0606020202050201" pitchFamily="2" charset="0"/>
              </a:rPr>
              <a:t>STRATEGIC DIRECTIONS</a:t>
            </a:r>
          </a:p>
        </p:txBody>
      </p:sp>
    </p:spTree>
    <p:extLst>
      <p:ext uri="{BB962C8B-B14F-4D97-AF65-F5344CB8AC3E}">
        <p14:creationId xmlns:p14="http://schemas.microsoft.com/office/powerpoint/2010/main" val="21431747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1048583" name="Content Placeholder 2"/>
          <p:cNvSpPr>
            <a:spLocks noGrp="1"/>
          </p:cNvSpPr>
          <p:nvPr>
            <p:ph idx="1"/>
          </p:nvPr>
        </p:nvSpPr>
        <p:spPr>
          <a:xfrm>
            <a:off x="338400" y="1825625"/>
            <a:ext cx="8467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097155" name="Content Placeholder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a:xfrm>
            <a:off x="0" y="6492877"/>
            <a:ext cx="9144000" cy="365127"/>
          </a:xfrm>
          <a:prstGeom prst="rect">
            <a:avLst/>
          </a:prstGeom>
        </p:spPr>
      </p:pic>
    </p:spTree>
    <p:extLst>
      <p:ext uri="{BB962C8B-B14F-4D97-AF65-F5344CB8AC3E}">
        <p14:creationId xmlns:p14="http://schemas.microsoft.com/office/powerpoint/2010/main" val="1065180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1048583" name="Content Placeholder 2"/>
          <p:cNvSpPr>
            <a:spLocks noGrp="1"/>
          </p:cNvSpPr>
          <p:nvPr>
            <p:ph idx="1"/>
          </p:nvPr>
        </p:nvSpPr>
        <p:spPr>
          <a:xfrm>
            <a:off x="338400" y="1825625"/>
            <a:ext cx="8467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097155" name="Content Placeholder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a:fillRect/>
          </a:stretch>
        </p:blipFill>
        <p:spPr>
          <a:xfrm>
            <a:off x="0" y="6492877"/>
            <a:ext cx="9144000" cy="365127"/>
          </a:xfrm>
          <a:prstGeom prst="rect">
            <a:avLst/>
          </a:prstGeom>
        </p:spPr>
      </p:pic>
    </p:spTree>
    <p:extLst>
      <p:ext uri="{BB962C8B-B14F-4D97-AF65-F5344CB8AC3E}">
        <p14:creationId xmlns:p14="http://schemas.microsoft.com/office/powerpoint/2010/main" val="3298841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00" y="1825625"/>
            <a:ext cx="8467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7"/>
            <a:ext cx="9144000" cy="365127"/>
          </a:xfrm>
          <a:prstGeom prst="rect">
            <a:avLst/>
          </a:prstGeom>
        </p:spPr>
      </p:pic>
    </p:spTree>
    <p:extLst>
      <p:ext uri="{BB962C8B-B14F-4D97-AF65-F5344CB8AC3E}">
        <p14:creationId xmlns:p14="http://schemas.microsoft.com/office/powerpoint/2010/main" val="7343827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400" y="1825625"/>
            <a:ext cx="8467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7"/>
            <a:ext cx="9144000" cy="365127"/>
          </a:xfrm>
          <a:prstGeom prst="rect">
            <a:avLst/>
          </a:prstGeom>
        </p:spPr>
      </p:pic>
    </p:spTree>
    <p:extLst>
      <p:ext uri="{BB962C8B-B14F-4D97-AF65-F5344CB8AC3E}">
        <p14:creationId xmlns:p14="http://schemas.microsoft.com/office/powerpoint/2010/main" val="7401348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PresentationFront">
    <p:spTree>
      <p:nvGrpSpPr>
        <p:cNvPr id="1" name=""/>
        <p:cNvGrpSpPr/>
        <p:nvPr/>
      </p:nvGrpSpPr>
      <p:grpSpPr>
        <a:xfrm>
          <a:off x="0" y="0"/>
          <a:ext cx="0" cy="0"/>
          <a:chOff x="0" y="0"/>
          <a:chExt cx="0" cy="0"/>
        </a:xfrm>
      </p:grpSpPr>
      <p:pic>
        <p:nvPicPr>
          <p:cNvPr id="2097152" name="Picture 6"/>
          <p:cNvPicPr>
            <a:picLocks noChangeAspect="1"/>
          </p:cNvPicPr>
          <p:nvPr userDrawn="1"/>
        </p:nvPicPr>
        <p:blipFill>
          <a:blip r:embed="rId2"/>
          <a:srcRect/>
          <a:stretch>
            <a:fillRect/>
          </a:stretch>
        </p:blipFill>
        <p:spPr>
          <a:xfrm>
            <a:off x="0" y="0"/>
            <a:ext cx="9144000" cy="2832100"/>
          </a:xfrm>
          <a:prstGeom prst="rect">
            <a:avLst/>
          </a:prstGeom>
        </p:spPr>
      </p:pic>
      <p:sp>
        <p:nvSpPr>
          <p:cNvPr id="1048579" name="Title 1"/>
          <p:cNvSpPr>
            <a:spLocks noGrp="1"/>
          </p:cNvSpPr>
          <p:nvPr>
            <p:ph type="title"/>
          </p:nvPr>
        </p:nvSpPr>
        <p:spPr>
          <a:xfrm>
            <a:off x="382725" y="2334218"/>
            <a:ext cx="8378550" cy="1366582"/>
          </a:xfrm>
        </p:spPr>
        <p:txBody>
          <a:bodyPr>
            <a:normAutofit/>
          </a:bodyPr>
          <a:lstStyle>
            <a:lvl1pPr algn="ctr">
              <a:defRPr sz="3200" b="1" i="0" baseline="0">
                <a:latin typeface="Lucida Sans" panose="020B0602030504020204" pitchFamily="34" charset="77"/>
              </a:defRPr>
            </a:lvl1pPr>
          </a:lstStyle>
          <a:p>
            <a:r>
              <a:rPr lang="en-US"/>
              <a:t>Click to edit Master title style</a:t>
            </a:r>
            <a:endParaRPr lang="en-US" dirty="0"/>
          </a:p>
        </p:txBody>
      </p:sp>
      <p:pic>
        <p:nvPicPr>
          <p:cNvPr id="2097153"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b="8520"/>
          <a:stretch>
            <a:fillRect/>
          </a:stretch>
        </p:blipFill>
        <p:spPr>
          <a:xfrm>
            <a:off x="533927" y="5222371"/>
            <a:ext cx="1979213" cy="1250433"/>
          </a:xfrm>
          <a:prstGeom prst="rect">
            <a:avLst/>
          </a:prstGeom>
        </p:spPr>
      </p:pic>
      <p:pic>
        <p:nvPicPr>
          <p:cNvPr id="2097154" name="Picture 9" descr="A close up of a logo  Description automatically generated"/>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97127" y="433954"/>
            <a:ext cx="3282075" cy="378701"/>
          </a:xfrm>
          <a:prstGeom prst="rect">
            <a:avLst/>
          </a:prstGeom>
        </p:spPr>
      </p:pic>
    </p:spTree>
    <p:extLst>
      <p:ext uri="{BB962C8B-B14F-4D97-AF65-F5344CB8AC3E}">
        <p14:creationId xmlns:p14="http://schemas.microsoft.com/office/powerpoint/2010/main" val="1879435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F95CD62-7CA4-4184-913C-BE7A0E673EBA}" type="datetimeFigureOut">
              <a:rPr lang="en-GB" smtClean="0"/>
              <a:t>19/12/2020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86A5CD-7E0B-45BC-B3EC-0517D327AFB8}" type="slidenum">
              <a:rPr lang="en-GB" smtClean="0"/>
              <a:t>‹#›</a:t>
            </a:fld>
            <a:endParaRPr lang="en-GB"/>
          </a:p>
        </p:txBody>
      </p:sp>
    </p:spTree>
    <p:extLst>
      <p:ext uri="{BB962C8B-B14F-4D97-AF65-F5344CB8AC3E}">
        <p14:creationId xmlns:p14="http://schemas.microsoft.com/office/powerpoint/2010/main" val="1124071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95CD62-7CA4-4184-913C-BE7A0E673EBA}" type="datetimeFigureOut">
              <a:rPr lang="en-GB" smtClean="0"/>
              <a:t>19/12/2020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86A5CD-7E0B-45BC-B3EC-0517D327AFB8}" type="slidenum">
              <a:rPr lang="en-GB" smtClean="0"/>
              <a:t>‹#›</a:t>
            </a:fld>
            <a:endParaRPr lang="en-GB"/>
          </a:p>
        </p:txBody>
      </p:sp>
    </p:spTree>
    <p:extLst>
      <p:ext uri="{BB962C8B-B14F-4D97-AF65-F5344CB8AC3E}">
        <p14:creationId xmlns:p14="http://schemas.microsoft.com/office/powerpoint/2010/main" val="1489853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95CD62-7CA4-4184-913C-BE7A0E673EBA}" type="datetimeFigureOut">
              <a:rPr lang="en-GB" smtClean="0"/>
              <a:t>19/12/2020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A86A5CD-7E0B-45BC-B3EC-0517D327AFB8}" type="slidenum">
              <a:rPr lang="en-GB" smtClean="0"/>
              <a:t>‹#›</a:t>
            </a:fld>
            <a:endParaRPr lang="en-GB"/>
          </a:p>
        </p:txBody>
      </p:sp>
    </p:spTree>
    <p:extLst>
      <p:ext uri="{BB962C8B-B14F-4D97-AF65-F5344CB8AC3E}">
        <p14:creationId xmlns:p14="http://schemas.microsoft.com/office/powerpoint/2010/main" val="3799654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95CD62-7CA4-4184-913C-BE7A0E673EBA}" type="datetimeFigureOut">
              <a:rPr lang="en-GB" smtClean="0"/>
              <a:t>19/12/2020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A86A5CD-7E0B-45BC-B3EC-0517D327AFB8}" type="slidenum">
              <a:rPr lang="en-GB" smtClean="0"/>
              <a:t>‹#›</a:t>
            </a:fld>
            <a:endParaRPr lang="en-GB"/>
          </a:p>
        </p:txBody>
      </p:sp>
    </p:spTree>
    <p:extLst>
      <p:ext uri="{BB962C8B-B14F-4D97-AF65-F5344CB8AC3E}">
        <p14:creationId xmlns:p14="http://schemas.microsoft.com/office/powerpoint/2010/main" val="2250775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95CD62-7CA4-4184-913C-BE7A0E673EBA}" type="datetimeFigureOut">
              <a:rPr lang="en-GB" smtClean="0"/>
              <a:t>19/12/2020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A86A5CD-7E0B-45BC-B3EC-0517D327AFB8}" type="slidenum">
              <a:rPr lang="en-GB" smtClean="0"/>
              <a:t>‹#›</a:t>
            </a:fld>
            <a:endParaRPr lang="en-GB"/>
          </a:p>
        </p:txBody>
      </p:sp>
    </p:spTree>
    <p:extLst>
      <p:ext uri="{BB962C8B-B14F-4D97-AF65-F5344CB8AC3E}">
        <p14:creationId xmlns:p14="http://schemas.microsoft.com/office/powerpoint/2010/main" val="28016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95CD62-7CA4-4184-913C-BE7A0E673EBA}" type="datetimeFigureOut">
              <a:rPr lang="en-GB" smtClean="0"/>
              <a:t>19/12/2020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86A5CD-7E0B-45BC-B3EC-0517D327AFB8}" type="slidenum">
              <a:rPr lang="en-GB" smtClean="0"/>
              <a:t>‹#›</a:t>
            </a:fld>
            <a:endParaRPr lang="en-GB"/>
          </a:p>
        </p:txBody>
      </p:sp>
    </p:spTree>
    <p:extLst>
      <p:ext uri="{BB962C8B-B14F-4D97-AF65-F5344CB8AC3E}">
        <p14:creationId xmlns:p14="http://schemas.microsoft.com/office/powerpoint/2010/main" val="621381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F95CD62-7CA4-4184-913C-BE7A0E673EBA}" type="datetimeFigureOut">
              <a:rPr lang="en-GB" smtClean="0"/>
              <a:t>19/12/2020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86A5CD-7E0B-45BC-B3EC-0517D327AFB8}" type="slidenum">
              <a:rPr lang="en-GB" smtClean="0"/>
              <a:t>‹#›</a:t>
            </a:fld>
            <a:endParaRPr lang="en-GB"/>
          </a:p>
        </p:txBody>
      </p:sp>
    </p:spTree>
    <p:extLst>
      <p:ext uri="{BB962C8B-B14F-4D97-AF65-F5344CB8AC3E}">
        <p14:creationId xmlns:p14="http://schemas.microsoft.com/office/powerpoint/2010/main" val="4278302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95CD62-7CA4-4184-913C-BE7A0E673EBA}" type="datetimeFigureOut">
              <a:rPr lang="en-GB" smtClean="0"/>
              <a:t>19/12/2020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6A5CD-7E0B-45BC-B3EC-0517D327AFB8}" type="slidenum">
              <a:rPr lang="en-GB" smtClean="0"/>
              <a:t>‹#›</a:t>
            </a:fld>
            <a:endParaRPr lang="en-GB"/>
          </a:p>
        </p:txBody>
      </p:sp>
    </p:spTree>
    <p:extLst>
      <p:ext uri="{BB962C8B-B14F-4D97-AF65-F5344CB8AC3E}">
        <p14:creationId xmlns:p14="http://schemas.microsoft.com/office/powerpoint/2010/main" val="13556368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8"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89"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7" Type="http://schemas.microsoft.com/office/2007/relationships/hdphoto" Target="../media/hdphoto2.wdp"/><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9.png"/><Relationship Id="rId5" Type="http://schemas.microsoft.com/office/2007/relationships/hdphoto" Target="../media/hdphoto1.wdp"/><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png"/><Relationship Id="rId7" Type="http://schemas.microsoft.com/office/2007/relationships/hdphoto" Target="../media/hdphoto4.wdp"/><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21.png"/><Relationship Id="rId5" Type="http://schemas.microsoft.com/office/2007/relationships/hdphoto" Target="../media/hdphoto3.wdp"/><Relationship Id="rId4" Type="http://schemas.openxmlformats.org/officeDocument/2006/relationships/image" Target="../media/image20.png"/><Relationship Id="rId9" Type="http://schemas.microsoft.com/office/2007/relationships/hdphoto" Target="../media/hdphoto5.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0" name="Title 1"/>
          <p:cNvSpPr txBox="1"/>
          <p:nvPr/>
        </p:nvSpPr>
        <p:spPr>
          <a:xfrm>
            <a:off x="6012161" y="5123500"/>
            <a:ext cx="3613211" cy="1366583"/>
          </a:xfrm>
          <a:prstGeom prst="rect">
            <a:avLst/>
          </a:prstGeom>
        </p:spPr>
        <p:txBody>
          <a:bodyPr vert="horz" lIns="91440" tIns="45720" rIns="91440" bIns="45720" rtlCol="0" anchor="b" anchorCtr="0">
            <a:normAutofit/>
          </a:bodyPr>
          <a:lstStyle>
            <a:lvl1pPr algn="ctr" defTabSz="914400" rtl="0" eaLnBrk="1" latinLnBrk="0" hangingPunct="1">
              <a:lnSpc>
                <a:spcPct val="90000"/>
              </a:lnSpc>
              <a:spcBef>
                <a:spcPct val="0"/>
              </a:spcBef>
              <a:buNone/>
              <a:defRPr sz="3200" b="1" i="0" kern="1200" baseline="0">
                <a:solidFill>
                  <a:schemeClr val="tx1"/>
                </a:solidFill>
                <a:latin typeface="Lucida Sans" panose="020B0602030504020204" pitchFamily="34" charset="77"/>
                <a:ea typeface="+mj-ea"/>
                <a:cs typeface="+mj-cs"/>
              </a:defRPr>
            </a:lvl1pPr>
          </a:lstStyle>
          <a:p>
            <a:pPr algn="l"/>
            <a:r>
              <a:rPr lang="en-US" sz="1800" dirty="0">
                <a:solidFill>
                  <a:schemeClr val="accent1">
                    <a:lumMod val="50000"/>
                  </a:schemeClr>
                </a:solidFill>
              </a:rPr>
              <a:t> 22</a:t>
            </a:r>
            <a:r>
              <a:rPr lang="en-US" sz="1800" baseline="30000" dirty="0">
                <a:solidFill>
                  <a:schemeClr val="accent1">
                    <a:lumMod val="50000"/>
                  </a:schemeClr>
                </a:solidFill>
              </a:rPr>
              <a:t>nd</a:t>
            </a:r>
            <a:r>
              <a:rPr lang="en-US" sz="1800" dirty="0">
                <a:solidFill>
                  <a:schemeClr val="accent1">
                    <a:lumMod val="50000"/>
                  </a:schemeClr>
                </a:solidFill>
              </a:rPr>
              <a:t> December, 2020</a:t>
            </a:r>
          </a:p>
          <a:p>
            <a:pPr algn="l"/>
            <a:r>
              <a:rPr lang="en-US" sz="1800" dirty="0"/>
              <a:t>Virtual</a:t>
            </a:r>
          </a:p>
        </p:txBody>
      </p:sp>
      <p:sp>
        <p:nvSpPr>
          <p:cNvPr id="1048581" name="Title 1"/>
          <p:cNvSpPr txBox="1"/>
          <p:nvPr/>
        </p:nvSpPr>
        <p:spPr bwMode="auto">
          <a:xfrm>
            <a:off x="417079" y="3717033"/>
            <a:ext cx="8378551" cy="1636867"/>
          </a:xfrm>
          <a:prstGeom prst="rect">
            <a:avLst/>
          </a:prstGeom>
          <a:noFill/>
          <a:ln>
            <a:noFill/>
          </a:ln>
        </p:spPr>
        <p:txBody>
          <a:bodyPr vert="horz" wrap="square" lIns="0" tIns="0" rIns="0" bIns="0" numCol="1" anchor="t" anchorCtr="0" compatLnSpc="1">
            <a:prstTxWarp prst="textNoShape">
              <a:avLst/>
            </a:prstTxWarp>
            <a:normAutofit/>
          </a:bodyPr>
          <a:lstStyle>
            <a:lvl1pPr algn="ctr" rtl="0" eaLnBrk="0" fontAlgn="base" hangingPunct="0">
              <a:spcBef>
                <a:spcPct val="0"/>
              </a:spcBef>
              <a:spcAft>
                <a:spcPct val="0"/>
              </a:spcAft>
              <a:defRPr sz="3200" b="1" i="0" baseline="0">
                <a:solidFill>
                  <a:srgbClr val="FFFFFF"/>
                </a:solidFill>
                <a:latin typeface="Lucida Sans" panose="020B0602030504020204" pitchFamily="34" charset="77"/>
                <a:ea typeface="+mj-ea"/>
                <a:cs typeface="+mj-cs"/>
                <a:sym typeface="Lucida Sans" panose="020B0602030504020204" pitchFamily="34" charset="0"/>
              </a:defRPr>
            </a:lvl1pPr>
            <a:lvl2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2pPr>
            <a:lvl3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3pPr>
            <a:lvl4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4pPr>
            <a:lvl5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5pPr>
            <a:lvl6pPr marL="4572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6pPr>
            <a:lvl7pPr marL="9144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7pPr>
            <a:lvl8pPr marL="13716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8pPr>
            <a:lvl9pPr marL="18288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9pPr>
          </a:lstStyle>
          <a:p>
            <a:r>
              <a:rPr lang="en-US" sz="2000" kern="0" dirty="0">
                <a:solidFill>
                  <a:schemeClr val="tx1"/>
                </a:solidFill>
              </a:rPr>
              <a:t>Jamie MacLeod (UNECA)</a:t>
            </a:r>
          </a:p>
        </p:txBody>
      </p:sp>
      <p:sp>
        <p:nvSpPr>
          <p:cNvPr id="1048582" name="Title 1"/>
          <p:cNvSpPr txBox="1"/>
          <p:nvPr/>
        </p:nvSpPr>
        <p:spPr bwMode="auto">
          <a:xfrm>
            <a:off x="494499" y="2364825"/>
            <a:ext cx="8223711" cy="504056"/>
          </a:xfrm>
          <a:prstGeom prst="rect">
            <a:avLst/>
          </a:prstGeom>
          <a:noFill/>
          <a:ln>
            <a:noFill/>
          </a:ln>
        </p:spPr>
        <p:txBody>
          <a:bodyPr vert="horz" wrap="square" lIns="0" tIns="0" rIns="0" bIns="0" numCol="1" anchor="t" anchorCtr="0" compatLnSpc="1">
            <a:prstTxWarp prst="textNoShape">
              <a:avLst/>
            </a:prstTxWarp>
            <a:noAutofit/>
          </a:bodyPr>
          <a:lstStyle>
            <a:lvl1pPr algn="ctr" rtl="0" eaLnBrk="0" fontAlgn="base" hangingPunct="0">
              <a:spcBef>
                <a:spcPct val="0"/>
              </a:spcBef>
              <a:spcAft>
                <a:spcPct val="0"/>
              </a:spcAft>
              <a:defRPr sz="3200" b="1" i="0" baseline="0">
                <a:solidFill>
                  <a:srgbClr val="FFFFFF"/>
                </a:solidFill>
                <a:latin typeface="Lucida Sans" panose="020B0602030504020204" pitchFamily="34" charset="77"/>
                <a:ea typeface="+mj-ea"/>
                <a:cs typeface="+mj-cs"/>
                <a:sym typeface="Lucida Sans" panose="020B0602030504020204" pitchFamily="34" charset="0"/>
              </a:defRPr>
            </a:lvl1pPr>
            <a:lvl2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2pPr>
            <a:lvl3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3pPr>
            <a:lvl4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4pPr>
            <a:lvl5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5pPr>
            <a:lvl6pPr marL="4572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6pPr>
            <a:lvl7pPr marL="9144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7pPr>
            <a:lvl8pPr marL="13716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8pPr>
            <a:lvl9pPr marL="18288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9pPr>
          </a:lstStyle>
          <a:p>
            <a:r>
              <a:rPr lang="en-US" sz="3600" kern="0" dirty="0">
                <a:solidFill>
                  <a:schemeClr val="tx1"/>
                </a:solidFill>
              </a:rPr>
              <a:t>African Continental Free Trade Area</a:t>
            </a:r>
          </a:p>
        </p:txBody>
      </p:sp>
    </p:spTree>
    <p:extLst>
      <p:ext uri="{BB962C8B-B14F-4D97-AF65-F5344CB8AC3E}">
        <p14:creationId xmlns:p14="http://schemas.microsoft.com/office/powerpoint/2010/main" val="2284478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ângulo arredondado 8">
            <a:extLst>
              <a:ext uri="{FF2B5EF4-FFF2-40B4-BE49-F238E27FC236}">
                <a16:creationId xmlns:a16="http://schemas.microsoft.com/office/drawing/2014/main" id="{7077EECA-84C8-4BEC-84D1-391FF65C217C}"/>
              </a:ext>
            </a:extLst>
          </p:cNvPr>
          <p:cNvSpPr/>
          <p:nvPr/>
        </p:nvSpPr>
        <p:spPr>
          <a:xfrm>
            <a:off x="0" y="-19136"/>
            <a:ext cx="9144000" cy="54483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79" algn="ctr"/>
            <a:r>
              <a:rPr lang="en-US" sz="2000" b="1" dirty="0">
                <a:latin typeface="Arial" panose="020B0604020202020204" pitchFamily="34" charset="0"/>
                <a:cs typeface="Arial" panose="020B0604020202020204" pitchFamily="34" charset="0"/>
              </a:rPr>
              <a:t>Architecture of agreement</a:t>
            </a:r>
            <a:endParaRPr lang="en-GB" sz="2000" b="1" dirty="0">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780232968"/>
              </p:ext>
            </p:extLst>
          </p:nvPr>
        </p:nvGraphicFramePr>
        <p:xfrm>
          <a:off x="12701" y="525694"/>
          <a:ext cx="9131299" cy="6058659"/>
        </p:xfrm>
        <a:graphic>
          <a:graphicData uri="http://schemas.openxmlformats.org/drawingml/2006/table">
            <a:tbl>
              <a:tblPr bandRow="1"/>
              <a:tblGrid>
                <a:gridCol w="1752741">
                  <a:extLst>
                    <a:ext uri="{9D8B030D-6E8A-4147-A177-3AD203B41FA5}">
                      <a16:colId xmlns:a16="http://schemas.microsoft.com/office/drawing/2014/main" val="523473758"/>
                    </a:ext>
                  </a:extLst>
                </a:gridCol>
                <a:gridCol w="3689279">
                  <a:extLst>
                    <a:ext uri="{9D8B030D-6E8A-4147-A177-3AD203B41FA5}">
                      <a16:colId xmlns:a16="http://schemas.microsoft.com/office/drawing/2014/main" val="3866761261"/>
                    </a:ext>
                  </a:extLst>
                </a:gridCol>
                <a:gridCol w="3689279">
                  <a:extLst>
                    <a:ext uri="{9D8B030D-6E8A-4147-A177-3AD203B41FA5}">
                      <a16:colId xmlns:a16="http://schemas.microsoft.com/office/drawing/2014/main" val="1868315354"/>
                    </a:ext>
                  </a:extLst>
                </a:gridCol>
              </a:tblGrid>
              <a:tr h="2921352">
                <a:tc rowSpan="6">
                  <a:txBody>
                    <a:bodyPr/>
                    <a:lstStyle/>
                    <a:p>
                      <a:pPr>
                        <a:lnSpc>
                          <a:spcPct val="107000"/>
                        </a:lnSpc>
                        <a:spcAft>
                          <a:spcPts val="0"/>
                        </a:spcAft>
                      </a:pPr>
                      <a:r>
                        <a:rPr lang="en-GB" sz="1600" b="1" dirty="0">
                          <a:effectLst/>
                          <a:latin typeface="Calibri" panose="020F0502020204030204" pitchFamily="34" charset="0"/>
                          <a:ea typeface="DengXian" panose="02010600030101010101" pitchFamily="2" charset="-122"/>
                          <a:cs typeface="Arial" panose="020B0604020202020204" pitchFamily="34" charset="0"/>
                        </a:rPr>
                        <a:t>Framework Agreement Establishing the African Continental Free Trade Area</a:t>
                      </a:r>
                      <a:endParaRPr lang="en-GB" sz="1600" dirty="0">
                        <a:effectLst/>
                        <a:latin typeface="Calibri" panose="020F0502020204030204" pitchFamily="34" charset="0"/>
                        <a:ea typeface="DengXian" panose="02010600030101010101" pitchFamily="2" charset="-122"/>
                        <a:cs typeface="Arial" panose="020B0604020202020204" pitchFamily="34" charset="0"/>
                      </a:endParaRPr>
                    </a:p>
                  </a:txBody>
                  <a:tcPr marL="64135" marR="6413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0"/>
                        </a:spcAft>
                      </a:pPr>
                      <a:r>
                        <a:rPr lang="en-GB" sz="1600" b="1" dirty="0">
                          <a:effectLst/>
                          <a:latin typeface="Calibri" panose="020F0502020204030204" pitchFamily="34" charset="0"/>
                          <a:ea typeface="DengXian" panose="02010600030101010101" pitchFamily="2" charset="-122"/>
                          <a:cs typeface="Arial" panose="020B0604020202020204" pitchFamily="34" charset="0"/>
                        </a:rPr>
                        <a:t>Protocol on Trade in Goods </a:t>
                      </a:r>
                      <a:endParaRPr lang="en-GB" sz="1600" dirty="0">
                        <a:effectLst/>
                        <a:latin typeface="Calibri" panose="020F0502020204030204" pitchFamily="34" charset="0"/>
                        <a:ea typeface="DengXian" panose="02010600030101010101" pitchFamily="2" charset="-122"/>
                        <a:cs typeface="Arial" panose="020B0604020202020204" pitchFamily="34" charset="0"/>
                      </a:endParaRPr>
                    </a:p>
                  </a:txBody>
                  <a:tcPr marL="64135" marR="64135" marT="9525" marB="0" anchor="ctr">
                    <a:lnL>
                      <a:noFill/>
                    </a:lnL>
                    <a:lnR>
                      <a:noFill/>
                    </a:lnR>
                    <a:lnT w="12700" cap="flat" cmpd="sng" algn="ctr">
                      <a:solidFill>
                        <a:srgbClr val="000000"/>
                      </a:solidFill>
                      <a:prstDash val="solid"/>
                      <a:round/>
                      <a:headEnd type="none" w="med" len="med"/>
                      <a:tailEnd type="none" w="med" len="med"/>
                    </a:lnT>
                    <a:lnB>
                      <a:noFill/>
                    </a:lnB>
                    <a:solidFill>
                      <a:srgbClr val="B4C6E7"/>
                    </a:solidFill>
                  </a:tcPr>
                </a:tc>
                <a:tc>
                  <a:txBody>
                    <a:bodyPr/>
                    <a:lstStyle/>
                    <a:p>
                      <a:pPr>
                        <a:lnSpc>
                          <a:spcPct val="107000"/>
                        </a:lnSpc>
                        <a:spcAft>
                          <a:spcPts val="0"/>
                        </a:spcAft>
                      </a:pPr>
                      <a:r>
                        <a:rPr lang="en-GB" sz="1600" dirty="0">
                          <a:effectLst/>
                          <a:latin typeface="Calibri" panose="020F0502020204030204" pitchFamily="34" charset="0"/>
                          <a:ea typeface="DengXian" panose="02010600030101010101" pitchFamily="2" charset="-122"/>
                          <a:cs typeface="Arial" panose="020B0604020202020204" pitchFamily="34" charset="0"/>
                        </a:rPr>
                        <a:t>Annex 1: Schedules of Tariff Concessions</a:t>
                      </a:r>
                    </a:p>
                    <a:p>
                      <a:pPr>
                        <a:lnSpc>
                          <a:spcPct val="107000"/>
                        </a:lnSpc>
                        <a:spcAft>
                          <a:spcPts val="0"/>
                        </a:spcAft>
                      </a:pPr>
                      <a:r>
                        <a:rPr lang="en-GB" sz="1600" dirty="0">
                          <a:effectLst/>
                          <a:latin typeface="Calibri" panose="020F0502020204030204" pitchFamily="34" charset="0"/>
                          <a:ea typeface="DengXian" panose="02010600030101010101" pitchFamily="2" charset="-122"/>
                          <a:cs typeface="Arial" panose="020B0604020202020204" pitchFamily="34" charset="0"/>
                        </a:rPr>
                        <a:t>Annex 2: Rules of </a:t>
                      </a:r>
                      <a:r>
                        <a:rPr lang="en-GB" sz="1600" dirty="0" err="1">
                          <a:effectLst/>
                          <a:latin typeface="Calibri" panose="020F0502020204030204" pitchFamily="34" charset="0"/>
                          <a:ea typeface="DengXian" panose="02010600030101010101" pitchFamily="2" charset="-122"/>
                          <a:cs typeface="Arial" panose="020B0604020202020204" pitchFamily="34" charset="0"/>
                        </a:rPr>
                        <a:t>Orgin</a:t>
                      </a:r>
                      <a:endParaRPr lang="en-GB" sz="16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0"/>
                        </a:spcAft>
                      </a:pPr>
                      <a:r>
                        <a:rPr lang="en-GB" sz="1600" dirty="0">
                          <a:effectLst/>
                          <a:latin typeface="Calibri" panose="020F0502020204030204" pitchFamily="34" charset="0"/>
                          <a:ea typeface="DengXian" panose="02010600030101010101" pitchFamily="2" charset="-122"/>
                          <a:cs typeface="Arial" panose="020B0604020202020204" pitchFamily="34" charset="0"/>
                        </a:rPr>
                        <a:t>Annex 3: Customs Cooperation and Mutual Administrative Assistance</a:t>
                      </a:r>
                    </a:p>
                    <a:p>
                      <a:pPr>
                        <a:lnSpc>
                          <a:spcPct val="107000"/>
                        </a:lnSpc>
                        <a:spcAft>
                          <a:spcPts val="0"/>
                        </a:spcAft>
                      </a:pPr>
                      <a:r>
                        <a:rPr lang="en-GB" sz="1600" dirty="0">
                          <a:effectLst/>
                          <a:latin typeface="Calibri" panose="020F0502020204030204" pitchFamily="34" charset="0"/>
                          <a:ea typeface="DengXian" panose="02010600030101010101" pitchFamily="2" charset="-122"/>
                          <a:cs typeface="Arial" panose="020B0604020202020204" pitchFamily="34" charset="0"/>
                        </a:rPr>
                        <a:t>Annex 4: Trade Facilitation</a:t>
                      </a:r>
                    </a:p>
                    <a:p>
                      <a:pPr>
                        <a:lnSpc>
                          <a:spcPct val="107000"/>
                        </a:lnSpc>
                        <a:spcAft>
                          <a:spcPts val="0"/>
                        </a:spcAft>
                      </a:pPr>
                      <a:r>
                        <a:rPr lang="en-GB" sz="1600" dirty="0">
                          <a:effectLst/>
                          <a:latin typeface="Calibri" panose="020F0502020204030204" pitchFamily="34" charset="0"/>
                          <a:ea typeface="DengXian" panose="02010600030101010101" pitchFamily="2" charset="-122"/>
                          <a:cs typeface="Arial" panose="020B0604020202020204" pitchFamily="34" charset="0"/>
                        </a:rPr>
                        <a:t>Annex 5: Non-Tariff Barriers</a:t>
                      </a:r>
                    </a:p>
                    <a:p>
                      <a:pPr>
                        <a:lnSpc>
                          <a:spcPct val="107000"/>
                        </a:lnSpc>
                        <a:spcAft>
                          <a:spcPts val="0"/>
                        </a:spcAft>
                      </a:pPr>
                      <a:r>
                        <a:rPr lang="en-GB" sz="1600" dirty="0">
                          <a:effectLst/>
                          <a:latin typeface="Calibri" panose="020F0502020204030204" pitchFamily="34" charset="0"/>
                          <a:ea typeface="DengXian" panose="02010600030101010101" pitchFamily="2" charset="-122"/>
                          <a:cs typeface="Arial" panose="020B0604020202020204" pitchFamily="34" charset="0"/>
                        </a:rPr>
                        <a:t>Annex 6: technical Barriers to Trade</a:t>
                      </a:r>
                    </a:p>
                    <a:p>
                      <a:pPr>
                        <a:lnSpc>
                          <a:spcPct val="107000"/>
                        </a:lnSpc>
                        <a:spcAft>
                          <a:spcPts val="0"/>
                        </a:spcAft>
                      </a:pPr>
                      <a:r>
                        <a:rPr lang="en-GB" sz="1600" dirty="0">
                          <a:effectLst/>
                          <a:latin typeface="Calibri" panose="020F0502020204030204" pitchFamily="34" charset="0"/>
                          <a:ea typeface="DengXian" panose="02010600030101010101" pitchFamily="2" charset="-122"/>
                          <a:cs typeface="Arial" panose="020B0604020202020204" pitchFamily="34" charset="0"/>
                        </a:rPr>
                        <a:t>Annex 7: Sanitary and Phytosanitary Measures</a:t>
                      </a:r>
                    </a:p>
                    <a:p>
                      <a:pPr>
                        <a:lnSpc>
                          <a:spcPct val="107000"/>
                        </a:lnSpc>
                        <a:spcAft>
                          <a:spcPts val="0"/>
                        </a:spcAft>
                      </a:pPr>
                      <a:r>
                        <a:rPr lang="en-GB" sz="1600" dirty="0">
                          <a:effectLst/>
                          <a:latin typeface="Calibri" panose="020F0502020204030204" pitchFamily="34" charset="0"/>
                          <a:ea typeface="DengXian" panose="02010600030101010101" pitchFamily="2" charset="-122"/>
                          <a:cs typeface="Arial" panose="020B0604020202020204" pitchFamily="34" charset="0"/>
                        </a:rPr>
                        <a:t>Annex 8: Transit</a:t>
                      </a:r>
                    </a:p>
                    <a:p>
                      <a:pPr>
                        <a:lnSpc>
                          <a:spcPct val="107000"/>
                        </a:lnSpc>
                        <a:spcAft>
                          <a:spcPts val="0"/>
                        </a:spcAft>
                      </a:pPr>
                      <a:r>
                        <a:rPr lang="en-GB" sz="1600" dirty="0">
                          <a:effectLst/>
                          <a:latin typeface="Calibri" panose="020F0502020204030204" pitchFamily="34" charset="0"/>
                          <a:ea typeface="DengXian" panose="02010600030101010101" pitchFamily="2" charset="-122"/>
                          <a:cs typeface="Arial" panose="020B0604020202020204" pitchFamily="34" charset="0"/>
                        </a:rPr>
                        <a:t>Annex 9: Trade Remedies</a:t>
                      </a:r>
                    </a:p>
                  </a:txBody>
                  <a:tcPr marL="64135" marR="64135" marT="9525" marB="0">
                    <a:lnL>
                      <a:noFill/>
                    </a:lnL>
                    <a:lnR>
                      <a:noFill/>
                    </a:lnR>
                    <a:lnT w="12700" cap="flat" cmpd="sng" algn="ctr">
                      <a:solidFill>
                        <a:srgbClr val="000000"/>
                      </a:solidFill>
                      <a:prstDash val="solid"/>
                      <a:round/>
                      <a:headEnd type="none" w="med" len="med"/>
                      <a:tailEnd type="none" w="med" len="med"/>
                    </a:lnT>
                    <a:lnB>
                      <a:noFill/>
                    </a:lnB>
                    <a:solidFill>
                      <a:srgbClr val="DEEBF6"/>
                    </a:solidFill>
                  </a:tcPr>
                </a:tc>
                <a:extLst>
                  <a:ext uri="{0D108BD9-81ED-4DB2-BD59-A6C34878D82A}">
                    <a16:rowId xmlns:a16="http://schemas.microsoft.com/office/drawing/2014/main" val="343187740"/>
                  </a:ext>
                </a:extLst>
              </a:tr>
              <a:tr h="795180">
                <a:tc vMerge="1">
                  <a:txBody>
                    <a:bodyPr/>
                    <a:lstStyle/>
                    <a:p>
                      <a:endParaRPr lang="en-GB"/>
                    </a:p>
                  </a:txBody>
                  <a:tcPr/>
                </a:tc>
                <a:tc>
                  <a:txBody>
                    <a:bodyPr/>
                    <a:lstStyle/>
                    <a:p>
                      <a:pPr>
                        <a:lnSpc>
                          <a:spcPct val="107000"/>
                        </a:lnSpc>
                        <a:spcAft>
                          <a:spcPts val="0"/>
                        </a:spcAft>
                      </a:pPr>
                      <a:r>
                        <a:rPr lang="en-GB" sz="1600" b="1" dirty="0">
                          <a:effectLst/>
                          <a:latin typeface="Calibri" panose="020F0502020204030204" pitchFamily="34" charset="0"/>
                          <a:ea typeface="DengXian" panose="02010600030101010101" pitchFamily="2" charset="-122"/>
                          <a:cs typeface="Arial" panose="020B0604020202020204" pitchFamily="34" charset="0"/>
                        </a:rPr>
                        <a:t>Protocol on Trade in Services</a:t>
                      </a:r>
                      <a:endParaRPr lang="en-GB" sz="1600" dirty="0">
                        <a:effectLst/>
                        <a:latin typeface="Calibri" panose="020F0502020204030204" pitchFamily="34" charset="0"/>
                        <a:ea typeface="DengXian" panose="02010600030101010101" pitchFamily="2" charset="-122"/>
                        <a:cs typeface="Arial" panose="020B0604020202020204" pitchFamily="34" charset="0"/>
                      </a:endParaRPr>
                    </a:p>
                  </a:txBody>
                  <a:tcPr marL="64135" marR="64135" marT="9525" marB="0" anchor="ctr">
                    <a:lnL>
                      <a:noFill/>
                    </a:lnL>
                    <a:lnR>
                      <a:noFill/>
                    </a:lnR>
                    <a:lnT>
                      <a:noFill/>
                    </a:lnT>
                    <a:lnB>
                      <a:noFill/>
                    </a:lnB>
                    <a:solidFill>
                      <a:srgbClr val="F7CBAC"/>
                    </a:solidFill>
                  </a:tcPr>
                </a:tc>
                <a:tc>
                  <a:txBody>
                    <a:bodyPr/>
                    <a:lstStyle/>
                    <a:p>
                      <a:pPr>
                        <a:lnSpc>
                          <a:spcPct val="107000"/>
                        </a:lnSpc>
                        <a:spcAft>
                          <a:spcPts val="0"/>
                        </a:spcAft>
                      </a:pPr>
                      <a:r>
                        <a:rPr lang="en-GB" sz="1600" dirty="0">
                          <a:effectLst/>
                          <a:latin typeface="Calibri" panose="020F0502020204030204" pitchFamily="34" charset="0"/>
                          <a:ea typeface="DengXian" panose="02010600030101010101" pitchFamily="2" charset="-122"/>
                          <a:cs typeface="Arial" panose="020B0604020202020204" pitchFamily="34" charset="0"/>
                        </a:rPr>
                        <a:t>Schedules of Specific Commitments</a:t>
                      </a:r>
                    </a:p>
                    <a:p>
                      <a:pPr>
                        <a:lnSpc>
                          <a:spcPct val="107000"/>
                        </a:lnSpc>
                        <a:spcAft>
                          <a:spcPts val="0"/>
                        </a:spcAft>
                      </a:pPr>
                      <a:r>
                        <a:rPr lang="en-GB" sz="1600" dirty="0">
                          <a:effectLst/>
                          <a:latin typeface="Calibri" panose="020F0502020204030204" pitchFamily="34" charset="0"/>
                          <a:ea typeface="DengXian" panose="02010600030101010101" pitchFamily="2" charset="-122"/>
                          <a:cs typeface="Arial" panose="020B0604020202020204" pitchFamily="34" charset="0"/>
                        </a:rPr>
                        <a:t>MFN Exemption</a:t>
                      </a:r>
                    </a:p>
                    <a:p>
                      <a:pPr>
                        <a:lnSpc>
                          <a:spcPct val="107000"/>
                        </a:lnSpc>
                        <a:spcAft>
                          <a:spcPts val="0"/>
                        </a:spcAft>
                      </a:pPr>
                      <a:r>
                        <a:rPr lang="en-GB" sz="1600" dirty="0">
                          <a:effectLst/>
                          <a:latin typeface="Calibri" panose="020F0502020204030204" pitchFamily="34" charset="0"/>
                          <a:ea typeface="DengXian" panose="02010600030101010101" pitchFamily="2" charset="-122"/>
                          <a:cs typeface="Arial" panose="020B0604020202020204" pitchFamily="34" charset="0"/>
                        </a:rPr>
                        <a:t>Annex on Air Transport</a:t>
                      </a:r>
                    </a:p>
                  </a:txBody>
                  <a:tcPr marL="64135" marR="64135" marT="9525" marB="0">
                    <a:lnL>
                      <a:noFill/>
                    </a:lnL>
                    <a:lnR>
                      <a:noFill/>
                    </a:lnR>
                    <a:lnT>
                      <a:noFill/>
                    </a:lnT>
                    <a:lnB>
                      <a:noFill/>
                    </a:lnB>
                    <a:solidFill>
                      <a:srgbClr val="FBE5D5"/>
                    </a:solidFill>
                  </a:tcPr>
                </a:tc>
                <a:extLst>
                  <a:ext uri="{0D108BD9-81ED-4DB2-BD59-A6C34878D82A}">
                    <a16:rowId xmlns:a16="http://schemas.microsoft.com/office/drawing/2014/main" val="581918590"/>
                  </a:ext>
                </a:extLst>
              </a:tr>
              <a:tr h="1280827">
                <a:tc vMerge="1">
                  <a:txBody>
                    <a:bodyPr/>
                    <a:lstStyle/>
                    <a:p>
                      <a:endParaRPr lang="en-GB"/>
                    </a:p>
                  </a:txBody>
                  <a:tcPr/>
                </a:tc>
                <a:tc>
                  <a:txBody>
                    <a:bodyPr/>
                    <a:lstStyle/>
                    <a:p>
                      <a:pPr>
                        <a:lnSpc>
                          <a:spcPct val="107000"/>
                        </a:lnSpc>
                        <a:spcAft>
                          <a:spcPts val="0"/>
                        </a:spcAft>
                      </a:pPr>
                      <a:r>
                        <a:rPr lang="en-GB" sz="1600" b="1" dirty="0">
                          <a:effectLst/>
                          <a:latin typeface="Calibri" panose="020F0502020204030204" pitchFamily="34" charset="0"/>
                          <a:ea typeface="DengXian" panose="02010600030101010101" pitchFamily="2" charset="-122"/>
                          <a:cs typeface="Arial" panose="020B0604020202020204" pitchFamily="34" charset="0"/>
                        </a:rPr>
                        <a:t>Protocol on Dispute Settlement</a:t>
                      </a:r>
                      <a:endParaRPr lang="en-GB" sz="1600" dirty="0">
                        <a:effectLst/>
                        <a:latin typeface="Calibri" panose="020F0502020204030204" pitchFamily="34" charset="0"/>
                        <a:ea typeface="DengXian" panose="02010600030101010101" pitchFamily="2" charset="-122"/>
                        <a:cs typeface="Arial" panose="020B0604020202020204" pitchFamily="34" charset="0"/>
                      </a:endParaRPr>
                    </a:p>
                  </a:txBody>
                  <a:tcPr marL="64135" marR="64135" marT="9525" marB="0" anchor="ctr">
                    <a:lnL>
                      <a:noFill/>
                    </a:lnL>
                    <a:lnR>
                      <a:noFill/>
                    </a:lnR>
                    <a:lnT>
                      <a:noFill/>
                    </a:lnT>
                    <a:lnB>
                      <a:noFill/>
                    </a:lnB>
                    <a:solidFill>
                      <a:srgbClr val="FFE599"/>
                    </a:solidFill>
                  </a:tcPr>
                </a:tc>
                <a:tc>
                  <a:txBody>
                    <a:bodyPr/>
                    <a:lstStyle/>
                    <a:p>
                      <a:pPr>
                        <a:lnSpc>
                          <a:spcPct val="107000"/>
                        </a:lnSpc>
                        <a:spcAft>
                          <a:spcPts val="0"/>
                        </a:spcAft>
                      </a:pPr>
                      <a:r>
                        <a:rPr lang="en-GB" sz="1600">
                          <a:effectLst/>
                          <a:latin typeface="Calibri" panose="020F0502020204030204" pitchFamily="34" charset="0"/>
                          <a:ea typeface="DengXian" panose="02010600030101010101" pitchFamily="2" charset="-122"/>
                          <a:cs typeface="Arial" panose="020B0604020202020204" pitchFamily="34" charset="0"/>
                        </a:rPr>
                        <a:t>Annex 1: Working Procedures of the Panel</a:t>
                      </a:r>
                    </a:p>
                    <a:p>
                      <a:pPr>
                        <a:lnSpc>
                          <a:spcPct val="107000"/>
                        </a:lnSpc>
                        <a:spcAft>
                          <a:spcPts val="0"/>
                        </a:spcAft>
                      </a:pPr>
                      <a:r>
                        <a:rPr lang="en-GB" sz="1600">
                          <a:effectLst/>
                          <a:latin typeface="Calibri" panose="020F0502020204030204" pitchFamily="34" charset="0"/>
                          <a:ea typeface="DengXian" panose="02010600030101010101" pitchFamily="2" charset="-122"/>
                          <a:cs typeface="Arial" panose="020B0604020202020204" pitchFamily="34" charset="0"/>
                        </a:rPr>
                        <a:t>Annex 2: Expert Review Groups</a:t>
                      </a:r>
                    </a:p>
                    <a:p>
                      <a:pPr>
                        <a:lnSpc>
                          <a:spcPct val="107000"/>
                        </a:lnSpc>
                        <a:spcAft>
                          <a:spcPts val="0"/>
                        </a:spcAft>
                      </a:pPr>
                      <a:r>
                        <a:rPr lang="en-GB" sz="1600">
                          <a:effectLst/>
                          <a:latin typeface="Calibri" panose="020F0502020204030204" pitchFamily="34" charset="0"/>
                          <a:ea typeface="DengXian" panose="02010600030101010101" pitchFamily="2" charset="-122"/>
                          <a:cs typeface="Arial" panose="020B0604020202020204" pitchFamily="34" charset="0"/>
                        </a:rPr>
                        <a:t>Annex 3: Code of conduct for Arbitrators and Panelists</a:t>
                      </a:r>
                    </a:p>
                  </a:txBody>
                  <a:tcPr marL="64135" marR="64135" marT="9525" marB="0">
                    <a:lnL>
                      <a:noFill/>
                    </a:lnL>
                    <a:lnR>
                      <a:noFill/>
                    </a:lnR>
                    <a:lnT>
                      <a:noFill/>
                    </a:lnT>
                    <a:lnB>
                      <a:noFill/>
                    </a:lnB>
                    <a:solidFill>
                      <a:srgbClr val="FFF2CC"/>
                    </a:solidFill>
                  </a:tcPr>
                </a:tc>
                <a:extLst>
                  <a:ext uri="{0D108BD9-81ED-4DB2-BD59-A6C34878D82A}">
                    <a16:rowId xmlns:a16="http://schemas.microsoft.com/office/drawing/2014/main" val="922431262"/>
                  </a:ext>
                </a:extLst>
              </a:tr>
              <a:tr h="520406">
                <a:tc vMerge="1">
                  <a:txBody>
                    <a:bodyPr/>
                    <a:lstStyle/>
                    <a:p>
                      <a:endParaRPr lang="en-GB"/>
                    </a:p>
                  </a:txBody>
                  <a:tcPr/>
                </a:tc>
                <a:tc>
                  <a:txBody>
                    <a:bodyPr/>
                    <a:lstStyle/>
                    <a:p>
                      <a:pPr>
                        <a:lnSpc>
                          <a:spcPct val="107000"/>
                        </a:lnSpc>
                        <a:spcAft>
                          <a:spcPts val="0"/>
                        </a:spcAft>
                      </a:pPr>
                      <a:r>
                        <a:rPr lang="en-GB" sz="1600" b="1">
                          <a:effectLst/>
                          <a:latin typeface="Calibri" panose="020F0502020204030204" pitchFamily="34" charset="0"/>
                          <a:ea typeface="DengXian" panose="02010600030101010101" pitchFamily="2" charset="-122"/>
                          <a:cs typeface="Arial" panose="020B0604020202020204" pitchFamily="34" charset="0"/>
                        </a:rPr>
                        <a:t>Protocol on Intellectual Property Rights</a:t>
                      </a:r>
                      <a:endParaRPr lang="en-GB" sz="1600">
                        <a:effectLst/>
                        <a:latin typeface="Calibri" panose="020F0502020204030204" pitchFamily="34" charset="0"/>
                        <a:ea typeface="DengXian" panose="02010600030101010101" pitchFamily="2" charset="-122"/>
                        <a:cs typeface="Arial" panose="020B0604020202020204" pitchFamily="34" charset="0"/>
                      </a:endParaRPr>
                    </a:p>
                  </a:txBody>
                  <a:tcPr marL="64135" marR="64135" marT="9525" marB="0" anchor="ctr">
                    <a:lnL>
                      <a:noFill/>
                    </a:lnL>
                    <a:lnR>
                      <a:noFill/>
                    </a:lnR>
                    <a:lnT>
                      <a:noFill/>
                    </a:lnT>
                    <a:lnB>
                      <a:noFill/>
                    </a:lnB>
                    <a:solidFill>
                      <a:srgbClr val="DBCAE0"/>
                    </a:solidFill>
                  </a:tcPr>
                </a:tc>
                <a:tc>
                  <a:txBody>
                    <a:bodyPr/>
                    <a:lstStyle/>
                    <a:p>
                      <a:pPr>
                        <a:lnSpc>
                          <a:spcPct val="107000"/>
                        </a:lnSpc>
                        <a:spcAft>
                          <a:spcPts val="0"/>
                        </a:spcAft>
                      </a:pPr>
                      <a:r>
                        <a:rPr lang="en-GB" sz="1600" dirty="0">
                          <a:effectLst/>
                          <a:latin typeface="Calibri" panose="020F0502020204030204" pitchFamily="34" charset="0"/>
                          <a:ea typeface="DengXian" panose="02010600030101010101" pitchFamily="2" charset="-122"/>
                          <a:cs typeface="Arial" panose="020B0604020202020204" pitchFamily="34" charset="0"/>
                        </a:rPr>
                        <a:t>To be</a:t>
                      </a:r>
                      <a:r>
                        <a:rPr lang="en-GB" sz="1600" baseline="0" dirty="0">
                          <a:effectLst/>
                          <a:latin typeface="Calibri" panose="020F0502020204030204" pitchFamily="34" charset="0"/>
                          <a:ea typeface="DengXian" panose="02010600030101010101" pitchFamily="2" charset="-122"/>
                          <a:cs typeface="Arial" panose="020B0604020202020204" pitchFamily="34" charset="0"/>
                        </a:rPr>
                        <a:t> concluded</a:t>
                      </a:r>
                      <a:endParaRPr lang="en-GB" sz="1600" dirty="0">
                        <a:effectLst/>
                        <a:latin typeface="Calibri" panose="020F0502020204030204" pitchFamily="34" charset="0"/>
                        <a:ea typeface="DengXian" panose="02010600030101010101" pitchFamily="2" charset="-122"/>
                        <a:cs typeface="Arial" panose="020B0604020202020204" pitchFamily="34" charset="0"/>
                      </a:endParaRPr>
                    </a:p>
                  </a:txBody>
                  <a:tcPr marL="64135" marR="64135" marT="9525" marB="0">
                    <a:lnL>
                      <a:noFill/>
                    </a:lnL>
                    <a:lnR>
                      <a:noFill/>
                    </a:lnR>
                    <a:lnT>
                      <a:noFill/>
                    </a:lnT>
                    <a:lnB>
                      <a:noFill/>
                    </a:lnB>
                    <a:solidFill>
                      <a:srgbClr val="E9E0EC"/>
                    </a:solidFill>
                  </a:tcPr>
                </a:tc>
                <a:extLst>
                  <a:ext uri="{0D108BD9-81ED-4DB2-BD59-A6C34878D82A}">
                    <a16:rowId xmlns:a16="http://schemas.microsoft.com/office/drawing/2014/main" val="1470408957"/>
                  </a:ext>
                </a:extLst>
              </a:tr>
              <a:tr h="266932">
                <a:tc vMerge="1">
                  <a:txBody>
                    <a:bodyPr/>
                    <a:lstStyle/>
                    <a:p>
                      <a:endParaRPr lang="en-GB"/>
                    </a:p>
                  </a:txBody>
                  <a:tcPr/>
                </a:tc>
                <a:tc>
                  <a:txBody>
                    <a:bodyPr/>
                    <a:lstStyle/>
                    <a:p>
                      <a:pPr>
                        <a:lnSpc>
                          <a:spcPct val="107000"/>
                        </a:lnSpc>
                        <a:spcAft>
                          <a:spcPts val="0"/>
                        </a:spcAft>
                      </a:pPr>
                      <a:r>
                        <a:rPr lang="en-GB" sz="1600" b="1">
                          <a:effectLst/>
                          <a:latin typeface="Calibri" panose="020F0502020204030204" pitchFamily="34" charset="0"/>
                          <a:ea typeface="DengXian" panose="02010600030101010101" pitchFamily="2" charset="-122"/>
                          <a:cs typeface="Arial" panose="020B0604020202020204" pitchFamily="34" charset="0"/>
                        </a:rPr>
                        <a:t>Protocol on Competition Policy</a:t>
                      </a:r>
                      <a:endParaRPr lang="en-GB" sz="1600">
                        <a:effectLst/>
                        <a:latin typeface="Calibri" panose="020F0502020204030204" pitchFamily="34" charset="0"/>
                        <a:ea typeface="DengXian" panose="02010600030101010101" pitchFamily="2" charset="-122"/>
                        <a:cs typeface="Arial" panose="020B0604020202020204" pitchFamily="34" charset="0"/>
                      </a:endParaRPr>
                    </a:p>
                  </a:txBody>
                  <a:tcPr marL="64135" marR="64135" marT="9525" marB="0" anchor="ctr">
                    <a:lnL>
                      <a:noFill/>
                    </a:lnL>
                    <a:lnR>
                      <a:noFill/>
                    </a:lnR>
                    <a:lnT>
                      <a:noFill/>
                    </a:lnT>
                    <a:lnB>
                      <a:noFill/>
                    </a:lnB>
                    <a:solidFill>
                      <a:srgbClr val="ACB9CA"/>
                    </a:solidFill>
                  </a:tcPr>
                </a:tc>
                <a:tc>
                  <a:txBody>
                    <a:bodyPr/>
                    <a:lstStyle/>
                    <a:p>
                      <a:pPr>
                        <a:lnSpc>
                          <a:spcPct val="107000"/>
                        </a:lnSpc>
                        <a:spcAft>
                          <a:spcPts val="0"/>
                        </a:spcAft>
                      </a:pPr>
                      <a:r>
                        <a:rPr lang="en-GB" sz="1600" dirty="0">
                          <a:effectLst/>
                          <a:latin typeface="Calibri" panose="020F0502020204030204" pitchFamily="34" charset="0"/>
                          <a:ea typeface="DengXian" panose="02010600030101010101" pitchFamily="2" charset="-122"/>
                          <a:cs typeface="Arial" panose="020B0604020202020204" pitchFamily="34" charset="0"/>
                        </a:rPr>
                        <a:t>To</a:t>
                      </a:r>
                      <a:r>
                        <a:rPr lang="en-GB" sz="1600" baseline="0" dirty="0">
                          <a:effectLst/>
                          <a:latin typeface="Calibri" panose="020F0502020204030204" pitchFamily="34" charset="0"/>
                          <a:ea typeface="DengXian" panose="02010600030101010101" pitchFamily="2" charset="-122"/>
                          <a:cs typeface="Arial" panose="020B0604020202020204" pitchFamily="34" charset="0"/>
                        </a:rPr>
                        <a:t> be concluded</a:t>
                      </a:r>
                      <a:endParaRPr lang="en-GB" sz="1600" dirty="0">
                        <a:effectLst/>
                        <a:latin typeface="Calibri" panose="020F0502020204030204" pitchFamily="34" charset="0"/>
                        <a:ea typeface="DengXian" panose="02010600030101010101" pitchFamily="2" charset="-122"/>
                        <a:cs typeface="Arial" panose="020B0604020202020204" pitchFamily="34" charset="0"/>
                      </a:endParaRPr>
                    </a:p>
                  </a:txBody>
                  <a:tcPr marL="64135" marR="64135" marT="9525" marB="0">
                    <a:lnL>
                      <a:noFill/>
                    </a:lnL>
                    <a:lnR>
                      <a:noFill/>
                    </a:lnR>
                    <a:lnT>
                      <a:noFill/>
                    </a:lnT>
                    <a:lnB>
                      <a:noFill/>
                    </a:lnB>
                    <a:solidFill>
                      <a:srgbClr val="D5DCE4"/>
                    </a:solidFill>
                  </a:tcPr>
                </a:tc>
                <a:extLst>
                  <a:ext uri="{0D108BD9-81ED-4DB2-BD59-A6C34878D82A}">
                    <a16:rowId xmlns:a16="http://schemas.microsoft.com/office/drawing/2014/main" val="631563388"/>
                  </a:ext>
                </a:extLst>
              </a:tr>
              <a:tr h="266932">
                <a:tc vMerge="1">
                  <a:txBody>
                    <a:bodyPr/>
                    <a:lstStyle/>
                    <a:p>
                      <a:endParaRPr lang="en-GB"/>
                    </a:p>
                  </a:txBody>
                  <a:tcPr/>
                </a:tc>
                <a:tc>
                  <a:txBody>
                    <a:bodyPr/>
                    <a:lstStyle/>
                    <a:p>
                      <a:pPr>
                        <a:lnSpc>
                          <a:spcPct val="107000"/>
                        </a:lnSpc>
                        <a:spcAft>
                          <a:spcPts val="0"/>
                        </a:spcAft>
                      </a:pPr>
                      <a:r>
                        <a:rPr lang="en-GB" sz="1600" b="1">
                          <a:effectLst/>
                          <a:latin typeface="Calibri" panose="020F0502020204030204" pitchFamily="34" charset="0"/>
                          <a:ea typeface="DengXian" panose="02010600030101010101" pitchFamily="2" charset="-122"/>
                          <a:cs typeface="Arial" panose="020B0604020202020204" pitchFamily="34" charset="0"/>
                        </a:rPr>
                        <a:t>Protocol on Investment</a:t>
                      </a:r>
                      <a:endParaRPr lang="en-GB" sz="1600">
                        <a:effectLst/>
                        <a:latin typeface="Calibri" panose="020F0502020204030204" pitchFamily="34" charset="0"/>
                        <a:ea typeface="DengXian" panose="02010600030101010101" pitchFamily="2" charset="-122"/>
                        <a:cs typeface="Arial" panose="020B0604020202020204" pitchFamily="34" charset="0"/>
                      </a:endParaRPr>
                    </a:p>
                  </a:txBody>
                  <a:tcPr marL="64135" marR="64135" marT="9525" marB="0" anchor="ctr">
                    <a:lnL>
                      <a:noFill/>
                    </a:lnL>
                    <a:lnR>
                      <a:noFill/>
                    </a:lnR>
                    <a:lnT>
                      <a:noFill/>
                    </a:lnT>
                    <a:lnB w="12700" cap="flat" cmpd="sng" algn="ctr">
                      <a:solidFill>
                        <a:srgbClr val="000000"/>
                      </a:solidFill>
                      <a:prstDash val="solid"/>
                      <a:round/>
                      <a:headEnd type="none" w="med" len="med"/>
                      <a:tailEnd type="none" w="med" len="med"/>
                    </a:lnB>
                    <a:solidFill>
                      <a:srgbClr val="AEAAAA"/>
                    </a:solidFill>
                  </a:tcPr>
                </a:tc>
                <a:tc>
                  <a:txBody>
                    <a:bodyPr/>
                    <a:lstStyle/>
                    <a:p>
                      <a:pPr>
                        <a:lnSpc>
                          <a:spcPct val="107000"/>
                        </a:lnSpc>
                        <a:spcAft>
                          <a:spcPts val="0"/>
                        </a:spcAft>
                      </a:pPr>
                      <a:r>
                        <a:rPr lang="en-GB" sz="1600" dirty="0">
                          <a:effectLst/>
                          <a:latin typeface="Calibri" panose="020F0502020204030204" pitchFamily="34" charset="0"/>
                          <a:ea typeface="DengXian" panose="02010600030101010101" pitchFamily="2" charset="-122"/>
                          <a:cs typeface="Arial" panose="020B0604020202020204" pitchFamily="34" charset="0"/>
                        </a:rPr>
                        <a:t>To be concluded</a:t>
                      </a:r>
                    </a:p>
                  </a:txBody>
                  <a:tcPr marL="64135" marR="64135" marT="9525" marB="0">
                    <a:lnL>
                      <a:noFill/>
                    </a:lnL>
                    <a:lnR>
                      <a:noFill/>
                    </a:lnR>
                    <a:lnT>
                      <a:noFill/>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910302390"/>
                  </a:ext>
                </a:extLst>
              </a:tr>
            </a:tbl>
          </a:graphicData>
        </a:graphic>
      </p:graphicFrame>
    </p:spTree>
    <p:extLst>
      <p:ext uri="{BB962C8B-B14F-4D97-AF65-F5344CB8AC3E}">
        <p14:creationId xmlns:p14="http://schemas.microsoft.com/office/powerpoint/2010/main" val="3730897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ângulo arredondado 8">
            <a:extLst>
              <a:ext uri="{FF2B5EF4-FFF2-40B4-BE49-F238E27FC236}">
                <a16:creationId xmlns:a16="http://schemas.microsoft.com/office/drawing/2014/main" id="{7077EECA-84C8-4BEC-84D1-391FF65C217C}"/>
              </a:ext>
            </a:extLst>
          </p:cNvPr>
          <p:cNvSpPr/>
          <p:nvPr/>
        </p:nvSpPr>
        <p:spPr>
          <a:xfrm>
            <a:off x="0" y="-19136"/>
            <a:ext cx="9144000" cy="54483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79" algn="ctr"/>
            <a:r>
              <a:rPr lang="en-US" sz="2000" b="1" dirty="0">
                <a:latin typeface="Arial" panose="020B0604020202020204" pitchFamily="34" charset="0"/>
                <a:cs typeface="Arial" panose="020B0604020202020204" pitchFamily="34" charset="0"/>
              </a:rPr>
              <a:t>In concrete terms</a:t>
            </a:r>
            <a:endParaRPr lang="en-GB" sz="2000" b="1" dirty="0">
              <a:latin typeface="Arial" panose="020B0604020202020204" pitchFamily="34" charset="0"/>
              <a:cs typeface="Arial" panose="020B0604020202020204" pitchFamily="34" charset="0"/>
            </a:endParaRPr>
          </a:p>
        </p:txBody>
      </p:sp>
      <p:sp>
        <p:nvSpPr>
          <p:cNvPr id="10" name="Rounded Rectangle 9"/>
          <p:cNvSpPr/>
          <p:nvPr/>
        </p:nvSpPr>
        <p:spPr bwMode="auto">
          <a:xfrm>
            <a:off x="156501" y="633046"/>
            <a:ext cx="8731025" cy="5874777"/>
          </a:xfrm>
          <a:prstGeom prst="roundRect">
            <a:avLst>
              <a:gd name="adj" fmla="val 2343"/>
            </a:avLst>
          </a:prstGeom>
          <a:solidFill>
            <a:srgbClr val="FFFFFF">
              <a:lumMod val="95000"/>
            </a:srgbClr>
          </a:solidFill>
          <a:ln w="25400" cap="flat" cmpd="sng" algn="ctr">
            <a:solidFill>
              <a:srgbClr val="FFFFFF"/>
            </a:solidFill>
            <a:prstDash val="soli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fontAlgn="base" hangingPunct="0">
              <a:spcBef>
                <a:spcPct val="0"/>
              </a:spcBef>
              <a:spcAft>
                <a:spcPct val="0"/>
              </a:spcAft>
              <a:defRPr/>
            </a:pPr>
            <a:endParaRPr lang="en-GB" kern="0">
              <a:solidFill>
                <a:srgbClr val="000000"/>
              </a:solidFill>
              <a:latin typeface="Calibri"/>
              <a:ea typeface="Calibri" pitchFamily="34" charset="0"/>
              <a:cs typeface="Calibri" pitchFamily="34" charset="0"/>
              <a:sym typeface="Calibri" pitchFamily="34" charset="0"/>
            </a:endParaRPr>
          </a:p>
        </p:txBody>
      </p:sp>
      <p:sp>
        <p:nvSpPr>
          <p:cNvPr id="4" name="Rectangle 3">
            <a:extLst>
              <a:ext uri="{FF2B5EF4-FFF2-40B4-BE49-F238E27FC236}">
                <a16:creationId xmlns:a16="http://schemas.microsoft.com/office/drawing/2014/main" id="{5ADCCB25-F525-4BA9-AB6A-B006D3337394}"/>
              </a:ext>
            </a:extLst>
          </p:cNvPr>
          <p:cNvSpPr/>
          <p:nvPr/>
        </p:nvSpPr>
        <p:spPr>
          <a:xfrm>
            <a:off x="271406" y="767790"/>
            <a:ext cx="8501213" cy="5740033"/>
          </a:xfrm>
          <a:prstGeom prst="rect">
            <a:avLst/>
          </a:prstGeom>
        </p:spPr>
        <p:txBody>
          <a:bodyPr wrap="square">
            <a:spAutoFit/>
          </a:bodyPr>
          <a:lstStyle/>
          <a:p>
            <a:pPr marL="285744" indent="-285744">
              <a:spcAft>
                <a:spcPts val="600"/>
              </a:spcAft>
              <a:buFont typeface="Arial" panose="020B0604020202020204" pitchFamily="34" charset="0"/>
              <a:buChar char="•"/>
            </a:pPr>
            <a:r>
              <a:rPr lang="en-US" dirty="0">
                <a:solidFill>
                  <a:srgbClr val="000000"/>
                </a:solidFill>
                <a:latin typeface="+mj-lt"/>
              </a:rPr>
              <a:t>From January 2021, tariffs on 90% of goods traded between AfCFTA State Parties are to be reduced in equal annual installments until they are eliminated within 5 years for non-LDCs and 10 years for LDCs. </a:t>
            </a:r>
          </a:p>
          <a:p>
            <a:pPr marL="285744" indent="-285744">
              <a:spcAft>
                <a:spcPts val="600"/>
              </a:spcAft>
              <a:buFont typeface="Arial" panose="020B0604020202020204" pitchFamily="34" charset="0"/>
              <a:buChar char="•"/>
            </a:pPr>
            <a:r>
              <a:rPr lang="en-US" dirty="0">
                <a:solidFill>
                  <a:srgbClr val="000000"/>
                </a:solidFill>
                <a:latin typeface="+mj-lt"/>
              </a:rPr>
              <a:t>So, a product facing a tariff of 25% being imported into a non-LDC would be tariffed at 20% from Jan 2021, then 15% from Jan 2022, with such reductions each year until it is traded duty-free </a:t>
            </a:r>
            <a:r>
              <a:rPr lang="en-US">
                <a:solidFill>
                  <a:srgbClr val="000000"/>
                </a:solidFill>
                <a:latin typeface="+mj-lt"/>
              </a:rPr>
              <a:t>by Jan 2026.</a:t>
            </a:r>
            <a:endParaRPr lang="en-US" dirty="0">
              <a:solidFill>
                <a:srgbClr val="000000"/>
              </a:solidFill>
              <a:latin typeface="+mj-lt"/>
            </a:endParaRPr>
          </a:p>
          <a:p>
            <a:pPr marL="285744" indent="-285744">
              <a:spcAft>
                <a:spcPts val="600"/>
              </a:spcAft>
              <a:buFont typeface="Arial" panose="020B0604020202020204" pitchFamily="34" charset="0"/>
              <a:buChar char="•"/>
            </a:pPr>
            <a:r>
              <a:rPr lang="en-US" dirty="0">
                <a:solidFill>
                  <a:srgbClr val="000000"/>
                </a:solidFill>
                <a:latin typeface="+mj-lt"/>
              </a:rPr>
              <a:t>For an additional 7% of ‘sensitive’ goods, tariffs will fall within 10 years for non-LDCs and 13 years for LDCs. A final 3% of ‘excluded’ products are to retain their tariffs to allow flexibilities for State Parties with particular sensitivities, but will be subject to a review every five years.</a:t>
            </a:r>
          </a:p>
          <a:p>
            <a:pPr marL="285744" indent="-285744">
              <a:spcAft>
                <a:spcPts val="600"/>
              </a:spcAft>
              <a:buFont typeface="Arial" panose="020B0604020202020204" pitchFamily="34" charset="0"/>
              <a:buChar char="•"/>
            </a:pPr>
            <a:r>
              <a:rPr lang="en-US" dirty="0">
                <a:solidFill>
                  <a:srgbClr val="000000"/>
                </a:solidFill>
                <a:latin typeface="+mj-lt"/>
              </a:rPr>
              <a:t>Businesses also already have recourse to the NTB Mechanism, available at https://tradebarriers.africa/home. </a:t>
            </a:r>
          </a:p>
          <a:p>
            <a:pPr marL="285744" indent="-285744">
              <a:spcAft>
                <a:spcPts val="600"/>
              </a:spcAft>
              <a:buFont typeface="Arial" panose="020B0604020202020204" pitchFamily="34" charset="0"/>
              <a:buChar char="•"/>
            </a:pPr>
            <a:r>
              <a:rPr lang="en-US" dirty="0">
                <a:solidFill>
                  <a:srgbClr val="000000"/>
                </a:solidFill>
                <a:latin typeface="+mj-lt"/>
              </a:rPr>
              <a:t>The AfCFTA also contains commitments on customs cooperation and mutual administrative assistance, trade facilitation, technical barriers to trade, sanitary and phytosanitary standards, and trade transit. </a:t>
            </a:r>
          </a:p>
          <a:p>
            <a:pPr marL="285744" indent="-285744">
              <a:spcAft>
                <a:spcPts val="600"/>
              </a:spcAft>
              <a:buFont typeface="Arial" panose="020B0604020202020204" pitchFamily="34" charset="0"/>
              <a:buChar char="•"/>
            </a:pPr>
            <a:r>
              <a:rPr lang="en-US" dirty="0">
                <a:solidFill>
                  <a:srgbClr val="000000"/>
                </a:solidFill>
                <a:latin typeface="+mj-lt"/>
              </a:rPr>
              <a:t>These work ‘behind the scenes’ to simplify and harmonize trade procedures and logistics, expedite the process of importation, exportation and transit, and to harmonize and mutually recognize standards, and eliminate unnecessary barriers to trade. </a:t>
            </a:r>
          </a:p>
        </p:txBody>
      </p:sp>
    </p:spTree>
    <p:extLst>
      <p:ext uri="{BB962C8B-B14F-4D97-AF65-F5344CB8AC3E}">
        <p14:creationId xmlns:p14="http://schemas.microsoft.com/office/powerpoint/2010/main" val="357661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ângulo arredondado 8">
            <a:extLst>
              <a:ext uri="{FF2B5EF4-FFF2-40B4-BE49-F238E27FC236}">
                <a16:creationId xmlns:a16="http://schemas.microsoft.com/office/drawing/2014/main" id="{7077EECA-84C8-4BEC-84D1-391FF65C217C}"/>
              </a:ext>
            </a:extLst>
          </p:cNvPr>
          <p:cNvSpPr/>
          <p:nvPr/>
        </p:nvSpPr>
        <p:spPr>
          <a:xfrm>
            <a:off x="0" y="-19136"/>
            <a:ext cx="9144000" cy="54483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79" algn="ctr"/>
            <a:r>
              <a:rPr lang="en-US" sz="2000" b="1" dirty="0">
                <a:latin typeface="Arial" panose="020B0604020202020204" pitchFamily="34" charset="0"/>
                <a:cs typeface="Arial" panose="020B0604020202020204" pitchFamily="34" charset="0"/>
              </a:rPr>
              <a:t>In concrete terms: services</a:t>
            </a:r>
            <a:endParaRPr lang="en-GB" sz="2000" b="1" dirty="0">
              <a:latin typeface="Arial" panose="020B0604020202020204" pitchFamily="34" charset="0"/>
              <a:cs typeface="Arial" panose="020B0604020202020204" pitchFamily="34" charset="0"/>
            </a:endParaRPr>
          </a:p>
        </p:txBody>
      </p:sp>
      <p:sp>
        <p:nvSpPr>
          <p:cNvPr id="6" name="Rectangle 5">
            <a:extLst/>
          </p:cNvPr>
          <p:cNvSpPr/>
          <p:nvPr/>
        </p:nvSpPr>
        <p:spPr>
          <a:xfrm flipH="1">
            <a:off x="1473742" y="868275"/>
            <a:ext cx="175396" cy="26094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p:cNvPr>
          <p:cNvSpPr/>
          <p:nvPr/>
        </p:nvSpPr>
        <p:spPr>
          <a:xfrm rot="5400000">
            <a:off x="1389033" y="-310547"/>
            <a:ext cx="153420" cy="24872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
          <p:cNvSpPr>
            <a:spLocks/>
          </p:cNvSpPr>
          <p:nvPr/>
        </p:nvSpPr>
        <p:spPr bwMode="auto">
          <a:xfrm>
            <a:off x="351279" y="840669"/>
            <a:ext cx="799046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39688" indent="0" algn="ctr">
              <a:spcAft>
                <a:spcPts val="1000"/>
              </a:spcAft>
            </a:pPr>
            <a:r>
              <a:rPr lang="en-GB" dirty="0"/>
              <a:t>State Parties will submit schedules of commitment for the liberalisation of trade in services in the five priority sectors of </a:t>
            </a:r>
          </a:p>
        </p:txBody>
      </p:sp>
      <p:pic>
        <p:nvPicPr>
          <p:cNvPr id="9" name="Picture 8"/>
          <p:cNvPicPr>
            <a:picLocks noChangeAspect="1"/>
          </p:cNvPicPr>
          <p:nvPr/>
        </p:nvPicPr>
        <p:blipFill>
          <a:blip r:embed="rId3"/>
          <a:stretch>
            <a:fillRect/>
          </a:stretch>
        </p:blipFill>
        <p:spPr>
          <a:xfrm>
            <a:off x="6878934" y="3855402"/>
            <a:ext cx="2114550" cy="2162175"/>
          </a:xfrm>
          <a:prstGeom prst="rect">
            <a:avLst/>
          </a:prstGeom>
        </p:spPr>
      </p:pic>
      <p:sp>
        <p:nvSpPr>
          <p:cNvPr id="11" name="Rectangle 10"/>
          <p:cNvSpPr/>
          <p:nvPr/>
        </p:nvSpPr>
        <p:spPr>
          <a:xfrm>
            <a:off x="4077077" y="4708389"/>
            <a:ext cx="3746296" cy="1754326"/>
          </a:xfrm>
          <a:prstGeom prst="rect">
            <a:avLst/>
          </a:prstGeom>
        </p:spPr>
        <p:txBody>
          <a:bodyPr wrap="square">
            <a:spAutoFit/>
          </a:bodyPr>
          <a:lstStyle/>
          <a:p>
            <a:r>
              <a:rPr lang="en-GB" dirty="0">
                <a:ea typeface="DengXian" panose="02010600030101010101" pitchFamily="2" charset="-122"/>
              </a:rPr>
              <a:t>In 2017, over 53 per cent of the continent’s Gross Domestic Product (GDP) was attributed to services sectors, and in most countries accounted for up to 49 per cent of GDP</a:t>
            </a:r>
            <a:endParaRPr lang="en-GB" dirty="0"/>
          </a:p>
        </p:txBody>
      </p:sp>
      <p:cxnSp>
        <p:nvCxnSpPr>
          <p:cNvPr id="12" name="Straight Connector 11"/>
          <p:cNvCxnSpPr/>
          <p:nvPr/>
        </p:nvCxnSpPr>
        <p:spPr>
          <a:xfrm>
            <a:off x="4057188" y="3544518"/>
            <a:ext cx="0" cy="2812215"/>
          </a:xfrm>
          <a:prstGeom prst="line">
            <a:avLst/>
          </a:prstGeom>
        </p:spPr>
        <p:style>
          <a:lnRef idx="1">
            <a:schemeClr val="accent1"/>
          </a:lnRef>
          <a:fillRef idx="0">
            <a:schemeClr val="accent1"/>
          </a:fillRef>
          <a:effectRef idx="0">
            <a:schemeClr val="accent1"/>
          </a:effectRef>
          <a:fontRef idx="minor">
            <a:schemeClr val="tx1"/>
          </a:fontRef>
        </p:style>
      </p:cxnSp>
      <p:pic>
        <p:nvPicPr>
          <p:cNvPr id="13" name="Picture 12" descr="&lt;strong&gt;Globe&lt;/strong&gt; | Free Stock Photo | Illustration of a &lt;strong&gt;globe&lt;/strong&gt; | # 16907"/>
          <p:cNvPicPr>
            <a:picLocks noChangeAspect="1"/>
          </p:cNvPicPr>
          <p:nvPr/>
        </p:nvPicPr>
        <p:blipFill>
          <a:blip r:embed="rId4"/>
          <a:stretch>
            <a:fillRect/>
          </a:stretch>
        </p:blipFill>
        <p:spPr>
          <a:xfrm>
            <a:off x="951540" y="3682137"/>
            <a:ext cx="1929832" cy="1929832"/>
          </a:xfrm>
          <a:prstGeom prst="rect">
            <a:avLst/>
          </a:prstGeom>
        </p:spPr>
      </p:pic>
      <p:sp>
        <p:nvSpPr>
          <p:cNvPr id="14" name="TextBox 13"/>
          <p:cNvSpPr txBox="1"/>
          <p:nvPr/>
        </p:nvSpPr>
        <p:spPr>
          <a:xfrm>
            <a:off x="99152" y="5666961"/>
            <a:ext cx="3580482" cy="646331"/>
          </a:xfrm>
          <a:prstGeom prst="rect">
            <a:avLst/>
          </a:prstGeom>
          <a:noFill/>
        </p:spPr>
        <p:txBody>
          <a:bodyPr wrap="square" rtlCol="0">
            <a:spAutoFit/>
          </a:bodyPr>
          <a:lstStyle/>
          <a:p>
            <a:pPr algn="ctr"/>
            <a:r>
              <a:rPr lang="en-GB" dirty="0"/>
              <a:t>Services constituted 23 per cent of total global trade in 2018</a:t>
            </a:r>
          </a:p>
        </p:txBody>
      </p:sp>
      <p:cxnSp>
        <p:nvCxnSpPr>
          <p:cNvPr id="15" name="Straight Connector 14"/>
          <p:cNvCxnSpPr/>
          <p:nvPr/>
        </p:nvCxnSpPr>
        <p:spPr>
          <a:xfrm>
            <a:off x="99152" y="3438401"/>
            <a:ext cx="35804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679634" y="3438401"/>
            <a:ext cx="0" cy="2926957"/>
          </a:xfrm>
          <a:prstGeom prst="line">
            <a:avLst/>
          </a:prstGeom>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5"/>
          <a:stretch>
            <a:fillRect/>
          </a:stretch>
        </p:blipFill>
        <p:spPr>
          <a:xfrm>
            <a:off x="2507256" y="2838249"/>
            <a:ext cx="497944" cy="497944"/>
          </a:xfrm>
          <a:prstGeom prst="rect">
            <a:avLst/>
          </a:prstGeom>
        </p:spPr>
      </p:pic>
      <p:pic>
        <p:nvPicPr>
          <p:cNvPr id="18" name="Picture 17"/>
          <p:cNvPicPr>
            <a:picLocks noChangeAspect="1"/>
          </p:cNvPicPr>
          <p:nvPr/>
        </p:nvPicPr>
        <p:blipFill rotWithShape="1">
          <a:blip r:embed="rId6"/>
          <a:srcRect l="-10722" t="2206" r="-815" b="18382"/>
          <a:stretch/>
        </p:blipFill>
        <p:spPr>
          <a:xfrm>
            <a:off x="6126221" y="2571148"/>
            <a:ext cx="988483" cy="920312"/>
          </a:xfrm>
          <a:prstGeom prst="rect">
            <a:avLst/>
          </a:prstGeom>
        </p:spPr>
      </p:pic>
      <p:pic>
        <p:nvPicPr>
          <p:cNvPr id="19" name="Picture 18"/>
          <p:cNvPicPr>
            <a:picLocks noChangeAspect="1"/>
          </p:cNvPicPr>
          <p:nvPr/>
        </p:nvPicPr>
        <p:blipFill>
          <a:blip r:embed="rId7"/>
          <a:stretch>
            <a:fillRect/>
          </a:stretch>
        </p:blipFill>
        <p:spPr>
          <a:xfrm>
            <a:off x="4028780" y="2182499"/>
            <a:ext cx="1073861" cy="1073861"/>
          </a:xfrm>
          <a:prstGeom prst="rect">
            <a:avLst/>
          </a:prstGeom>
        </p:spPr>
      </p:pic>
      <p:pic>
        <p:nvPicPr>
          <p:cNvPr id="20" name="Picture 19"/>
          <p:cNvPicPr>
            <a:picLocks noChangeAspect="1"/>
          </p:cNvPicPr>
          <p:nvPr/>
        </p:nvPicPr>
        <p:blipFill>
          <a:blip r:embed="rId8"/>
          <a:stretch>
            <a:fillRect/>
          </a:stretch>
        </p:blipFill>
        <p:spPr>
          <a:xfrm>
            <a:off x="1233351" y="1876173"/>
            <a:ext cx="1026183" cy="821765"/>
          </a:xfrm>
          <a:prstGeom prst="rect">
            <a:avLst/>
          </a:prstGeom>
        </p:spPr>
      </p:pic>
      <p:sp>
        <p:nvSpPr>
          <p:cNvPr id="21" name="Rounded Rectangle 20"/>
          <p:cNvSpPr/>
          <p:nvPr/>
        </p:nvSpPr>
        <p:spPr>
          <a:xfrm>
            <a:off x="130063" y="1506522"/>
            <a:ext cx="3075846" cy="3146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Professional and Business Services </a:t>
            </a:r>
          </a:p>
        </p:txBody>
      </p:sp>
      <p:sp>
        <p:nvSpPr>
          <p:cNvPr id="22" name="Rounded Rectangle 21"/>
          <p:cNvSpPr/>
          <p:nvPr/>
        </p:nvSpPr>
        <p:spPr>
          <a:xfrm>
            <a:off x="55164" y="2918971"/>
            <a:ext cx="2356374" cy="3639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Communication Services</a:t>
            </a:r>
          </a:p>
        </p:txBody>
      </p:sp>
      <p:sp>
        <p:nvSpPr>
          <p:cNvPr id="23" name="Rounded Rectangle 22"/>
          <p:cNvSpPr/>
          <p:nvPr/>
        </p:nvSpPr>
        <p:spPr>
          <a:xfrm>
            <a:off x="3774853" y="2016096"/>
            <a:ext cx="1830981" cy="3328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Transport Services</a:t>
            </a:r>
          </a:p>
        </p:txBody>
      </p:sp>
      <p:sp>
        <p:nvSpPr>
          <p:cNvPr id="24" name="Rounded Rectangle 23"/>
          <p:cNvSpPr/>
          <p:nvPr/>
        </p:nvSpPr>
        <p:spPr>
          <a:xfrm>
            <a:off x="7051276" y="3054069"/>
            <a:ext cx="1883884" cy="3561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Financial Services</a:t>
            </a:r>
          </a:p>
        </p:txBody>
      </p:sp>
      <p:pic>
        <p:nvPicPr>
          <p:cNvPr id="25" name="Picture 24"/>
          <p:cNvPicPr>
            <a:picLocks noChangeAspect="1"/>
          </p:cNvPicPr>
          <p:nvPr/>
        </p:nvPicPr>
        <p:blipFill>
          <a:blip r:embed="rId9"/>
          <a:stretch>
            <a:fillRect/>
          </a:stretch>
        </p:blipFill>
        <p:spPr>
          <a:xfrm>
            <a:off x="7482283" y="1169115"/>
            <a:ext cx="1209571" cy="1209571"/>
          </a:xfrm>
          <a:prstGeom prst="rect">
            <a:avLst/>
          </a:prstGeom>
        </p:spPr>
      </p:pic>
      <p:sp>
        <p:nvSpPr>
          <p:cNvPr id="26" name="Rounded Rectangle 25"/>
          <p:cNvSpPr/>
          <p:nvPr/>
        </p:nvSpPr>
        <p:spPr>
          <a:xfrm>
            <a:off x="6268598" y="1506521"/>
            <a:ext cx="1095078" cy="3146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Tourism</a:t>
            </a:r>
          </a:p>
        </p:txBody>
      </p:sp>
    </p:spTree>
    <p:extLst>
      <p:ext uri="{BB962C8B-B14F-4D97-AF65-F5344CB8AC3E}">
        <p14:creationId xmlns:p14="http://schemas.microsoft.com/office/powerpoint/2010/main" val="3013253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ângulo arredondado 8">
            <a:extLst>
              <a:ext uri="{FF2B5EF4-FFF2-40B4-BE49-F238E27FC236}">
                <a16:creationId xmlns:a16="http://schemas.microsoft.com/office/drawing/2014/main" id="{7077EECA-84C8-4BEC-84D1-391FF65C217C}"/>
              </a:ext>
            </a:extLst>
          </p:cNvPr>
          <p:cNvSpPr/>
          <p:nvPr/>
        </p:nvSpPr>
        <p:spPr>
          <a:xfrm>
            <a:off x="0" y="2692400"/>
            <a:ext cx="9144000" cy="1460499"/>
          </a:xfrm>
          <a:prstGeom prst="roundRect">
            <a:avLst>
              <a:gd name="adj"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noAutofit/>
          </a:bodyPr>
          <a:lstStyle/>
          <a:p>
            <a:pPr marL="357179" algn="ctr"/>
            <a:r>
              <a:rPr lang="en-US" sz="2400" b="1" dirty="0">
                <a:latin typeface="Arial" panose="020B0604020202020204" pitchFamily="34" charset="0"/>
                <a:cs typeface="Arial" panose="020B0604020202020204" pitchFamily="34" charset="0"/>
              </a:rPr>
              <a:t>Impact</a:t>
            </a:r>
            <a:endParaRPr lang="en-GB"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8447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ângulo arredondado 8">
            <a:extLst>
              <a:ext uri="{FF2B5EF4-FFF2-40B4-BE49-F238E27FC236}">
                <a16:creationId xmlns:a16="http://schemas.microsoft.com/office/drawing/2014/main" id="{7077EECA-84C8-4BEC-84D1-391FF65C217C}"/>
              </a:ext>
            </a:extLst>
          </p:cNvPr>
          <p:cNvSpPr/>
          <p:nvPr/>
        </p:nvSpPr>
        <p:spPr>
          <a:xfrm>
            <a:off x="0" y="-19136"/>
            <a:ext cx="9144000" cy="54483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79" algn="ctr"/>
            <a:r>
              <a:rPr lang="en-US" sz="2000" b="1" dirty="0">
                <a:latin typeface="Arial" panose="020B0604020202020204" pitchFamily="34" charset="0"/>
                <a:cs typeface="Arial" panose="020B0604020202020204" pitchFamily="34" charset="0"/>
              </a:rPr>
              <a:t>Boosting African industrial trade</a:t>
            </a:r>
            <a:endParaRPr lang="en-GB" sz="2000" b="1" dirty="0">
              <a:latin typeface="Arial" panose="020B0604020202020204" pitchFamily="34" charset="0"/>
              <a:cs typeface="Arial" panose="020B0604020202020204" pitchFamily="34" charset="0"/>
            </a:endParaRPr>
          </a:p>
        </p:txBody>
      </p:sp>
      <p:sp>
        <p:nvSpPr>
          <p:cNvPr id="10" name="Rounded Rectangle 9"/>
          <p:cNvSpPr/>
          <p:nvPr/>
        </p:nvSpPr>
        <p:spPr bwMode="auto">
          <a:xfrm>
            <a:off x="156501" y="4866182"/>
            <a:ext cx="8731025" cy="1641641"/>
          </a:xfrm>
          <a:prstGeom prst="roundRect">
            <a:avLst>
              <a:gd name="adj" fmla="val 8569"/>
            </a:avLst>
          </a:prstGeom>
          <a:solidFill>
            <a:srgbClr val="FFFFFF">
              <a:lumMod val="95000"/>
            </a:srgbClr>
          </a:solidFill>
          <a:ln w="25400" cap="flat" cmpd="sng" algn="ctr">
            <a:solidFill>
              <a:srgbClr val="FFFFFF"/>
            </a:solidFill>
            <a:prstDash val="soli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fontAlgn="base" hangingPunct="0">
              <a:spcBef>
                <a:spcPct val="0"/>
              </a:spcBef>
              <a:spcAft>
                <a:spcPct val="0"/>
              </a:spcAft>
              <a:defRPr/>
            </a:pPr>
            <a:endParaRPr lang="en-GB" kern="0">
              <a:solidFill>
                <a:srgbClr val="000000"/>
              </a:solidFill>
              <a:latin typeface="Calibri"/>
              <a:ea typeface="Calibri" pitchFamily="34" charset="0"/>
              <a:cs typeface="Calibri" pitchFamily="34" charset="0"/>
              <a:sym typeface="Calibri" pitchFamily="34" charset="0"/>
            </a:endParaRPr>
          </a:p>
        </p:txBody>
      </p:sp>
      <p:sp>
        <p:nvSpPr>
          <p:cNvPr id="4" name="Rectangle 3">
            <a:extLst>
              <a:ext uri="{FF2B5EF4-FFF2-40B4-BE49-F238E27FC236}">
                <a16:creationId xmlns:a16="http://schemas.microsoft.com/office/drawing/2014/main" id="{5ADCCB25-F525-4BA9-AB6A-B006D3337394}"/>
              </a:ext>
            </a:extLst>
          </p:cNvPr>
          <p:cNvSpPr/>
          <p:nvPr/>
        </p:nvSpPr>
        <p:spPr>
          <a:xfrm>
            <a:off x="246549" y="4924518"/>
            <a:ext cx="8501213" cy="1554272"/>
          </a:xfrm>
          <a:prstGeom prst="rect">
            <a:avLst/>
          </a:prstGeom>
        </p:spPr>
        <p:txBody>
          <a:bodyPr wrap="square">
            <a:spAutoFit/>
          </a:bodyPr>
          <a:lstStyle/>
          <a:p>
            <a:pPr marL="285744" indent="-285744">
              <a:spcAft>
                <a:spcPts val="600"/>
              </a:spcAft>
              <a:buFont typeface="Arial" panose="020B0604020202020204" pitchFamily="34" charset="0"/>
              <a:buChar char="•"/>
            </a:pPr>
            <a:r>
              <a:rPr lang="en-US" dirty="0">
                <a:solidFill>
                  <a:srgbClr val="000000"/>
                </a:solidFill>
                <a:latin typeface="+mj-lt"/>
              </a:rPr>
              <a:t>Intra-African exports would increase the most for industrial products; with gains ranging between around 25 per cent (or US$ 36.1 billion) and almost 30 per cent (or US$ 43.3 billion) under low ambition scenario and high ambition scenario</a:t>
            </a:r>
          </a:p>
          <a:p>
            <a:pPr marL="285744" indent="-285744">
              <a:spcAft>
                <a:spcPts val="600"/>
              </a:spcAft>
              <a:buFont typeface="Arial" panose="020B0604020202020204" pitchFamily="34" charset="0"/>
              <a:buChar char="•"/>
            </a:pPr>
            <a:r>
              <a:rPr lang="en-US" dirty="0">
                <a:solidFill>
                  <a:srgbClr val="000000"/>
                </a:solidFill>
                <a:latin typeface="+mj-lt"/>
              </a:rPr>
              <a:t>Largest increases in exports of vehicles and transport equipment, energy, metals, machinery, chemical products, sugar, other food products, wood and paper, and textiles</a:t>
            </a:r>
          </a:p>
        </p:txBody>
      </p:sp>
      <p:sp>
        <p:nvSpPr>
          <p:cNvPr id="2" name="TextBox 1"/>
          <p:cNvSpPr txBox="1"/>
          <p:nvPr/>
        </p:nvSpPr>
        <p:spPr>
          <a:xfrm>
            <a:off x="579122" y="577024"/>
            <a:ext cx="8308403" cy="646331"/>
          </a:xfrm>
          <a:prstGeom prst="rect">
            <a:avLst/>
          </a:prstGeom>
          <a:noFill/>
        </p:spPr>
        <p:txBody>
          <a:bodyPr wrap="square" rtlCol="0">
            <a:spAutoFit/>
          </a:bodyPr>
          <a:lstStyle/>
          <a:p>
            <a:pPr algn="ctr"/>
            <a:r>
              <a:rPr lang="en-US" dirty="0"/>
              <a:t>Change in intra-African exports by main sectors, as compared to the baseline without AfCFTA in place - 2040 - US$ </a:t>
            </a:r>
            <a:r>
              <a:rPr lang="en-US" dirty="0" err="1"/>
              <a:t>bn</a:t>
            </a:r>
            <a:r>
              <a:rPr lang="en-US" dirty="0"/>
              <a:t> (various scenarios)</a:t>
            </a:r>
            <a:endParaRPr lang="en-GB" dirty="0"/>
          </a:p>
        </p:txBody>
      </p:sp>
      <p:graphicFrame>
        <p:nvGraphicFramePr>
          <p:cNvPr id="11" name="Chart 10"/>
          <p:cNvGraphicFramePr/>
          <p:nvPr>
            <p:extLst>
              <p:ext uri="{D42A27DB-BD31-4B8C-83A1-F6EECF244321}">
                <p14:modId xmlns:p14="http://schemas.microsoft.com/office/powerpoint/2010/main" val="4286610372"/>
              </p:ext>
            </p:extLst>
          </p:nvPr>
        </p:nvGraphicFramePr>
        <p:xfrm>
          <a:off x="45690" y="1141624"/>
          <a:ext cx="9085611" cy="37556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7567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2657793219"/>
              </p:ext>
            </p:extLst>
          </p:nvPr>
        </p:nvGraphicFramePr>
        <p:xfrm>
          <a:off x="120650" y="1289898"/>
          <a:ext cx="9023350" cy="418151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ângulo arredondado 8">
            <a:extLst>
              <a:ext uri="{FF2B5EF4-FFF2-40B4-BE49-F238E27FC236}">
                <a16:creationId xmlns:a16="http://schemas.microsoft.com/office/drawing/2014/main" id="{7077EECA-84C8-4BEC-84D1-391FF65C217C}"/>
              </a:ext>
            </a:extLst>
          </p:cNvPr>
          <p:cNvSpPr/>
          <p:nvPr/>
        </p:nvSpPr>
        <p:spPr>
          <a:xfrm>
            <a:off x="0" y="-19136"/>
            <a:ext cx="9144000" cy="54483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79" algn="ctr"/>
            <a:r>
              <a:rPr lang="en-US" sz="2000" b="1" dirty="0">
                <a:latin typeface="Arial" panose="020B0604020202020204" pitchFamily="34" charset="0"/>
                <a:cs typeface="Arial" panose="020B0604020202020204" pitchFamily="34" charset="0"/>
              </a:rPr>
              <a:t>Export gains by sector</a:t>
            </a:r>
            <a:endParaRPr lang="en-GB" sz="2000" b="1" dirty="0">
              <a:latin typeface="Arial" panose="020B0604020202020204" pitchFamily="34" charset="0"/>
              <a:cs typeface="Arial" panose="020B0604020202020204" pitchFamily="34" charset="0"/>
            </a:endParaRPr>
          </a:p>
        </p:txBody>
      </p:sp>
      <p:sp>
        <p:nvSpPr>
          <p:cNvPr id="10" name="Rounded Rectangle 9"/>
          <p:cNvSpPr/>
          <p:nvPr/>
        </p:nvSpPr>
        <p:spPr bwMode="auto">
          <a:xfrm>
            <a:off x="156501" y="5471415"/>
            <a:ext cx="8731025" cy="1036408"/>
          </a:xfrm>
          <a:prstGeom prst="roundRect">
            <a:avLst>
              <a:gd name="adj" fmla="val 8569"/>
            </a:avLst>
          </a:prstGeom>
          <a:solidFill>
            <a:srgbClr val="FFFFFF">
              <a:lumMod val="95000"/>
            </a:srgbClr>
          </a:solidFill>
          <a:ln w="25400" cap="flat" cmpd="sng" algn="ctr">
            <a:solidFill>
              <a:srgbClr val="FFFFFF"/>
            </a:solidFill>
            <a:prstDash val="soli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fontAlgn="base" hangingPunct="0">
              <a:spcBef>
                <a:spcPct val="0"/>
              </a:spcBef>
              <a:spcAft>
                <a:spcPct val="0"/>
              </a:spcAft>
              <a:defRPr/>
            </a:pPr>
            <a:endParaRPr lang="en-GB" kern="0">
              <a:solidFill>
                <a:srgbClr val="000000"/>
              </a:solidFill>
              <a:latin typeface="Calibri"/>
              <a:ea typeface="Calibri" pitchFamily="34" charset="0"/>
              <a:cs typeface="Calibri" pitchFamily="34" charset="0"/>
              <a:sym typeface="Calibri" pitchFamily="34" charset="0"/>
            </a:endParaRPr>
          </a:p>
        </p:txBody>
      </p:sp>
      <p:sp>
        <p:nvSpPr>
          <p:cNvPr id="4" name="Rectangle 3">
            <a:extLst>
              <a:ext uri="{FF2B5EF4-FFF2-40B4-BE49-F238E27FC236}">
                <a16:creationId xmlns:a16="http://schemas.microsoft.com/office/drawing/2014/main" id="{5ADCCB25-F525-4BA9-AB6A-B006D3337394}"/>
              </a:ext>
            </a:extLst>
          </p:cNvPr>
          <p:cNvSpPr/>
          <p:nvPr/>
        </p:nvSpPr>
        <p:spPr>
          <a:xfrm>
            <a:off x="156501" y="5471415"/>
            <a:ext cx="8501213" cy="923330"/>
          </a:xfrm>
          <a:prstGeom prst="rect">
            <a:avLst/>
          </a:prstGeom>
        </p:spPr>
        <p:txBody>
          <a:bodyPr wrap="square">
            <a:spAutoFit/>
          </a:bodyPr>
          <a:lstStyle/>
          <a:p>
            <a:pPr marL="285744" indent="-285744">
              <a:spcAft>
                <a:spcPts val="600"/>
              </a:spcAft>
              <a:buFont typeface="Arial" panose="020B0604020202020204" pitchFamily="34" charset="0"/>
              <a:buChar char="•"/>
            </a:pPr>
            <a:r>
              <a:rPr lang="en-US" dirty="0">
                <a:solidFill>
                  <a:srgbClr val="000000"/>
                </a:solidFill>
                <a:latin typeface="+mj-lt"/>
              </a:rPr>
              <a:t>Largest increases in exports of vehicles and transport equipment, energy, metals, machinery, chemical products, sugar, other food products, wood and paper, milk and dairy, and textiles.</a:t>
            </a:r>
          </a:p>
        </p:txBody>
      </p:sp>
      <p:sp>
        <p:nvSpPr>
          <p:cNvPr id="2" name="TextBox 1"/>
          <p:cNvSpPr txBox="1"/>
          <p:nvPr/>
        </p:nvSpPr>
        <p:spPr>
          <a:xfrm>
            <a:off x="579122" y="577024"/>
            <a:ext cx="8308403" cy="646331"/>
          </a:xfrm>
          <a:prstGeom prst="rect">
            <a:avLst/>
          </a:prstGeom>
          <a:noFill/>
        </p:spPr>
        <p:txBody>
          <a:bodyPr wrap="square" rtlCol="0">
            <a:spAutoFit/>
          </a:bodyPr>
          <a:lstStyle/>
          <a:p>
            <a:pPr algn="ctr"/>
            <a:r>
              <a:rPr lang="en-US" dirty="0"/>
              <a:t>Top 10 gains in intra-African exports by sectors, as compared to the baseline without AfCFTA in place - 2040 - US$ </a:t>
            </a:r>
            <a:r>
              <a:rPr lang="en-US" dirty="0" err="1"/>
              <a:t>bn</a:t>
            </a:r>
            <a:r>
              <a:rPr lang="en-US" dirty="0"/>
              <a:t> (various scenarios)</a:t>
            </a:r>
          </a:p>
        </p:txBody>
      </p:sp>
    </p:spTree>
    <p:extLst>
      <p:ext uri="{BB962C8B-B14F-4D97-AF65-F5344CB8AC3E}">
        <p14:creationId xmlns:p14="http://schemas.microsoft.com/office/powerpoint/2010/main" val="2617845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3590732313"/>
              </p:ext>
            </p:extLst>
          </p:nvPr>
        </p:nvGraphicFramePr>
        <p:xfrm>
          <a:off x="0" y="1514258"/>
          <a:ext cx="9102522" cy="4298334"/>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ângulo arredondado 8">
            <a:extLst>
              <a:ext uri="{FF2B5EF4-FFF2-40B4-BE49-F238E27FC236}">
                <a16:creationId xmlns:a16="http://schemas.microsoft.com/office/drawing/2014/main" id="{7077EECA-84C8-4BEC-84D1-391FF65C217C}"/>
              </a:ext>
            </a:extLst>
          </p:cNvPr>
          <p:cNvSpPr/>
          <p:nvPr/>
        </p:nvSpPr>
        <p:spPr>
          <a:xfrm>
            <a:off x="0" y="-19136"/>
            <a:ext cx="9144000" cy="54483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79" algn="ctr"/>
            <a:r>
              <a:rPr lang="en-US" sz="2000" b="1" dirty="0">
                <a:latin typeface="Arial" panose="020B0604020202020204" pitchFamily="34" charset="0"/>
                <a:cs typeface="Arial" panose="020B0604020202020204" pitchFamily="34" charset="0"/>
              </a:rPr>
              <a:t>Export gains by level of development</a:t>
            </a:r>
            <a:endParaRPr lang="en-GB" sz="2000" b="1" dirty="0">
              <a:latin typeface="Arial" panose="020B0604020202020204" pitchFamily="34" charset="0"/>
              <a:cs typeface="Arial" panose="020B0604020202020204" pitchFamily="34" charset="0"/>
            </a:endParaRPr>
          </a:p>
        </p:txBody>
      </p:sp>
      <p:sp>
        <p:nvSpPr>
          <p:cNvPr id="10" name="Rounded Rectangle 9"/>
          <p:cNvSpPr/>
          <p:nvPr/>
        </p:nvSpPr>
        <p:spPr bwMode="auto">
          <a:xfrm>
            <a:off x="156501" y="5881351"/>
            <a:ext cx="8731025" cy="626471"/>
          </a:xfrm>
          <a:prstGeom prst="roundRect">
            <a:avLst>
              <a:gd name="adj" fmla="val 8569"/>
            </a:avLst>
          </a:prstGeom>
          <a:solidFill>
            <a:srgbClr val="FFFFFF">
              <a:lumMod val="95000"/>
            </a:srgbClr>
          </a:solidFill>
          <a:ln w="25400" cap="flat" cmpd="sng" algn="ctr">
            <a:solidFill>
              <a:srgbClr val="FFFFFF"/>
            </a:solidFill>
            <a:prstDash val="soli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fontAlgn="base" hangingPunct="0">
              <a:spcBef>
                <a:spcPct val="0"/>
              </a:spcBef>
              <a:spcAft>
                <a:spcPct val="0"/>
              </a:spcAft>
              <a:defRPr/>
            </a:pPr>
            <a:endParaRPr lang="en-GB" kern="0">
              <a:solidFill>
                <a:srgbClr val="000000"/>
              </a:solidFill>
              <a:latin typeface="Calibri"/>
              <a:ea typeface="Calibri" pitchFamily="34" charset="0"/>
              <a:cs typeface="Calibri" pitchFamily="34" charset="0"/>
              <a:sym typeface="Calibri" pitchFamily="34" charset="0"/>
            </a:endParaRPr>
          </a:p>
        </p:txBody>
      </p:sp>
      <p:sp>
        <p:nvSpPr>
          <p:cNvPr id="4" name="Rectangle 3">
            <a:extLst>
              <a:ext uri="{FF2B5EF4-FFF2-40B4-BE49-F238E27FC236}">
                <a16:creationId xmlns:a16="http://schemas.microsoft.com/office/drawing/2014/main" id="{5ADCCB25-F525-4BA9-AB6A-B006D3337394}"/>
              </a:ext>
            </a:extLst>
          </p:cNvPr>
          <p:cNvSpPr/>
          <p:nvPr/>
        </p:nvSpPr>
        <p:spPr>
          <a:xfrm>
            <a:off x="156501" y="5975541"/>
            <a:ext cx="8501213" cy="369332"/>
          </a:xfrm>
          <a:prstGeom prst="rect">
            <a:avLst/>
          </a:prstGeom>
        </p:spPr>
        <p:txBody>
          <a:bodyPr wrap="square">
            <a:spAutoFit/>
          </a:bodyPr>
          <a:lstStyle/>
          <a:p>
            <a:pPr marL="285744" indent="-285744">
              <a:spcAft>
                <a:spcPts val="600"/>
              </a:spcAft>
              <a:buFont typeface="Arial" panose="020B0604020202020204" pitchFamily="34" charset="0"/>
              <a:buChar char="•"/>
            </a:pPr>
            <a:r>
              <a:rPr lang="en-US" dirty="0">
                <a:solidFill>
                  <a:srgbClr val="000000"/>
                </a:solidFill>
                <a:latin typeface="+mj-lt"/>
              </a:rPr>
              <a:t>African LDCs are estimated to have the greatest forecast boost to industrial exports</a:t>
            </a:r>
          </a:p>
        </p:txBody>
      </p:sp>
      <p:sp>
        <p:nvSpPr>
          <p:cNvPr id="2" name="TextBox 1"/>
          <p:cNvSpPr txBox="1"/>
          <p:nvPr/>
        </p:nvSpPr>
        <p:spPr>
          <a:xfrm>
            <a:off x="579123" y="759904"/>
            <a:ext cx="8308403" cy="923330"/>
          </a:xfrm>
          <a:prstGeom prst="rect">
            <a:avLst/>
          </a:prstGeom>
          <a:noFill/>
        </p:spPr>
        <p:txBody>
          <a:bodyPr wrap="square" rtlCol="0">
            <a:spAutoFit/>
          </a:bodyPr>
          <a:lstStyle/>
          <a:p>
            <a:pPr algn="ctr"/>
            <a:r>
              <a:rPr lang="en-US" dirty="0"/>
              <a:t>Proportion of total gains in Africa’s (non-LDCs vs. LDCs) exports to Africa, by main sectors, under intermediate ambition scenario (as compared to baseline) – in 2040</a:t>
            </a:r>
          </a:p>
          <a:p>
            <a:pPr algn="ctr"/>
            <a:endParaRPr lang="en-US" dirty="0"/>
          </a:p>
        </p:txBody>
      </p:sp>
    </p:spTree>
    <p:extLst>
      <p:ext uri="{BB962C8B-B14F-4D97-AF65-F5344CB8AC3E}">
        <p14:creationId xmlns:p14="http://schemas.microsoft.com/office/powerpoint/2010/main" val="1760170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ângulo arredondado 8">
            <a:extLst>
              <a:ext uri="{FF2B5EF4-FFF2-40B4-BE49-F238E27FC236}">
                <a16:creationId xmlns:a16="http://schemas.microsoft.com/office/drawing/2014/main" id="{7077EECA-84C8-4BEC-84D1-391FF65C217C}"/>
              </a:ext>
            </a:extLst>
          </p:cNvPr>
          <p:cNvSpPr/>
          <p:nvPr/>
        </p:nvSpPr>
        <p:spPr>
          <a:xfrm>
            <a:off x="0" y="2692400"/>
            <a:ext cx="9144000" cy="1460499"/>
          </a:xfrm>
          <a:prstGeom prst="roundRect">
            <a:avLst>
              <a:gd name="adj"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noAutofit/>
          </a:bodyPr>
          <a:lstStyle/>
          <a:p>
            <a:pPr marL="357179" algn="ctr"/>
            <a:r>
              <a:rPr lang="en-US" sz="2400" b="1" dirty="0">
                <a:latin typeface="Arial" panose="020B0604020202020204" pitchFamily="34" charset="0"/>
                <a:cs typeface="Arial" panose="020B0604020202020204" pitchFamily="34" charset="0"/>
              </a:rPr>
              <a:t>State of play</a:t>
            </a:r>
            <a:endParaRPr lang="en-GB"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3170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Rectângulo arredondado 8"/>
          <p:cNvSpPr/>
          <p:nvPr/>
        </p:nvSpPr>
        <p:spPr>
          <a:xfrm>
            <a:off x="0" y="-1380"/>
            <a:ext cx="9144000" cy="54483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algn="ctr">
              <a:defRPr sz="1600" b="1" i="0" u="none" strike="noStrike" kern="1200" cap="none" spc="0" normalizeH="0" baseline="0">
                <a:solidFill>
                  <a:sysClr val="windowText" lastClr="000000">
                    <a:lumMod val="50000"/>
                    <a:lumOff val="50000"/>
                  </a:sysClr>
                </a:solidFill>
                <a:latin typeface="+mj-lt"/>
                <a:ea typeface="+mj-ea"/>
                <a:cs typeface="+mj-cs"/>
              </a:defRPr>
            </a:pPr>
            <a:r>
              <a:rPr lang="en-US" sz="2000" b="1" dirty="0">
                <a:solidFill>
                  <a:schemeClr val="bg1"/>
                </a:solidFill>
                <a:latin typeface="Arial" panose="020B0604020202020204" pitchFamily="34" charset="0"/>
                <a:cs typeface="Arial" panose="020B0604020202020204" pitchFamily="34" charset="0"/>
              </a:rPr>
              <a:t>State of play: Dec, 2020</a:t>
            </a:r>
          </a:p>
        </p:txBody>
      </p:sp>
      <p:sp>
        <p:nvSpPr>
          <p:cNvPr id="24" name="Rounded Rectangle 23">
            <a:extLst>
              <a:ext uri="{FF2B5EF4-FFF2-40B4-BE49-F238E27FC236}">
                <a16:creationId xmlns:a16="http://schemas.microsoft.com/office/drawing/2014/main" id="{B5AFA08D-9F83-8843-B7CD-6C0536EEDF91}"/>
              </a:ext>
            </a:extLst>
          </p:cNvPr>
          <p:cNvSpPr/>
          <p:nvPr/>
        </p:nvSpPr>
        <p:spPr bwMode="auto">
          <a:xfrm>
            <a:off x="1490896" y="926624"/>
            <a:ext cx="6912768" cy="967582"/>
          </a:xfrm>
          <a:prstGeom prst="roundRect">
            <a:avLst/>
          </a:prstGeom>
          <a:solidFill>
            <a:schemeClr val="accent3">
              <a:lumMod val="60000"/>
              <a:lumOff val="40000"/>
            </a:schemeClr>
          </a:solidFill>
          <a:ln w="25400" cap="flat" cmpd="sng" algn="ctr">
            <a:solidFill>
              <a:schemeClr val="bg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0" tIns="45720" rIns="45720" bIns="45720" numCol="1" rtlCol="0" anchor="ctr" anchorCtr="0" compatLnSpc="1">
            <a:prstTxWarp prst="textNoShape">
              <a:avLst/>
            </a:prstTxWarp>
            <a:no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sym typeface="Calibri" pitchFamily="34" charset="0"/>
              </a:rPr>
              <a:t>54 AU countries have signed the agreement (only Eritrea</a:t>
            </a:r>
            <a:r>
              <a:rPr kumimoji="0" lang="en-US" sz="1800" b="0" i="0" u="none" strike="noStrike" cap="none" normalizeH="0" dirty="0">
                <a:ln>
                  <a:noFill/>
                </a:ln>
                <a:solidFill>
                  <a:schemeClr val="bg1"/>
                </a:solidFill>
                <a:effectLst/>
                <a:latin typeface="Arial" panose="020B0604020202020204" pitchFamily="34" charset="0"/>
                <a:ea typeface="Calibri" pitchFamily="34" charset="0"/>
                <a:cs typeface="Arial" panose="020B0604020202020204" pitchFamily="34" charset="0"/>
                <a:sym typeface="Calibri" pitchFamily="34" charset="0"/>
              </a:rPr>
              <a:t> remains)</a:t>
            </a:r>
            <a:endParaRPr lang="en-US" dirty="0">
              <a:solidFill>
                <a:schemeClr val="bg1"/>
              </a:solidFill>
              <a:latin typeface="Arial" panose="020B0604020202020204" pitchFamily="34" charset="0"/>
              <a:ea typeface="Calibri" pitchFamily="34" charset="0"/>
              <a:cs typeface="Arial" panose="020B0604020202020204" pitchFamily="34" charset="0"/>
            </a:endParaRPr>
          </a:p>
        </p:txBody>
      </p:sp>
      <p:sp>
        <p:nvSpPr>
          <p:cNvPr id="25" name="Oval 24">
            <a:extLst>
              <a:ext uri="{FF2B5EF4-FFF2-40B4-BE49-F238E27FC236}">
                <a16:creationId xmlns:a16="http://schemas.microsoft.com/office/drawing/2014/main" id="{ADD23015-E442-6347-B0FB-8C4B7C7EF9DF}"/>
              </a:ext>
            </a:extLst>
          </p:cNvPr>
          <p:cNvSpPr/>
          <p:nvPr/>
        </p:nvSpPr>
        <p:spPr bwMode="auto">
          <a:xfrm>
            <a:off x="842824" y="891010"/>
            <a:ext cx="1038810" cy="1038810"/>
          </a:xfrm>
          <a:prstGeom prst="ellipse">
            <a:avLst/>
          </a:prstGeom>
          <a:solidFill>
            <a:schemeClr val="accent3">
              <a:lumMod val="60000"/>
              <a:lumOff val="40000"/>
            </a:schemeClr>
          </a:solidFill>
          <a:ln w="25400" cap="flat" cmpd="sng" algn="ctr">
            <a:solidFill>
              <a:schemeClr val="bg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sp>
        <p:nvSpPr>
          <p:cNvPr id="26" name="Rounded Rectangle 25">
            <a:extLst>
              <a:ext uri="{FF2B5EF4-FFF2-40B4-BE49-F238E27FC236}">
                <a16:creationId xmlns:a16="http://schemas.microsoft.com/office/drawing/2014/main" id="{AF25BCEA-33DF-7949-BF75-BC2E9A3DE483}"/>
              </a:ext>
            </a:extLst>
          </p:cNvPr>
          <p:cNvSpPr/>
          <p:nvPr/>
        </p:nvSpPr>
        <p:spPr bwMode="auto">
          <a:xfrm>
            <a:off x="1490896" y="2264124"/>
            <a:ext cx="6912768" cy="967582"/>
          </a:xfrm>
          <a:prstGeom prst="roundRect">
            <a:avLst/>
          </a:prstGeom>
          <a:solidFill>
            <a:schemeClr val="accent3"/>
          </a:solidFill>
          <a:ln w="25400" cap="flat" cmpd="sng" algn="ctr">
            <a:solidFill>
              <a:schemeClr val="bg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0" tIns="45720" rIns="45720" bIns="45720" numCol="1" rtlCol="0" anchor="ctr" anchorCtr="0" compatLnSpc="1">
            <a:prstTxWarp prst="textNoShape">
              <a:avLst/>
            </a:prstTxWarp>
            <a:noAutofit/>
          </a:bodyPr>
          <a:lstStyle/>
          <a:p>
            <a:pPr marL="0" marR="0" indent="0" algn="l" defTabSz="914400" rtl="0" eaLnBrk="1" fontAlgn="base" latinLnBrk="0" hangingPunct="0">
              <a:lnSpc>
                <a:spcPct val="100000"/>
              </a:lnSpc>
              <a:spcBef>
                <a:spcPct val="0"/>
              </a:spcBef>
              <a:spcAft>
                <a:spcPct val="0"/>
              </a:spcAft>
              <a:buClrTx/>
              <a:buSzTx/>
              <a:buFontTx/>
              <a:buNone/>
              <a:tabLst/>
            </a:pPr>
            <a:r>
              <a:rPr lang="en-US" dirty="0">
                <a:solidFill>
                  <a:schemeClr val="bg1"/>
                </a:solidFill>
                <a:latin typeface="Arial" panose="020B0604020202020204" pitchFamily="34" charset="0"/>
                <a:ea typeface="Calibri" pitchFamily="34" charset="0"/>
                <a:cs typeface="Arial" panose="020B0604020202020204" pitchFamily="34" charset="0"/>
              </a:rPr>
              <a:t>34 have deposited instrument of ratification (plus 2 who’ve ratified domestically, but not yet deposited)</a:t>
            </a:r>
            <a:endParaRPr kumimoji="0" lang="en-US" sz="1800" b="0"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sym typeface="Calibri" pitchFamily="34" charset="0"/>
            </a:endParaRPr>
          </a:p>
        </p:txBody>
      </p:sp>
      <p:sp>
        <p:nvSpPr>
          <p:cNvPr id="27" name="Oval 26">
            <a:extLst>
              <a:ext uri="{FF2B5EF4-FFF2-40B4-BE49-F238E27FC236}">
                <a16:creationId xmlns:a16="http://schemas.microsoft.com/office/drawing/2014/main" id="{39ABA15F-FE4F-C543-8EDB-49ECC5FBFF49}"/>
              </a:ext>
            </a:extLst>
          </p:cNvPr>
          <p:cNvSpPr/>
          <p:nvPr/>
        </p:nvSpPr>
        <p:spPr bwMode="auto">
          <a:xfrm>
            <a:off x="842824" y="2228510"/>
            <a:ext cx="1038810" cy="1038810"/>
          </a:xfrm>
          <a:prstGeom prst="ellipse">
            <a:avLst/>
          </a:prstGeom>
          <a:solidFill>
            <a:schemeClr val="accent3"/>
          </a:solidFill>
          <a:ln w="25400" cap="flat" cmpd="sng" algn="ctr">
            <a:solidFill>
              <a:schemeClr val="bg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sp>
        <p:nvSpPr>
          <p:cNvPr id="28" name="Rounded Rectangle 27">
            <a:extLst>
              <a:ext uri="{FF2B5EF4-FFF2-40B4-BE49-F238E27FC236}">
                <a16:creationId xmlns:a16="http://schemas.microsoft.com/office/drawing/2014/main" id="{FDF5EFF4-4212-7647-AB38-678F9138FA05}"/>
              </a:ext>
            </a:extLst>
          </p:cNvPr>
          <p:cNvSpPr/>
          <p:nvPr/>
        </p:nvSpPr>
        <p:spPr bwMode="auto">
          <a:xfrm>
            <a:off x="1490896" y="3601624"/>
            <a:ext cx="6912768" cy="967582"/>
          </a:xfrm>
          <a:prstGeom prst="roundRect">
            <a:avLst/>
          </a:prstGeom>
          <a:solidFill>
            <a:schemeClr val="accent3">
              <a:lumMod val="75000"/>
            </a:schemeClr>
          </a:solidFill>
          <a:ln w="25400" cap="flat" cmpd="sng" algn="ctr">
            <a:solidFill>
              <a:schemeClr val="bg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0" tIns="45720" rIns="45720" bIns="45720" numCol="1" rtlCol="0" anchor="ctr" anchorCtr="0" compatLnSpc="1">
            <a:prstTxWarp prst="textNoShape">
              <a:avLst/>
            </a:prstTxWarp>
            <a:no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sym typeface="Calibri" pitchFamily="34" charset="0"/>
              </a:rPr>
              <a:t>41 States have submitted tariff schedules (incl. SACU, EAC, ECOWAS and CEMAC).</a:t>
            </a:r>
            <a:endParaRPr kumimoji="0" lang="en-US" sz="1800"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sym typeface="Calibri" pitchFamily="34" charset="0"/>
            </a:endParaRPr>
          </a:p>
        </p:txBody>
      </p:sp>
      <p:sp>
        <p:nvSpPr>
          <p:cNvPr id="29" name="Oval 28">
            <a:extLst>
              <a:ext uri="{FF2B5EF4-FFF2-40B4-BE49-F238E27FC236}">
                <a16:creationId xmlns:a16="http://schemas.microsoft.com/office/drawing/2014/main" id="{EB1675F3-948F-7E4C-BAEE-3152B2138C60}"/>
              </a:ext>
            </a:extLst>
          </p:cNvPr>
          <p:cNvSpPr/>
          <p:nvPr/>
        </p:nvSpPr>
        <p:spPr bwMode="auto">
          <a:xfrm>
            <a:off x="842824" y="3566010"/>
            <a:ext cx="1038810" cy="1038810"/>
          </a:xfrm>
          <a:prstGeom prst="ellipse">
            <a:avLst/>
          </a:prstGeom>
          <a:solidFill>
            <a:schemeClr val="accent3">
              <a:lumMod val="75000"/>
            </a:schemeClr>
          </a:solidFill>
          <a:ln w="25400" cap="flat" cmpd="sng" algn="ctr">
            <a:solidFill>
              <a:schemeClr val="bg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sp>
        <p:nvSpPr>
          <p:cNvPr id="30" name="Rounded Rectangle 29">
            <a:extLst>
              <a:ext uri="{FF2B5EF4-FFF2-40B4-BE49-F238E27FC236}">
                <a16:creationId xmlns:a16="http://schemas.microsoft.com/office/drawing/2014/main" id="{44249C1D-447D-BB4A-8D37-FA33013E6F9C}"/>
              </a:ext>
            </a:extLst>
          </p:cNvPr>
          <p:cNvSpPr/>
          <p:nvPr/>
        </p:nvSpPr>
        <p:spPr bwMode="auto">
          <a:xfrm>
            <a:off x="1506245" y="4939124"/>
            <a:ext cx="6912768" cy="967582"/>
          </a:xfrm>
          <a:prstGeom prst="roundRect">
            <a:avLst/>
          </a:prstGeom>
          <a:solidFill>
            <a:schemeClr val="accent3">
              <a:lumMod val="50000"/>
            </a:schemeClr>
          </a:solidFill>
          <a:ln w="25400" cap="flat" cmpd="sng" algn="ctr">
            <a:solidFill>
              <a:schemeClr val="bg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0" tIns="45720" rIns="45720" bIns="45720" numCol="1" rtlCol="0" anchor="ctr" anchorCtr="0" compatLnSpc="1">
            <a:prstTxWarp prst="textNoShape">
              <a:avLst/>
            </a:prstTxWarp>
            <a:noAutofit/>
          </a:bodyPr>
          <a:lstStyle/>
          <a:p>
            <a:pPr marL="0" marR="0" indent="0" algn="l" defTabSz="914400" rtl="0" eaLnBrk="1" fontAlgn="base" latinLnBrk="0" hangingPunct="0">
              <a:lnSpc>
                <a:spcPct val="100000"/>
              </a:lnSpc>
              <a:spcBef>
                <a:spcPct val="0"/>
              </a:spcBef>
              <a:spcAft>
                <a:spcPct val="0"/>
              </a:spcAft>
              <a:buClrTx/>
              <a:buSzTx/>
              <a:buFontTx/>
              <a:buNone/>
              <a:tabLst/>
            </a:pPr>
            <a:r>
              <a:rPr lang="en-US" dirty="0">
                <a:solidFill>
                  <a:schemeClr val="bg1"/>
                </a:solidFill>
                <a:latin typeface="Arial" panose="020B0604020202020204" pitchFamily="34" charset="0"/>
                <a:ea typeface="Calibri" pitchFamily="34" charset="0"/>
                <a:cs typeface="Arial" panose="020B0604020202020204" pitchFamily="34" charset="0"/>
                <a:sym typeface="Calibri" pitchFamily="34" charset="0"/>
              </a:rPr>
              <a:t>12</a:t>
            </a:r>
            <a:r>
              <a:rPr kumimoji="0" lang="en-US" sz="1800" b="0"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sym typeface="Calibri" pitchFamily="34" charset="0"/>
              </a:rPr>
              <a:t> States have submitted</a:t>
            </a:r>
            <a:r>
              <a:rPr kumimoji="0" lang="en-US" sz="1800" b="0" i="0" u="none" strike="noStrike" cap="none" normalizeH="0" dirty="0">
                <a:ln>
                  <a:noFill/>
                </a:ln>
                <a:solidFill>
                  <a:schemeClr val="bg1"/>
                </a:solidFill>
                <a:effectLst/>
                <a:latin typeface="Arial" panose="020B0604020202020204" pitchFamily="34" charset="0"/>
                <a:ea typeface="Calibri" pitchFamily="34" charset="0"/>
                <a:cs typeface="Arial" panose="020B0604020202020204" pitchFamily="34" charset="0"/>
                <a:sym typeface="Calibri" pitchFamily="34" charset="0"/>
              </a:rPr>
              <a:t> initial services schedules of concessions (but these have not yet been “negotiated”)</a:t>
            </a:r>
            <a:endParaRPr kumimoji="0" lang="en-US" sz="1800" b="0"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sym typeface="Calibri" pitchFamily="34" charset="0"/>
            </a:endParaRPr>
          </a:p>
        </p:txBody>
      </p:sp>
      <p:sp>
        <p:nvSpPr>
          <p:cNvPr id="31" name="Oval 30">
            <a:extLst>
              <a:ext uri="{FF2B5EF4-FFF2-40B4-BE49-F238E27FC236}">
                <a16:creationId xmlns:a16="http://schemas.microsoft.com/office/drawing/2014/main" id="{3002C864-D61B-3847-B2E5-D5CE273203CF}"/>
              </a:ext>
            </a:extLst>
          </p:cNvPr>
          <p:cNvSpPr/>
          <p:nvPr/>
        </p:nvSpPr>
        <p:spPr bwMode="auto">
          <a:xfrm>
            <a:off x="858173" y="4903510"/>
            <a:ext cx="1038810" cy="1038810"/>
          </a:xfrm>
          <a:prstGeom prst="ellipse">
            <a:avLst/>
          </a:prstGeom>
          <a:solidFill>
            <a:schemeClr val="accent3">
              <a:lumMod val="50000"/>
            </a:schemeClr>
          </a:solidFill>
          <a:ln w="25400" cap="flat" cmpd="sng" algn="ctr">
            <a:solidFill>
              <a:schemeClr val="bg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pic>
        <p:nvPicPr>
          <p:cNvPr id="51" name="Picture 50" descr="A picture containing drawing&#10;&#10;Description automatically generated">
            <a:extLst>
              <a:ext uri="{FF2B5EF4-FFF2-40B4-BE49-F238E27FC236}">
                <a16:creationId xmlns:a16="http://schemas.microsoft.com/office/drawing/2014/main" id="{7A46EBAA-4853-D849-9441-1709517F5C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294" y="3777314"/>
            <a:ext cx="573870" cy="573870"/>
          </a:xfrm>
          <a:prstGeom prst="rect">
            <a:avLst/>
          </a:prstGeom>
        </p:spPr>
      </p:pic>
      <p:sp>
        <p:nvSpPr>
          <p:cNvPr id="3" name="Rectangle 2"/>
          <p:cNvSpPr/>
          <p:nvPr/>
        </p:nvSpPr>
        <p:spPr>
          <a:xfrm>
            <a:off x="1075294" y="1143000"/>
            <a:ext cx="511394" cy="482504"/>
          </a:xfrm>
          <a:prstGeom prst="rect">
            <a:avLst/>
          </a:prstGeom>
          <a:blipFill>
            <a:blip r:embed="rId4">
              <a:duotone>
                <a:schemeClr val="accent1">
                  <a:shade val="45000"/>
                  <a:satMod val="135000"/>
                </a:schemeClr>
                <a:prstClr val="white"/>
              </a:duotone>
              <a:extLst>
                <a:ext uri="{BEBA8EAE-BF5A-486C-A8C5-ECC9F3942E4B}">
                  <a14:imgProps xmlns:a14="http://schemas.microsoft.com/office/drawing/2010/main">
                    <a14:imgLayer r:embed="rId5">
                      <a14:imgEffect>
                        <a14:brightnessContrast bright="100000" contrast="10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1026214" y="2421264"/>
            <a:ext cx="702727" cy="623980"/>
          </a:xfrm>
          <a:prstGeom prst="rect">
            <a:avLst/>
          </a:prstGeom>
          <a:blipFill>
            <a:blip r:embed="rId6">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contrast="10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descr="A picture containing drawing&#10;&#10;Description automatically generated">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642" y="5135980"/>
            <a:ext cx="573870" cy="573870"/>
          </a:xfrm>
          <a:prstGeom prst="rect">
            <a:avLst/>
          </a:prstGeom>
        </p:spPr>
      </p:pic>
    </p:spTree>
    <p:extLst>
      <p:ext uri="{BB962C8B-B14F-4D97-AF65-F5344CB8AC3E}">
        <p14:creationId xmlns:p14="http://schemas.microsoft.com/office/powerpoint/2010/main" val="4121954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ângulo arredondado 8">
            <a:extLst>
              <a:ext uri="{FF2B5EF4-FFF2-40B4-BE49-F238E27FC236}">
                <a16:creationId xmlns:a16="http://schemas.microsoft.com/office/drawing/2014/main" id="{7077EECA-84C8-4BEC-84D1-391FF65C217C}"/>
              </a:ext>
            </a:extLst>
          </p:cNvPr>
          <p:cNvSpPr/>
          <p:nvPr/>
        </p:nvSpPr>
        <p:spPr>
          <a:xfrm>
            <a:off x="0" y="2692400"/>
            <a:ext cx="9144000" cy="1460499"/>
          </a:xfrm>
          <a:prstGeom prst="roundRect">
            <a:avLst>
              <a:gd name="adj"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noAutofit/>
          </a:bodyPr>
          <a:lstStyle/>
          <a:p>
            <a:pPr marL="357179" algn="ctr"/>
            <a:r>
              <a:rPr lang="en-US" sz="2400" b="1" dirty="0">
                <a:latin typeface="Arial" panose="020B0604020202020204" pitchFamily="34" charset="0"/>
                <a:cs typeface="Arial" panose="020B0604020202020204" pitchFamily="34" charset="0"/>
              </a:rPr>
              <a:t>Next steps</a:t>
            </a:r>
            <a:endParaRPr lang="en-GB"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7670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ângulo arredondado 8">
            <a:extLst>
              <a:ext uri="{FF2B5EF4-FFF2-40B4-BE49-F238E27FC236}">
                <a16:creationId xmlns:a16="http://schemas.microsoft.com/office/drawing/2014/main" id="{7077EECA-84C8-4BEC-84D1-391FF65C217C}"/>
              </a:ext>
            </a:extLst>
          </p:cNvPr>
          <p:cNvSpPr/>
          <p:nvPr/>
        </p:nvSpPr>
        <p:spPr>
          <a:xfrm>
            <a:off x="0" y="2692400"/>
            <a:ext cx="9144000" cy="1460499"/>
          </a:xfrm>
          <a:prstGeom prst="roundRect">
            <a:avLst>
              <a:gd name="adj"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noAutofit/>
          </a:bodyPr>
          <a:lstStyle/>
          <a:p>
            <a:pPr marL="357179" algn="ctr"/>
            <a:r>
              <a:rPr lang="en-US" sz="2400" b="1" dirty="0">
                <a:latin typeface="Arial" panose="020B0604020202020204" pitchFamily="34" charset="0"/>
                <a:cs typeface="Arial" panose="020B0604020202020204" pitchFamily="34" charset="0"/>
              </a:rPr>
              <a:t>Rationale</a:t>
            </a:r>
            <a:endParaRPr lang="en-GB"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1986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Rectângulo arredondado 8"/>
          <p:cNvSpPr/>
          <p:nvPr/>
        </p:nvSpPr>
        <p:spPr>
          <a:xfrm>
            <a:off x="0" y="-1380"/>
            <a:ext cx="9144000" cy="54483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algn="ctr">
              <a:defRPr sz="1600" b="1" i="0" u="none" strike="noStrike" kern="1200" cap="none" spc="0" normalizeH="0" baseline="0">
                <a:solidFill>
                  <a:sysClr val="windowText" lastClr="000000">
                    <a:lumMod val="50000"/>
                    <a:lumOff val="50000"/>
                  </a:sysClr>
                </a:solidFill>
                <a:latin typeface="+mj-lt"/>
                <a:ea typeface="+mj-ea"/>
                <a:cs typeface="+mj-cs"/>
              </a:defRPr>
            </a:pPr>
            <a:r>
              <a:rPr lang="en-US" sz="2000" b="1" dirty="0">
                <a:solidFill>
                  <a:schemeClr val="bg1"/>
                </a:solidFill>
                <a:latin typeface="Arial" panose="020B0604020202020204" pitchFamily="34" charset="0"/>
                <a:cs typeface="Arial" panose="020B0604020202020204" pitchFamily="34" charset="0"/>
              </a:rPr>
              <a:t>Finish-up phase I and implementation </a:t>
            </a:r>
          </a:p>
        </p:txBody>
      </p:sp>
      <p:sp>
        <p:nvSpPr>
          <p:cNvPr id="24" name="Rounded Rectangle 23">
            <a:extLst>
              <a:ext uri="{FF2B5EF4-FFF2-40B4-BE49-F238E27FC236}">
                <a16:creationId xmlns:a16="http://schemas.microsoft.com/office/drawing/2014/main" id="{B5AFA08D-9F83-8843-B7CD-6C0536EEDF91}"/>
              </a:ext>
            </a:extLst>
          </p:cNvPr>
          <p:cNvSpPr/>
          <p:nvPr/>
        </p:nvSpPr>
        <p:spPr bwMode="auto">
          <a:xfrm>
            <a:off x="1490896" y="926624"/>
            <a:ext cx="6912768" cy="967582"/>
          </a:xfrm>
          <a:prstGeom prst="roundRect">
            <a:avLst/>
          </a:prstGeom>
          <a:solidFill>
            <a:schemeClr val="accent2">
              <a:lumMod val="60000"/>
              <a:lumOff val="40000"/>
            </a:schemeClr>
          </a:solidFill>
          <a:ln w="25400" cap="flat" cmpd="sng" algn="ctr">
            <a:solidFill>
              <a:schemeClr val="bg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0" tIns="45720" rIns="45720" bIns="45720" numCol="1" rtlCol="0" anchor="ctr" anchorCtr="0" compatLnSpc="1">
            <a:prstTxWarp prst="textNoShape">
              <a:avLst/>
            </a:prstTxWarp>
            <a:no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sym typeface="Calibri" pitchFamily="34" charset="0"/>
              </a:rPr>
              <a:t>Resolve remaining c.10% of rules of origin: sticking points on fruit juice, wheat flour, spices, etc. Waivers could be offered</a:t>
            </a:r>
            <a:r>
              <a:rPr kumimoji="0" lang="en-US" sz="1800" b="0" i="0" u="none" strike="noStrike" cap="none" normalizeH="0" dirty="0">
                <a:ln>
                  <a:noFill/>
                </a:ln>
                <a:solidFill>
                  <a:schemeClr val="bg1"/>
                </a:solidFill>
                <a:effectLst/>
                <a:latin typeface="Arial" panose="020B0604020202020204" pitchFamily="34" charset="0"/>
                <a:ea typeface="Calibri" pitchFamily="34" charset="0"/>
                <a:cs typeface="Arial" panose="020B0604020202020204" pitchFamily="34" charset="0"/>
                <a:sym typeface="Calibri" pitchFamily="34" charset="0"/>
              </a:rPr>
              <a:t> to some sensitive countries (SIDS </a:t>
            </a:r>
            <a:r>
              <a:rPr kumimoji="0" lang="en-US" sz="1800" b="0" i="0" u="none" strike="noStrike" cap="none" normalizeH="0" dirty="0" err="1">
                <a:ln>
                  <a:noFill/>
                </a:ln>
                <a:solidFill>
                  <a:schemeClr val="bg1"/>
                </a:solidFill>
                <a:effectLst/>
                <a:latin typeface="Arial" panose="020B0604020202020204" pitchFamily="34" charset="0"/>
                <a:ea typeface="Calibri" pitchFamily="34" charset="0"/>
                <a:cs typeface="Arial" panose="020B0604020202020204" pitchFamily="34" charset="0"/>
                <a:sym typeface="Calibri" pitchFamily="34" charset="0"/>
              </a:rPr>
              <a:t>etc</a:t>
            </a:r>
            <a:r>
              <a:rPr kumimoji="0" lang="en-US" sz="1800" b="0" i="0" u="none" strike="noStrike" cap="none" normalizeH="0" dirty="0">
                <a:ln>
                  <a:noFill/>
                </a:ln>
                <a:solidFill>
                  <a:schemeClr val="bg1"/>
                </a:solidFill>
                <a:effectLst/>
                <a:latin typeface="Arial" panose="020B0604020202020204" pitchFamily="34" charset="0"/>
                <a:ea typeface="Calibri" pitchFamily="34" charset="0"/>
                <a:cs typeface="Arial" panose="020B0604020202020204" pitchFamily="34" charset="0"/>
                <a:sym typeface="Calibri" pitchFamily="34" charset="0"/>
              </a:rPr>
              <a:t>).</a:t>
            </a:r>
            <a:endParaRPr lang="en-US" dirty="0">
              <a:solidFill>
                <a:schemeClr val="bg1"/>
              </a:solidFill>
              <a:latin typeface="Arial" panose="020B0604020202020204" pitchFamily="34" charset="0"/>
              <a:ea typeface="Calibri" pitchFamily="34" charset="0"/>
              <a:cs typeface="Arial" panose="020B0604020202020204" pitchFamily="34" charset="0"/>
            </a:endParaRPr>
          </a:p>
        </p:txBody>
      </p:sp>
      <p:sp>
        <p:nvSpPr>
          <p:cNvPr id="25" name="Oval 24">
            <a:extLst>
              <a:ext uri="{FF2B5EF4-FFF2-40B4-BE49-F238E27FC236}">
                <a16:creationId xmlns:a16="http://schemas.microsoft.com/office/drawing/2014/main" id="{ADD23015-E442-6347-B0FB-8C4B7C7EF9DF}"/>
              </a:ext>
            </a:extLst>
          </p:cNvPr>
          <p:cNvSpPr/>
          <p:nvPr/>
        </p:nvSpPr>
        <p:spPr bwMode="auto">
          <a:xfrm>
            <a:off x="842824" y="891010"/>
            <a:ext cx="1038810" cy="1038810"/>
          </a:xfrm>
          <a:prstGeom prst="ellipse">
            <a:avLst/>
          </a:prstGeom>
          <a:solidFill>
            <a:schemeClr val="accent2">
              <a:lumMod val="60000"/>
              <a:lumOff val="40000"/>
            </a:schemeClr>
          </a:solidFill>
          <a:ln w="25400" cap="flat" cmpd="sng" algn="ctr">
            <a:solidFill>
              <a:schemeClr val="bg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sp>
        <p:nvSpPr>
          <p:cNvPr id="26" name="Rounded Rectangle 25">
            <a:extLst>
              <a:ext uri="{FF2B5EF4-FFF2-40B4-BE49-F238E27FC236}">
                <a16:creationId xmlns:a16="http://schemas.microsoft.com/office/drawing/2014/main" id="{AF25BCEA-33DF-7949-BF75-BC2E9A3DE483}"/>
              </a:ext>
            </a:extLst>
          </p:cNvPr>
          <p:cNvSpPr/>
          <p:nvPr/>
        </p:nvSpPr>
        <p:spPr bwMode="auto">
          <a:xfrm>
            <a:off x="1490896" y="2264124"/>
            <a:ext cx="6912768" cy="967582"/>
          </a:xfrm>
          <a:prstGeom prst="roundRect">
            <a:avLst/>
          </a:prstGeom>
          <a:solidFill>
            <a:schemeClr val="accent2"/>
          </a:solidFill>
          <a:ln w="25400" cap="flat" cmpd="sng" algn="ctr">
            <a:solidFill>
              <a:schemeClr val="bg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0" tIns="45720" rIns="45720" bIns="45720" numCol="1" rtlCol="0" anchor="ctr" anchorCtr="0" compatLnSpc="1">
            <a:prstTxWarp prst="textNoShape">
              <a:avLst/>
            </a:prstTxWarp>
            <a:noAutofit/>
          </a:bodyPr>
          <a:lstStyle/>
          <a:p>
            <a:pPr marL="0" marR="0" indent="0" algn="l" defTabSz="914400" rtl="0" eaLnBrk="1" fontAlgn="base" latinLnBrk="0" hangingPunct="0">
              <a:lnSpc>
                <a:spcPct val="100000"/>
              </a:lnSpc>
              <a:spcBef>
                <a:spcPct val="0"/>
              </a:spcBef>
              <a:spcAft>
                <a:spcPct val="0"/>
              </a:spcAft>
              <a:buClrTx/>
              <a:buSzTx/>
              <a:buFontTx/>
              <a:buNone/>
              <a:tabLst/>
            </a:pPr>
            <a:r>
              <a:rPr lang="en-US" dirty="0">
                <a:solidFill>
                  <a:schemeClr val="bg1"/>
                </a:solidFill>
                <a:latin typeface="Arial" panose="020B0604020202020204" pitchFamily="34" charset="0"/>
                <a:ea typeface="Calibri" pitchFamily="34" charset="0"/>
                <a:cs typeface="Arial" panose="020B0604020202020204" pitchFamily="34" charset="0"/>
                <a:sym typeface="Calibri" pitchFamily="34" charset="0"/>
              </a:rPr>
              <a:t>Tariff / services offers submitted for further countries: AUC continuing to provide technical assistance where needed. And further ratifications. </a:t>
            </a:r>
            <a:endParaRPr kumimoji="0" lang="en-US" sz="1800" b="0"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sym typeface="Calibri" pitchFamily="34" charset="0"/>
            </a:endParaRPr>
          </a:p>
        </p:txBody>
      </p:sp>
      <p:sp>
        <p:nvSpPr>
          <p:cNvPr id="27" name="Oval 26">
            <a:extLst>
              <a:ext uri="{FF2B5EF4-FFF2-40B4-BE49-F238E27FC236}">
                <a16:creationId xmlns:a16="http://schemas.microsoft.com/office/drawing/2014/main" id="{39ABA15F-FE4F-C543-8EDB-49ECC5FBFF49}"/>
              </a:ext>
            </a:extLst>
          </p:cNvPr>
          <p:cNvSpPr/>
          <p:nvPr/>
        </p:nvSpPr>
        <p:spPr bwMode="auto">
          <a:xfrm>
            <a:off x="842824" y="2228510"/>
            <a:ext cx="1038810" cy="1038810"/>
          </a:xfrm>
          <a:prstGeom prst="ellipse">
            <a:avLst/>
          </a:prstGeom>
          <a:solidFill>
            <a:schemeClr val="accent2"/>
          </a:solidFill>
          <a:ln w="25400" cap="flat" cmpd="sng" algn="ctr">
            <a:solidFill>
              <a:schemeClr val="bg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sp>
        <p:nvSpPr>
          <p:cNvPr id="28" name="Rounded Rectangle 27">
            <a:extLst>
              <a:ext uri="{FF2B5EF4-FFF2-40B4-BE49-F238E27FC236}">
                <a16:creationId xmlns:a16="http://schemas.microsoft.com/office/drawing/2014/main" id="{FDF5EFF4-4212-7647-AB38-678F9138FA05}"/>
              </a:ext>
            </a:extLst>
          </p:cNvPr>
          <p:cNvSpPr/>
          <p:nvPr/>
        </p:nvSpPr>
        <p:spPr bwMode="auto">
          <a:xfrm>
            <a:off x="1490896" y="3601624"/>
            <a:ext cx="6912768" cy="967582"/>
          </a:xfrm>
          <a:prstGeom prst="roundRect">
            <a:avLst/>
          </a:prstGeom>
          <a:solidFill>
            <a:schemeClr val="accent2">
              <a:lumMod val="75000"/>
            </a:schemeClr>
          </a:solidFill>
          <a:ln w="25400" cap="flat" cmpd="sng" algn="ctr">
            <a:solidFill>
              <a:schemeClr val="bg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0" tIns="45720" rIns="45720" bIns="45720" numCol="1" rtlCol="0" anchor="ctr" anchorCtr="0" compatLnSpc="1">
            <a:prstTxWarp prst="textNoShape">
              <a:avLst/>
            </a:prstTxWarp>
            <a:no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sym typeface="Calibri" pitchFamily="34" charset="0"/>
              </a:rPr>
              <a:t>Reforms to implement agreed to commitments: operationalization of customs provisions,</a:t>
            </a:r>
            <a:r>
              <a:rPr kumimoji="0" lang="en-US" sz="1800" b="0" i="0" u="none" strike="noStrike" cap="none" normalizeH="0" dirty="0">
                <a:ln>
                  <a:noFill/>
                </a:ln>
                <a:solidFill>
                  <a:schemeClr val="bg1"/>
                </a:solidFill>
                <a:effectLst/>
                <a:latin typeface="Arial" panose="020B0604020202020204" pitchFamily="34" charset="0"/>
                <a:ea typeface="Calibri" pitchFamily="34" charset="0"/>
                <a:cs typeface="Arial" panose="020B0604020202020204" pitchFamily="34" charset="0"/>
                <a:sym typeface="Calibri" pitchFamily="34" charset="0"/>
              </a:rPr>
              <a:t> awareness among economic operators, customs documents</a:t>
            </a:r>
            <a:endParaRPr kumimoji="0" lang="en-US" sz="1800"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sym typeface="Calibri" pitchFamily="34" charset="0"/>
            </a:endParaRPr>
          </a:p>
        </p:txBody>
      </p:sp>
      <p:sp>
        <p:nvSpPr>
          <p:cNvPr id="29" name="Oval 28">
            <a:extLst>
              <a:ext uri="{FF2B5EF4-FFF2-40B4-BE49-F238E27FC236}">
                <a16:creationId xmlns:a16="http://schemas.microsoft.com/office/drawing/2014/main" id="{EB1675F3-948F-7E4C-BAEE-3152B2138C60}"/>
              </a:ext>
            </a:extLst>
          </p:cNvPr>
          <p:cNvSpPr/>
          <p:nvPr/>
        </p:nvSpPr>
        <p:spPr bwMode="auto">
          <a:xfrm>
            <a:off x="842824" y="3566010"/>
            <a:ext cx="1038810" cy="1038810"/>
          </a:xfrm>
          <a:prstGeom prst="ellipse">
            <a:avLst/>
          </a:prstGeom>
          <a:solidFill>
            <a:schemeClr val="accent2">
              <a:lumMod val="75000"/>
            </a:schemeClr>
          </a:solidFill>
          <a:ln w="25400" cap="flat" cmpd="sng" algn="ctr">
            <a:solidFill>
              <a:schemeClr val="bg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sp>
        <p:nvSpPr>
          <p:cNvPr id="30" name="Rounded Rectangle 29">
            <a:extLst>
              <a:ext uri="{FF2B5EF4-FFF2-40B4-BE49-F238E27FC236}">
                <a16:creationId xmlns:a16="http://schemas.microsoft.com/office/drawing/2014/main" id="{44249C1D-447D-BB4A-8D37-FA33013E6F9C}"/>
              </a:ext>
            </a:extLst>
          </p:cNvPr>
          <p:cNvSpPr/>
          <p:nvPr/>
        </p:nvSpPr>
        <p:spPr bwMode="auto">
          <a:xfrm>
            <a:off x="1506245" y="4939124"/>
            <a:ext cx="6912768" cy="967582"/>
          </a:xfrm>
          <a:prstGeom prst="roundRect">
            <a:avLst/>
          </a:prstGeom>
          <a:solidFill>
            <a:schemeClr val="accent2">
              <a:lumMod val="50000"/>
            </a:schemeClr>
          </a:solidFill>
          <a:ln w="25400" cap="flat" cmpd="sng" algn="ctr">
            <a:solidFill>
              <a:schemeClr val="bg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0" tIns="45720" rIns="45720" bIns="45720" numCol="1" rtlCol="0" anchor="ctr" anchorCtr="0" compatLnSpc="1">
            <a:prstTxWarp prst="textNoShape">
              <a:avLst/>
            </a:prstTxWarp>
            <a:no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sym typeface="Calibri" pitchFamily="34" charset="0"/>
              </a:rPr>
              <a:t>AfCFTA National Strategies: prioritize opportunities and coordinate implementation </a:t>
            </a:r>
          </a:p>
        </p:txBody>
      </p:sp>
      <p:sp>
        <p:nvSpPr>
          <p:cNvPr id="31" name="Oval 30">
            <a:extLst>
              <a:ext uri="{FF2B5EF4-FFF2-40B4-BE49-F238E27FC236}">
                <a16:creationId xmlns:a16="http://schemas.microsoft.com/office/drawing/2014/main" id="{3002C864-D61B-3847-B2E5-D5CE273203CF}"/>
              </a:ext>
            </a:extLst>
          </p:cNvPr>
          <p:cNvSpPr/>
          <p:nvPr/>
        </p:nvSpPr>
        <p:spPr bwMode="auto">
          <a:xfrm>
            <a:off x="858173" y="4903510"/>
            <a:ext cx="1038810" cy="1038810"/>
          </a:xfrm>
          <a:prstGeom prst="ellipse">
            <a:avLst/>
          </a:prstGeom>
          <a:solidFill>
            <a:schemeClr val="accent2">
              <a:lumMod val="50000"/>
            </a:schemeClr>
          </a:solidFill>
          <a:ln w="25400" cap="flat" cmpd="sng" algn="ctr">
            <a:solidFill>
              <a:schemeClr val="bg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pic>
        <p:nvPicPr>
          <p:cNvPr id="51" name="Picture 50" descr="A picture containing drawing&#10;&#10;Description automatically generated">
            <a:extLst>
              <a:ext uri="{FF2B5EF4-FFF2-40B4-BE49-F238E27FC236}">
                <a16:creationId xmlns:a16="http://schemas.microsoft.com/office/drawing/2014/main" id="{7A46EBAA-4853-D849-9441-1709517F5C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642" y="2487136"/>
            <a:ext cx="573870" cy="573870"/>
          </a:xfrm>
          <a:prstGeom prst="rect">
            <a:avLst/>
          </a:prstGeom>
        </p:spPr>
      </p:pic>
      <p:sp>
        <p:nvSpPr>
          <p:cNvPr id="3" name="Rectangle 2"/>
          <p:cNvSpPr/>
          <p:nvPr/>
        </p:nvSpPr>
        <p:spPr>
          <a:xfrm>
            <a:off x="919170" y="1204677"/>
            <a:ext cx="886118" cy="495300"/>
          </a:xfrm>
          <a:prstGeom prst="rect">
            <a:avLst/>
          </a:prstGeom>
          <a:blipFill>
            <a:blip r:embed="rId4">
              <a:duotone>
                <a:schemeClr val="bg2">
                  <a:shade val="45000"/>
                  <a:satMod val="135000"/>
                </a:schemeClr>
                <a:prstClr val="white"/>
              </a:duotone>
              <a:extLst>
                <a:ext uri="{BEBA8EAE-BF5A-486C-A8C5-ECC9F3942E4B}">
                  <a14:imgProps xmlns:a14="http://schemas.microsoft.com/office/drawing/2010/main">
                    <a14:imgLayer r:embed="rId5">
                      <a14:imgEffect>
                        <a14:brightnessContrast bright="100000" contrast="10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1050753" y="3780528"/>
            <a:ext cx="653648" cy="671165"/>
          </a:xfrm>
          <a:prstGeom prst="rect">
            <a:avLst/>
          </a:prstGeom>
          <a:blipFill>
            <a:blip r:embed="rId6">
              <a:duotone>
                <a:schemeClr val="bg2">
                  <a:shade val="45000"/>
                  <a:satMod val="135000"/>
                </a:schemeClr>
                <a:prstClr val="white"/>
              </a:duotone>
              <a:extLst>
                <a:ext uri="{BEBA8EAE-BF5A-486C-A8C5-ECC9F3942E4B}">
                  <a14:imgProps xmlns:a14="http://schemas.microsoft.com/office/drawing/2010/main">
                    <a14:imgLayer r:embed="rId7">
                      <a14:imgEffect>
                        <a14:brightnessContrast bright="100000" contrast="10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803735" y="4834263"/>
            <a:ext cx="1147683" cy="1177304"/>
          </a:xfrm>
          <a:prstGeom prst="rect">
            <a:avLst/>
          </a:prstGeom>
          <a:blipFill>
            <a:blip r:embed="rId8">
              <a:duotone>
                <a:schemeClr val="bg2">
                  <a:shade val="45000"/>
                  <a:satMod val="135000"/>
                </a:schemeClr>
                <a:prstClr val="white"/>
              </a:duotone>
              <a:extLst>
                <a:ext uri="{BEBA8EAE-BF5A-486C-A8C5-ECC9F3942E4B}">
                  <a14:imgProps xmlns:a14="http://schemas.microsoft.com/office/drawing/2010/main">
                    <a14:imgLayer r:embed="rId9">
                      <a14:imgEffect>
                        <a14:brightnessContrast bright="100000" contrast="100000"/>
                      </a14:imgEffect>
                    </a14:imgLayer>
                  </a14:imgProps>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13872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Rectângulo arredondado 8"/>
          <p:cNvSpPr/>
          <p:nvPr/>
        </p:nvSpPr>
        <p:spPr>
          <a:xfrm>
            <a:off x="0" y="-1380"/>
            <a:ext cx="9144000" cy="54483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algn="ctr">
              <a:defRPr sz="1600" b="1" i="0" u="none" strike="noStrike" kern="1200" cap="none" spc="0" normalizeH="0" baseline="0">
                <a:solidFill>
                  <a:sysClr val="windowText" lastClr="000000">
                    <a:lumMod val="50000"/>
                    <a:lumOff val="50000"/>
                  </a:sysClr>
                </a:solidFill>
                <a:latin typeface="+mj-lt"/>
                <a:ea typeface="+mj-ea"/>
                <a:cs typeface="+mj-cs"/>
              </a:defRPr>
            </a:pPr>
            <a:r>
              <a:rPr lang="en-US" sz="2000" b="1" dirty="0">
                <a:solidFill>
                  <a:schemeClr val="bg1"/>
                </a:solidFill>
                <a:latin typeface="Arial" panose="020B0604020202020204" pitchFamily="34" charset="0"/>
                <a:cs typeface="Arial" panose="020B0604020202020204" pitchFamily="34" charset="0"/>
              </a:rPr>
              <a:t>Phase II: competition policy</a:t>
            </a:r>
          </a:p>
        </p:txBody>
      </p:sp>
      <p:sp>
        <p:nvSpPr>
          <p:cNvPr id="18" name="Text Box 215"/>
          <p:cNvSpPr txBox="1"/>
          <p:nvPr/>
        </p:nvSpPr>
        <p:spPr>
          <a:xfrm>
            <a:off x="0" y="1477219"/>
            <a:ext cx="1397484" cy="46879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07000"/>
              </a:lnSpc>
              <a:spcAft>
                <a:spcPts val="800"/>
              </a:spcAft>
            </a:pPr>
            <a:r>
              <a:rPr lang="en-GB" dirty="0">
                <a:solidFill>
                  <a:srgbClr val="002060"/>
                </a:solidFill>
                <a:effectLst/>
                <a:ea typeface="Calibri" panose="020F0502020204030204" pitchFamily="34" charset="0"/>
              </a:rPr>
              <a:t>Enforcement</a:t>
            </a:r>
            <a:endParaRPr lang="en-GB" dirty="0">
              <a:effectLst/>
              <a:ea typeface="Calibri" panose="020F0502020204030204" pitchFamily="34" charset="0"/>
            </a:endParaRPr>
          </a:p>
        </p:txBody>
      </p:sp>
      <p:sp>
        <p:nvSpPr>
          <p:cNvPr id="19" name="Text Box 13"/>
          <p:cNvSpPr txBox="1"/>
          <p:nvPr/>
        </p:nvSpPr>
        <p:spPr>
          <a:xfrm>
            <a:off x="334060" y="3387523"/>
            <a:ext cx="1082911" cy="46879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07000"/>
              </a:lnSpc>
              <a:spcAft>
                <a:spcPts val="800"/>
              </a:spcAft>
            </a:pPr>
            <a:r>
              <a:rPr lang="en-GB">
                <a:solidFill>
                  <a:srgbClr val="002060"/>
                </a:solidFill>
                <a:effectLst/>
                <a:ea typeface="Calibri" panose="020F0502020204030204" pitchFamily="34" charset="0"/>
              </a:rPr>
              <a:t>Coverage</a:t>
            </a:r>
            <a:endParaRPr lang="en-GB">
              <a:effectLst/>
              <a:ea typeface="Calibri" panose="020F0502020204030204" pitchFamily="34" charset="0"/>
            </a:endParaRPr>
          </a:p>
        </p:txBody>
      </p:sp>
      <p:sp>
        <p:nvSpPr>
          <p:cNvPr id="20" name="Teardrop 19"/>
          <p:cNvSpPr/>
          <p:nvPr/>
        </p:nvSpPr>
        <p:spPr>
          <a:xfrm rot="18854542">
            <a:off x="7756988" y="5060192"/>
            <a:ext cx="757534" cy="598524"/>
          </a:xfrm>
          <a:prstGeom prst="teardrop">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3200"/>
          </a:p>
        </p:txBody>
      </p:sp>
      <p:sp>
        <p:nvSpPr>
          <p:cNvPr id="21" name="Teardrop 20"/>
          <p:cNvSpPr/>
          <p:nvPr/>
        </p:nvSpPr>
        <p:spPr>
          <a:xfrm rot="18854542">
            <a:off x="4776501" y="5060168"/>
            <a:ext cx="757534" cy="598682"/>
          </a:xfrm>
          <a:prstGeom prst="teardrop">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3200"/>
          </a:p>
        </p:txBody>
      </p:sp>
      <p:sp>
        <p:nvSpPr>
          <p:cNvPr id="22" name="Teardrop 21"/>
          <p:cNvSpPr/>
          <p:nvPr/>
        </p:nvSpPr>
        <p:spPr>
          <a:xfrm rot="18854542">
            <a:off x="3309224" y="5060168"/>
            <a:ext cx="757534" cy="598682"/>
          </a:xfrm>
          <a:prstGeom prst="teardrop">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3200"/>
          </a:p>
        </p:txBody>
      </p:sp>
      <p:sp>
        <p:nvSpPr>
          <p:cNvPr id="23" name="Teardrop 22"/>
          <p:cNvSpPr/>
          <p:nvPr/>
        </p:nvSpPr>
        <p:spPr>
          <a:xfrm rot="18854542">
            <a:off x="1843315" y="5060169"/>
            <a:ext cx="757534" cy="598682"/>
          </a:xfrm>
          <a:prstGeom prst="teardrop">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3200"/>
          </a:p>
        </p:txBody>
      </p:sp>
      <p:sp>
        <p:nvSpPr>
          <p:cNvPr id="32" name="Rounded Rectangle 31"/>
          <p:cNvSpPr/>
          <p:nvPr/>
        </p:nvSpPr>
        <p:spPr>
          <a:xfrm>
            <a:off x="1570082" y="4994812"/>
            <a:ext cx="1391917" cy="127792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1700" dirty="0">
                <a:solidFill>
                  <a:srgbClr val="215868"/>
                </a:solidFill>
                <a:effectLst/>
                <a:ea typeface="Calibri" panose="020F0502020204030204" pitchFamily="34" charset="0"/>
              </a:rPr>
              <a:t>Cartels and restrictive agreements</a:t>
            </a:r>
            <a:endParaRPr lang="en-GB" sz="1700" dirty="0">
              <a:effectLst/>
              <a:ea typeface="Calibri" panose="020F0502020204030204" pitchFamily="34" charset="0"/>
            </a:endParaRPr>
          </a:p>
        </p:txBody>
      </p:sp>
      <p:sp>
        <p:nvSpPr>
          <p:cNvPr id="33" name="Down Arrow 32"/>
          <p:cNvSpPr/>
          <p:nvPr/>
        </p:nvSpPr>
        <p:spPr>
          <a:xfrm>
            <a:off x="1926413" y="2162294"/>
            <a:ext cx="6803853" cy="382061"/>
          </a:xfrm>
          <a:prstGeom prst="downArrow">
            <a:avLst>
              <a:gd name="adj1" fmla="val 100000"/>
              <a:gd name="adj2" fmla="val 5000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3200"/>
          </a:p>
        </p:txBody>
      </p:sp>
      <p:sp>
        <p:nvSpPr>
          <p:cNvPr id="34" name="Rounded Rectangle 33"/>
          <p:cNvSpPr/>
          <p:nvPr/>
        </p:nvSpPr>
        <p:spPr>
          <a:xfrm>
            <a:off x="1592353" y="910716"/>
            <a:ext cx="7299212" cy="146237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GB" sz="1600" b="1" dirty="0">
                <a:solidFill>
                  <a:srgbClr val="215868"/>
                </a:solidFill>
                <a:effectLst/>
                <a:ea typeface="Calibri" panose="020F0502020204030204" pitchFamily="34" charset="0"/>
              </a:rPr>
              <a:t>Enforcement options</a:t>
            </a:r>
            <a:endParaRPr lang="en-GB" sz="2000" dirty="0">
              <a:effectLst/>
              <a:ea typeface="Calibri" panose="020F0502020204030204" pitchFamily="34" charset="0"/>
            </a:endParaRPr>
          </a:p>
          <a:p>
            <a:pPr marL="342900" lvl="0" indent="-342900" algn="l">
              <a:lnSpc>
                <a:spcPct val="107000"/>
              </a:lnSpc>
              <a:spcAft>
                <a:spcPts val="0"/>
              </a:spcAft>
              <a:buFont typeface="+mj-lt"/>
              <a:buAutoNum type="arabicPeriod"/>
            </a:pPr>
            <a:r>
              <a:rPr lang="en-GB" sz="1600" dirty="0">
                <a:solidFill>
                  <a:srgbClr val="215868"/>
                </a:solidFill>
                <a:effectLst/>
                <a:ea typeface="Calibri" panose="020F0502020204030204" pitchFamily="34" charset="0"/>
              </a:rPr>
              <a:t>Supranational AfCFTA Competition Authority</a:t>
            </a:r>
            <a:endParaRPr lang="en-GB" sz="2000" dirty="0">
              <a:solidFill>
                <a:srgbClr val="215868"/>
              </a:solidFill>
              <a:effectLst/>
              <a:ea typeface="Calibri" panose="020F0502020204030204" pitchFamily="34" charset="0"/>
            </a:endParaRPr>
          </a:p>
          <a:p>
            <a:pPr marL="342900" lvl="0" indent="-342900" algn="l">
              <a:lnSpc>
                <a:spcPct val="107000"/>
              </a:lnSpc>
              <a:spcAft>
                <a:spcPts val="0"/>
              </a:spcAft>
              <a:buFont typeface="+mj-lt"/>
              <a:buAutoNum type="arabicPeriod"/>
            </a:pPr>
            <a:r>
              <a:rPr lang="en-GB" sz="1600" dirty="0">
                <a:solidFill>
                  <a:srgbClr val="215868"/>
                </a:solidFill>
                <a:effectLst/>
                <a:ea typeface="Calibri" panose="020F0502020204030204" pitchFamily="34" charset="0"/>
              </a:rPr>
              <a:t>Cooperation framework</a:t>
            </a:r>
            <a:endParaRPr lang="en-GB" sz="2000" dirty="0">
              <a:solidFill>
                <a:srgbClr val="215868"/>
              </a:solidFill>
              <a:effectLst/>
              <a:ea typeface="Calibri" panose="020F0502020204030204" pitchFamily="34" charset="0"/>
            </a:endParaRPr>
          </a:p>
          <a:p>
            <a:pPr marL="342900" lvl="0" indent="-342900" algn="l">
              <a:lnSpc>
                <a:spcPct val="107000"/>
              </a:lnSpc>
              <a:spcAft>
                <a:spcPts val="0"/>
              </a:spcAft>
              <a:buFont typeface="+mj-lt"/>
              <a:buAutoNum type="arabicPeriod"/>
            </a:pPr>
            <a:r>
              <a:rPr lang="en-GB" sz="1600" dirty="0">
                <a:solidFill>
                  <a:srgbClr val="215868"/>
                </a:solidFill>
                <a:effectLst/>
                <a:ea typeface="Calibri" panose="020F0502020204030204" pitchFamily="34" charset="0"/>
              </a:rPr>
              <a:t>Sequential approach </a:t>
            </a:r>
            <a:endParaRPr lang="en-GB" sz="2000" dirty="0">
              <a:solidFill>
                <a:srgbClr val="215868"/>
              </a:solidFill>
              <a:effectLst/>
              <a:ea typeface="Calibri" panose="020F0502020204030204" pitchFamily="34" charset="0"/>
            </a:endParaRPr>
          </a:p>
        </p:txBody>
      </p:sp>
      <p:cxnSp>
        <p:nvCxnSpPr>
          <p:cNvPr id="35" name="Straight Connector 34"/>
          <p:cNvCxnSpPr/>
          <p:nvPr/>
        </p:nvCxnSpPr>
        <p:spPr>
          <a:xfrm flipH="1">
            <a:off x="1414187" y="660400"/>
            <a:ext cx="0" cy="59944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3017676" y="5007987"/>
            <a:ext cx="1403052" cy="127792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a:solidFill>
                  <a:srgbClr val="215868"/>
                </a:solidFill>
                <a:effectLst/>
                <a:ea typeface="Calibri" panose="020F0502020204030204" pitchFamily="34" charset="0"/>
              </a:rPr>
              <a:t>Abuse of dominance</a:t>
            </a:r>
            <a:endParaRPr lang="en-GB">
              <a:effectLst/>
              <a:ea typeface="Calibri" panose="020F0502020204030204" pitchFamily="34" charset="0"/>
            </a:endParaRPr>
          </a:p>
        </p:txBody>
      </p:sp>
      <p:sp>
        <p:nvSpPr>
          <p:cNvPr id="37" name="Rounded Rectangle 36"/>
          <p:cNvSpPr/>
          <p:nvPr/>
        </p:nvSpPr>
        <p:spPr>
          <a:xfrm>
            <a:off x="4465269" y="4994812"/>
            <a:ext cx="1414187" cy="127792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dirty="0">
                <a:solidFill>
                  <a:srgbClr val="215868"/>
                </a:solidFill>
                <a:effectLst/>
                <a:ea typeface="Calibri" panose="020F0502020204030204" pitchFamily="34" charset="0"/>
              </a:rPr>
              <a:t>Mergers and acquisitions</a:t>
            </a:r>
            <a:endParaRPr lang="en-GB" dirty="0">
              <a:effectLst/>
              <a:ea typeface="Calibri" panose="020F0502020204030204" pitchFamily="34" charset="0"/>
            </a:endParaRPr>
          </a:p>
        </p:txBody>
      </p:sp>
      <p:sp>
        <p:nvSpPr>
          <p:cNvPr id="38" name="Rounded Rectangle 37"/>
          <p:cNvSpPr/>
          <p:nvPr/>
        </p:nvSpPr>
        <p:spPr>
          <a:xfrm>
            <a:off x="7460676" y="5007985"/>
            <a:ext cx="1436458" cy="127792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a:solidFill>
                  <a:srgbClr val="215868"/>
                </a:solidFill>
                <a:effectLst/>
                <a:ea typeface="Calibri" panose="020F0502020204030204" pitchFamily="34" charset="0"/>
              </a:rPr>
              <a:t>Remedies and dispute settlement</a:t>
            </a:r>
            <a:endParaRPr lang="en-GB">
              <a:effectLst/>
              <a:ea typeface="Calibri" panose="020F0502020204030204" pitchFamily="34" charset="0"/>
            </a:endParaRPr>
          </a:p>
        </p:txBody>
      </p:sp>
      <p:sp>
        <p:nvSpPr>
          <p:cNvPr id="39" name="Snip Same Side Corner Rectangle 38"/>
          <p:cNvSpPr/>
          <p:nvPr/>
        </p:nvSpPr>
        <p:spPr>
          <a:xfrm>
            <a:off x="1603488" y="2900066"/>
            <a:ext cx="7299212" cy="711423"/>
          </a:xfrm>
          <a:prstGeom prst="snip2Same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0"/>
              </a:spcAft>
            </a:pPr>
            <a:r>
              <a:rPr lang="en-GB" b="1" dirty="0">
                <a:solidFill>
                  <a:srgbClr val="215868"/>
                </a:solidFill>
                <a:effectLst/>
                <a:ea typeface="Calibri" panose="020F0502020204030204" pitchFamily="34" charset="0"/>
              </a:rPr>
              <a:t>Scope</a:t>
            </a:r>
            <a:endParaRPr lang="en-GB" sz="2400" dirty="0">
              <a:effectLst/>
              <a:ea typeface="Calibri" panose="020F0502020204030204" pitchFamily="34" charset="0"/>
            </a:endParaRPr>
          </a:p>
          <a:p>
            <a:pPr algn="ctr">
              <a:lnSpc>
                <a:spcPct val="107000"/>
              </a:lnSpc>
              <a:spcAft>
                <a:spcPts val="0"/>
              </a:spcAft>
            </a:pPr>
            <a:r>
              <a:rPr lang="en-GB" b="1" dirty="0">
                <a:solidFill>
                  <a:srgbClr val="215868"/>
                </a:solidFill>
                <a:effectLst/>
                <a:ea typeface="Calibri" panose="020F0502020204030204" pitchFamily="34" charset="0"/>
              </a:rPr>
              <a:t> </a:t>
            </a:r>
            <a:endParaRPr lang="en-GB" sz="2400" dirty="0">
              <a:effectLst/>
              <a:ea typeface="Calibri" panose="020F0502020204030204" pitchFamily="34" charset="0"/>
            </a:endParaRPr>
          </a:p>
          <a:p>
            <a:pPr algn="ctr">
              <a:lnSpc>
                <a:spcPct val="107000"/>
              </a:lnSpc>
              <a:spcAft>
                <a:spcPts val="800"/>
              </a:spcAft>
            </a:pPr>
            <a:r>
              <a:rPr lang="en-GB" sz="2400" dirty="0">
                <a:effectLst/>
                <a:ea typeface="Calibri" panose="020F0502020204030204" pitchFamily="34" charset="0"/>
              </a:rPr>
              <a:t> </a:t>
            </a:r>
          </a:p>
        </p:txBody>
      </p:sp>
      <p:sp>
        <p:nvSpPr>
          <p:cNvPr id="40" name="Rectangle 39"/>
          <p:cNvSpPr/>
          <p:nvPr/>
        </p:nvSpPr>
        <p:spPr>
          <a:xfrm>
            <a:off x="1603488" y="3664187"/>
            <a:ext cx="7299212" cy="39523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1400" b="1" dirty="0">
                <a:solidFill>
                  <a:srgbClr val="215868"/>
                </a:solidFill>
                <a:effectLst/>
                <a:ea typeface="Calibri" panose="020F0502020204030204" pitchFamily="34" charset="0"/>
              </a:rPr>
              <a:t>Exemptions</a:t>
            </a:r>
            <a:endParaRPr lang="en-GB" sz="2400" dirty="0">
              <a:effectLst/>
              <a:ea typeface="Calibri" panose="020F0502020204030204" pitchFamily="34" charset="0"/>
            </a:endParaRPr>
          </a:p>
          <a:p>
            <a:pPr algn="ctr">
              <a:lnSpc>
                <a:spcPct val="107000"/>
              </a:lnSpc>
              <a:spcAft>
                <a:spcPts val="800"/>
              </a:spcAft>
            </a:pPr>
            <a:r>
              <a:rPr lang="en-GB" sz="2400" dirty="0">
                <a:effectLst/>
                <a:ea typeface="Calibri" panose="020F0502020204030204" pitchFamily="34" charset="0"/>
              </a:rPr>
              <a:t> </a:t>
            </a:r>
          </a:p>
        </p:txBody>
      </p:sp>
      <p:sp>
        <p:nvSpPr>
          <p:cNvPr id="41" name="Rectangle 40"/>
          <p:cNvSpPr/>
          <p:nvPr/>
        </p:nvSpPr>
        <p:spPr>
          <a:xfrm>
            <a:off x="1603488" y="4112120"/>
            <a:ext cx="7299212" cy="39523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1200" b="1" dirty="0">
                <a:solidFill>
                  <a:srgbClr val="215868"/>
                </a:solidFill>
                <a:effectLst/>
                <a:ea typeface="Calibri" panose="020F0502020204030204" pitchFamily="34" charset="0"/>
              </a:rPr>
              <a:t>Exclusions</a:t>
            </a:r>
            <a:endParaRPr lang="en-GB" sz="2000" dirty="0">
              <a:effectLst/>
              <a:ea typeface="Calibri" panose="020F0502020204030204" pitchFamily="34" charset="0"/>
            </a:endParaRPr>
          </a:p>
          <a:p>
            <a:pPr algn="ctr">
              <a:lnSpc>
                <a:spcPct val="107000"/>
              </a:lnSpc>
              <a:spcAft>
                <a:spcPts val="800"/>
              </a:spcAft>
            </a:pPr>
            <a:r>
              <a:rPr lang="en-GB" sz="2000" dirty="0">
                <a:effectLst/>
                <a:ea typeface="Calibri" panose="020F0502020204030204" pitchFamily="34" charset="0"/>
              </a:rPr>
              <a:t> </a:t>
            </a:r>
          </a:p>
        </p:txBody>
      </p:sp>
      <p:sp>
        <p:nvSpPr>
          <p:cNvPr id="42" name="Text Box 17"/>
          <p:cNvSpPr txBox="1"/>
          <p:nvPr/>
        </p:nvSpPr>
        <p:spPr>
          <a:xfrm>
            <a:off x="233842" y="5218779"/>
            <a:ext cx="1174778" cy="79047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07000"/>
              </a:lnSpc>
              <a:spcAft>
                <a:spcPts val="800"/>
              </a:spcAft>
            </a:pPr>
            <a:r>
              <a:rPr lang="en-GB">
                <a:solidFill>
                  <a:srgbClr val="002060"/>
                </a:solidFill>
                <a:effectLst/>
                <a:ea typeface="Calibri" panose="020F0502020204030204" pitchFamily="34" charset="0"/>
              </a:rPr>
              <a:t>Operative elements</a:t>
            </a:r>
            <a:endParaRPr lang="en-GB">
              <a:effectLst/>
              <a:ea typeface="Calibri" panose="020F0502020204030204" pitchFamily="34" charset="0"/>
            </a:endParaRPr>
          </a:p>
        </p:txBody>
      </p:sp>
      <p:sp>
        <p:nvSpPr>
          <p:cNvPr id="43" name="Teardrop 42"/>
          <p:cNvSpPr/>
          <p:nvPr/>
        </p:nvSpPr>
        <p:spPr>
          <a:xfrm rot="18854542">
            <a:off x="6269028" y="5060302"/>
            <a:ext cx="757534" cy="598524"/>
          </a:xfrm>
          <a:prstGeom prst="teardrop">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sz="3200"/>
          </a:p>
        </p:txBody>
      </p:sp>
      <p:sp>
        <p:nvSpPr>
          <p:cNvPr id="44" name="Rounded Rectangle 43"/>
          <p:cNvSpPr/>
          <p:nvPr/>
        </p:nvSpPr>
        <p:spPr>
          <a:xfrm>
            <a:off x="5953229" y="5007986"/>
            <a:ext cx="1414187" cy="127792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a:solidFill>
                  <a:srgbClr val="215868"/>
                </a:solidFill>
                <a:effectLst/>
                <a:ea typeface="Calibri" panose="020F0502020204030204" pitchFamily="34" charset="0"/>
              </a:rPr>
              <a:t>Consumer protection</a:t>
            </a:r>
            <a:endParaRPr lang="en-GB">
              <a:effectLst/>
              <a:ea typeface="Calibri" panose="020F0502020204030204" pitchFamily="34" charset="0"/>
            </a:endParaRPr>
          </a:p>
        </p:txBody>
      </p:sp>
    </p:spTree>
    <p:extLst>
      <p:ext uri="{BB962C8B-B14F-4D97-AF65-F5344CB8AC3E}">
        <p14:creationId xmlns:p14="http://schemas.microsoft.com/office/powerpoint/2010/main" val="1722694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0" name="Rectângulo arredondado 8"/>
          <p:cNvSpPr/>
          <p:nvPr/>
        </p:nvSpPr>
        <p:spPr>
          <a:xfrm>
            <a:off x="71428" y="258134"/>
            <a:ext cx="9001143" cy="54483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spAutoFit/>
          </a:bodyPr>
          <a:lstStyle/>
          <a:p>
            <a:pPr algn="ctr">
              <a:defRPr sz="1600" b="1" i="0" u="none" strike="noStrike" kern="1200" cap="none" spc="0" normalizeH="0" baseline="0">
                <a:solidFill>
                  <a:sysClr val="windowText" lastClr="000000">
                    <a:lumMod val="50000"/>
                    <a:lumOff val="50000"/>
                  </a:sysClr>
                </a:solidFill>
                <a:latin typeface="+mj-lt"/>
                <a:ea typeface="+mj-ea"/>
                <a:cs typeface="+mj-cs"/>
              </a:defRPr>
            </a:pPr>
            <a:r>
              <a:rPr lang="en-US" sz="2000" b="1" dirty="0">
                <a:solidFill>
                  <a:schemeClr val="bg1"/>
                </a:solidFill>
                <a:latin typeface="Arial" panose="020B0604020202020204" pitchFamily="34" charset="0"/>
                <a:cs typeface="Arial" panose="020B0604020202020204" pitchFamily="34" charset="0"/>
              </a:rPr>
              <a:t>Phase II: Investment</a:t>
            </a:r>
          </a:p>
        </p:txBody>
      </p:sp>
      <p:cxnSp>
        <p:nvCxnSpPr>
          <p:cNvPr id="51" name="Straight Connector 50"/>
          <p:cNvCxnSpPr/>
          <p:nvPr/>
        </p:nvCxnSpPr>
        <p:spPr>
          <a:xfrm>
            <a:off x="5179508" y="1994843"/>
            <a:ext cx="0" cy="4284000"/>
          </a:xfrm>
          <a:prstGeom prst="line">
            <a:avLst/>
          </a:prstGeom>
          <a:noFill/>
          <a:ln w="6350" cap="flat" cmpd="sng" algn="ctr">
            <a:solidFill>
              <a:srgbClr val="5B9BD5"/>
            </a:solidFill>
            <a:prstDash val="dash"/>
            <a:miter lim="800000"/>
          </a:ln>
          <a:effectLst/>
        </p:spPr>
      </p:cxnSp>
      <p:sp>
        <p:nvSpPr>
          <p:cNvPr id="53" name="Rounded Rectangle 52"/>
          <p:cNvSpPr/>
          <p:nvPr/>
        </p:nvSpPr>
        <p:spPr>
          <a:xfrm>
            <a:off x="1634521" y="1461212"/>
            <a:ext cx="7078936" cy="284889"/>
          </a:xfrm>
          <a:prstGeom prst="roundRect">
            <a:avLst>
              <a:gd name="adj" fmla="val 14893"/>
            </a:avLst>
          </a:prstGeom>
          <a:solidFill>
            <a:srgbClr val="4472C4">
              <a:lumMod val="20000"/>
              <a:lumOff val="80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400" b="1" i="0" u="none" strike="noStrike" kern="0" cap="none" spc="0" normalizeH="0" baseline="0" noProof="0">
                <a:ln>
                  <a:noFill/>
                </a:ln>
                <a:solidFill>
                  <a:srgbClr val="1F3864"/>
                </a:solidFill>
                <a:effectLst/>
                <a:uLnTx/>
                <a:uFillTx/>
                <a:latin typeface="Calibri" panose="020F0502020204030204"/>
                <a:ea typeface="DengXian"/>
                <a:cs typeface="Arial" panose="020B0604020202020204" pitchFamily="34" charset="0"/>
              </a:rPr>
              <a:t>Dispute Prevention</a:t>
            </a:r>
            <a:endParaRPr kumimoji="0" lang="en-GB" sz="1400" b="0" i="0" u="none" strike="noStrike" kern="0" cap="none" spc="0" normalizeH="0" baseline="0" noProof="0">
              <a:ln>
                <a:noFill/>
              </a:ln>
              <a:solidFill>
                <a:sysClr val="window" lastClr="FFFFFF"/>
              </a:solidFill>
              <a:effectLst/>
              <a:uLnTx/>
              <a:uFillTx/>
              <a:latin typeface="Calibri" panose="020F0502020204030204"/>
              <a:ea typeface="DengXian"/>
              <a:cs typeface="Arial" panose="020B0604020202020204" pitchFamily="34" charset="0"/>
            </a:endParaRPr>
          </a:p>
        </p:txBody>
      </p:sp>
      <p:sp>
        <p:nvSpPr>
          <p:cNvPr id="54" name="Teardrop 53"/>
          <p:cNvSpPr/>
          <p:nvPr/>
        </p:nvSpPr>
        <p:spPr>
          <a:xfrm rot="2583913">
            <a:off x="2802304" y="2060318"/>
            <a:ext cx="456266" cy="347916"/>
          </a:xfrm>
          <a:prstGeom prst="teardrop">
            <a:avLst/>
          </a:prstGeom>
          <a:solidFill>
            <a:srgbClr val="ED7D31">
              <a:lumMod val="40000"/>
              <a:lumOff val="60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55" name="Rounded Rectangle 54"/>
          <p:cNvSpPr/>
          <p:nvPr/>
        </p:nvSpPr>
        <p:spPr>
          <a:xfrm>
            <a:off x="1716023" y="1941086"/>
            <a:ext cx="1474614" cy="600594"/>
          </a:xfrm>
          <a:prstGeom prst="roundRect">
            <a:avLst/>
          </a:prstGeom>
          <a:solidFill>
            <a:srgbClr val="ED7D31">
              <a:lumMod val="40000"/>
              <a:lumOff val="60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200" b="0" i="0" u="none" strike="noStrike" kern="0" cap="none" spc="0" normalizeH="0" baseline="0" noProof="0" dirty="0">
                <a:ln>
                  <a:noFill/>
                </a:ln>
                <a:solidFill>
                  <a:srgbClr val="1F3864"/>
                </a:solidFill>
                <a:effectLst/>
                <a:uLnTx/>
                <a:uFillTx/>
                <a:latin typeface="Calibri" panose="020F0502020204030204"/>
                <a:ea typeface="DengXian"/>
                <a:cs typeface="Arial" panose="020B0604020202020204" pitchFamily="34" charset="0"/>
              </a:rPr>
              <a:t>Investment Promotion and Facilitation</a:t>
            </a:r>
            <a:endParaRPr kumimoji="0" lang="en-GB" sz="1600" b="0" i="0" u="none" strike="noStrike" kern="0" cap="none" spc="0" normalizeH="0" baseline="0" noProof="0" dirty="0">
              <a:ln>
                <a:noFill/>
              </a:ln>
              <a:solidFill>
                <a:sysClr val="window" lastClr="FFFFFF"/>
              </a:solidFill>
              <a:effectLst/>
              <a:uLnTx/>
              <a:uFillTx/>
              <a:latin typeface="Calibri" panose="020F0502020204030204"/>
              <a:ea typeface="DengXian"/>
              <a:cs typeface="Arial" panose="020B0604020202020204" pitchFamily="34" charset="0"/>
            </a:endParaRPr>
          </a:p>
        </p:txBody>
      </p:sp>
      <p:sp>
        <p:nvSpPr>
          <p:cNvPr id="56" name="Rounded Rectangle 55"/>
          <p:cNvSpPr/>
          <p:nvPr/>
        </p:nvSpPr>
        <p:spPr>
          <a:xfrm>
            <a:off x="3488357" y="1946418"/>
            <a:ext cx="1447960" cy="595042"/>
          </a:xfrm>
          <a:prstGeom prst="roundRect">
            <a:avLst/>
          </a:prstGeom>
          <a:solidFill>
            <a:srgbClr val="ED7D31">
              <a:lumMod val="20000"/>
              <a:lumOff val="80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400" b="0" i="0" u="none" strike="noStrike" kern="0" cap="none" spc="0" normalizeH="0" baseline="0" noProof="0">
                <a:ln>
                  <a:noFill/>
                </a:ln>
                <a:solidFill>
                  <a:srgbClr val="1F3864"/>
                </a:solidFill>
                <a:effectLst/>
                <a:uLnTx/>
                <a:uFillTx/>
                <a:latin typeface="Calibri" panose="020F0502020204030204"/>
                <a:ea typeface="DengXian"/>
                <a:cs typeface="Arial" panose="020B0604020202020204" pitchFamily="34" charset="0"/>
              </a:rPr>
              <a:t>Investment Protection</a:t>
            </a:r>
            <a:endParaRPr kumimoji="0" lang="en-GB" sz="1400" b="0" i="0" u="none" strike="noStrike" kern="0" cap="none" spc="0" normalizeH="0" baseline="0" noProof="0">
              <a:ln>
                <a:noFill/>
              </a:ln>
              <a:solidFill>
                <a:sysClr val="window" lastClr="FFFFFF"/>
              </a:solidFill>
              <a:effectLst/>
              <a:uLnTx/>
              <a:uFillTx/>
              <a:latin typeface="Calibri" panose="020F0502020204030204"/>
              <a:ea typeface="DengXian"/>
              <a:cs typeface="Arial" panose="020B0604020202020204" pitchFamily="34" charset="0"/>
            </a:endParaRPr>
          </a:p>
        </p:txBody>
      </p:sp>
      <p:sp>
        <p:nvSpPr>
          <p:cNvPr id="57" name="Rounded Rectangle 56"/>
          <p:cNvSpPr/>
          <p:nvPr/>
        </p:nvSpPr>
        <p:spPr>
          <a:xfrm>
            <a:off x="5422049" y="1939121"/>
            <a:ext cx="1472066" cy="552572"/>
          </a:xfrm>
          <a:prstGeom prst="roundRect">
            <a:avLst/>
          </a:prstGeom>
          <a:solidFill>
            <a:srgbClr val="FFC000">
              <a:lumMod val="20000"/>
              <a:lumOff val="80000"/>
            </a:srgbClr>
          </a:solidFill>
          <a:ln w="12700" cap="flat" cmpd="sng" algn="ctr">
            <a:solidFill>
              <a:srgbClr val="5B9BD5">
                <a:shade val="50000"/>
              </a:srgbClr>
            </a:solidFill>
            <a:prstDash val="lg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400" b="0" i="0" u="none" strike="noStrike" kern="0" cap="none" spc="0" normalizeH="0" baseline="0" noProof="0">
                <a:ln>
                  <a:noFill/>
                </a:ln>
                <a:solidFill>
                  <a:srgbClr val="1F3864"/>
                </a:solidFill>
                <a:effectLst/>
                <a:uLnTx/>
                <a:uFillTx/>
                <a:latin typeface="Calibri" panose="020F0502020204030204"/>
                <a:ea typeface="DengXian"/>
                <a:cs typeface="Arial" panose="020B0604020202020204" pitchFamily="34" charset="0"/>
              </a:rPr>
              <a:t>Investor Obligations</a:t>
            </a:r>
            <a:endParaRPr kumimoji="0" lang="en-GB" sz="1400" b="0" i="0" u="none" strike="noStrike" kern="0" cap="none" spc="0" normalizeH="0" baseline="0" noProof="0">
              <a:ln>
                <a:noFill/>
              </a:ln>
              <a:solidFill>
                <a:sysClr val="window" lastClr="FFFFFF"/>
              </a:solidFill>
              <a:effectLst/>
              <a:uLnTx/>
              <a:uFillTx/>
              <a:latin typeface="Calibri" panose="020F0502020204030204"/>
              <a:ea typeface="DengXian"/>
              <a:cs typeface="Arial" panose="020B0604020202020204" pitchFamily="34" charset="0"/>
            </a:endParaRPr>
          </a:p>
        </p:txBody>
      </p:sp>
      <p:sp>
        <p:nvSpPr>
          <p:cNvPr id="58" name="Rounded Rectangle 57"/>
          <p:cNvSpPr/>
          <p:nvPr/>
        </p:nvSpPr>
        <p:spPr>
          <a:xfrm>
            <a:off x="7019254" y="1939121"/>
            <a:ext cx="1696670" cy="552572"/>
          </a:xfrm>
          <a:prstGeom prst="roundRect">
            <a:avLst/>
          </a:prstGeom>
          <a:solidFill>
            <a:srgbClr val="70AD47">
              <a:lumMod val="40000"/>
              <a:lumOff val="60000"/>
            </a:srgbClr>
          </a:solidFill>
          <a:ln w="12700" cap="flat" cmpd="sng" algn="ctr">
            <a:solidFill>
              <a:srgbClr val="5B9BD5">
                <a:shade val="50000"/>
              </a:srgbClr>
            </a:solidFill>
            <a:prstDash val="lg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400" b="0" i="0" u="none" strike="noStrike" kern="0" cap="none" spc="0" normalizeH="0" baseline="0" noProof="0">
                <a:ln>
                  <a:noFill/>
                </a:ln>
                <a:solidFill>
                  <a:srgbClr val="1F3864"/>
                </a:solidFill>
                <a:effectLst/>
                <a:uLnTx/>
                <a:uFillTx/>
                <a:latin typeface="Calibri" panose="020F0502020204030204"/>
                <a:ea typeface="DengXian"/>
                <a:cs typeface="Arial" panose="020B0604020202020204" pitchFamily="34" charset="0"/>
              </a:rPr>
              <a:t>State Commitments</a:t>
            </a:r>
            <a:endParaRPr kumimoji="0" lang="en-GB" sz="1400" b="0" i="0" u="none" strike="noStrike" kern="0" cap="none" spc="0" normalizeH="0" baseline="0" noProof="0">
              <a:ln>
                <a:noFill/>
              </a:ln>
              <a:solidFill>
                <a:sysClr val="window" lastClr="FFFFFF"/>
              </a:solidFill>
              <a:effectLst/>
              <a:uLnTx/>
              <a:uFillTx/>
              <a:latin typeface="Calibri" panose="020F0502020204030204"/>
              <a:ea typeface="DengXian"/>
              <a:cs typeface="Arial" panose="020B0604020202020204" pitchFamily="34" charset="0"/>
            </a:endParaRPr>
          </a:p>
        </p:txBody>
      </p:sp>
      <p:sp>
        <p:nvSpPr>
          <p:cNvPr id="59" name="Text Box 216"/>
          <p:cNvSpPr txBox="1"/>
          <p:nvPr/>
        </p:nvSpPr>
        <p:spPr>
          <a:xfrm>
            <a:off x="48634" y="3124488"/>
            <a:ext cx="1392350" cy="602807"/>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eaLnBrk="1" fontAlgn="auto" latinLnBrk="0" hangingPunct="1">
              <a:lnSpc>
                <a:spcPct val="107000"/>
              </a:lnSpc>
              <a:spcBef>
                <a:spcPts val="0"/>
              </a:spcBef>
              <a:spcAft>
                <a:spcPts val="800"/>
              </a:spcAft>
              <a:buClrTx/>
              <a:buSzTx/>
              <a:buFontTx/>
              <a:buNone/>
              <a:tabLst/>
              <a:defRPr/>
            </a:pPr>
            <a:r>
              <a:rPr kumimoji="0" lang="en-GB" sz="1400" b="0" i="0" u="none" strike="noStrike" kern="0" cap="none" spc="0" normalizeH="0" baseline="0" noProof="0">
                <a:ln>
                  <a:noFill/>
                </a:ln>
                <a:solidFill>
                  <a:srgbClr val="002060"/>
                </a:solidFill>
                <a:effectLst/>
                <a:uLnTx/>
                <a:uFillTx/>
                <a:latin typeface="Calibri" panose="020F0502020204030204"/>
                <a:ea typeface="DengXian"/>
                <a:cs typeface="Arial" panose="020B0604020202020204" pitchFamily="34" charset="0"/>
              </a:rPr>
              <a:t>Substantive options</a:t>
            </a:r>
            <a:endParaRPr kumimoji="0" lang="en-GB" sz="1400" b="0" i="0" u="none" strike="noStrike" kern="0" cap="none" spc="0" normalizeH="0" baseline="0" noProof="0">
              <a:ln>
                <a:noFill/>
              </a:ln>
              <a:solidFill>
                <a:sysClr val="windowText" lastClr="000000"/>
              </a:solidFill>
              <a:effectLst/>
              <a:uLnTx/>
              <a:uFillTx/>
              <a:latin typeface="Calibri" panose="020F0502020204030204"/>
              <a:ea typeface="DengXian"/>
              <a:cs typeface="Arial" panose="020B0604020202020204" pitchFamily="34" charset="0"/>
            </a:endParaRPr>
          </a:p>
        </p:txBody>
      </p:sp>
      <p:sp>
        <p:nvSpPr>
          <p:cNvPr id="60" name="Rounded Rectangle 59"/>
          <p:cNvSpPr/>
          <p:nvPr/>
        </p:nvSpPr>
        <p:spPr>
          <a:xfrm>
            <a:off x="1634668" y="1024444"/>
            <a:ext cx="7080645" cy="397519"/>
          </a:xfrm>
          <a:prstGeom prst="roundRect">
            <a:avLst/>
          </a:prstGeom>
          <a:solidFill>
            <a:srgbClr val="4472C4">
              <a:lumMod val="20000"/>
              <a:lumOff val="80000"/>
            </a:srgbClr>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400" b="1" i="0" u="none" strike="noStrike" kern="0" cap="none" spc="0" normalizeH="0" baseline="0" noProof="0">
                <a:ln>
                  <a:noFill/>
                </a:ln>
                <a:solidFill>
                  <a:srgbClr val="1F3864"/>
                </a:solidFill>
                <a:effectLst/>
                <a:uLnTx/>
                <a:uFillTx/>
                <a:latin typeface="Calibri" panose="020F0502020204030204"/>
                <a:ea typeface="DengXian"/>
                <a:cs typeface="Arial" panose="020B0604020202020204" pitchFamily="34" charset="0"/>
              </a:rPr>
              <a:t>Dispute Resolution</a:t>
            </a:r>
            <a:endParaRPr kumimoji="0" lang="en-GB" sz="1400" b="0" i="0" u="none" strike="noStrike" kern="0" cap="none" spc="0" normalizeH="0" baseline="0" noProof="0">
              <a:ln>
                <a:noFill/>
              </a:ln>
              <a:solidFill>
                <a:sysClr val="window" lastClr="FFFFFF"/>
              </a:solidFill>
              <a:effectLst/>
              <a:uLnTx/>
              <a:uFillTx/>
              <a:latin typeface="Calibri" panose="020F0502020204030204"/>
              <a:ea typeface="DengXian"/>
              <a:cs typeface="Arial" panose="020B0604020202020204" pitchFamily="34" charset="0"/>
            </a:endParaRPr>
          </a:p>
        </p:txBody>
      </p:sp>
      <p:sp>
        <p:nvSpPr>
          <p:cNvPr id="61" name="Text Box 220"/>
          <p:cNvSpPr txBox="1"/>
          <p:nvPr/>
        </p:nvSpPr>
        <p:spPr>
          <a:xfrm>
            <a:off x="303477" y="2084858"/>
            <a:ext cx="1146697" cy="266053"/>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eaLnBrk="1" fontAlgn="auto" latinLnBrk="0" hangingPunct="1">
              <a:lnSpc>
                <a:spcPct val="107000"/>
              </a:lnSpc>
              <a:spcBef>
                <a:spcPts val="0"/>
              </a:spcBef>
              <a:spcAft>
                <a:spcPts val="800"/>
              </a:spcAft>
              <a:buClrTx/>
              <a:buSzTx/>
              <a:buFontTx/>
              <a:buNone/>
              <a:tabLst/>
              <a:defRPr/>
            </a:pPr>
            <a:r>
              <a:rPr kumimoji="0" lang="en-GB" sz="1400" b="0" i="0" u="none" strike="noStrike" kern="0" cap="none" spc="0" normalizeH="0" baseline="0" noProof="0" dirty="0">
                <a:ln>
                  <a:noFill/>
                </a:ln>
                <a:solidFill>
                  <a:srgbClr val="002060"/>
                </a:solidFill>
                <a:effectLst/>
                <a:uLnTx/>
                <a:uFillTx/>
                <a:latin typeface="Calibri" panose="020F0502020204030204"/>
                <a:ea typeface="DengXian"/>
                <a:cs typeface="Arial" panose="020B0604020202020204" pitchFamily="34" charset="0"/>
              </a:rPr>
              <a:t>Pillars</a:t>
            </a:r>
            <a:endParaRPr kumimoji="0" lang="en-GB" sz="1400" b="0" i="0" u="none" strike="noStrike" kern="0" cap="none" spc="0" normalizeH="0" baseline="0" noProof="0" dirty="0">
              <a:ln>
                <a:noFill/>
              </a:ln>
              <a:solidFill>
                <a:sysClr val="windowText" lastClr="000000"/>
              </a:solidFill>
              <a:effectLst/>
              <a:uLnTx/>
              <a:uFillTx/>
              <a:latin typeface="Calibri" panose="020F0502020204030204"/>
              <a:ea typeface="DengXian"/>
              <a:cs typeface="Arial" panose="020B0604020202020204" pitchFamily="34" charset="0"/>
            </a:endParaRPr>
          </a:p>
        </p:txBody>
      </p:sp>
      <p:sp>
        <p:nvSpPr>
          <p:cNvPr id="62" name="Down Arrow 61"/>
          <p:cNvSpPr/>
          <p:nvPr/>
        </p:nvSpPr>
        <p:spPr>
          <a:xfrm rot="10800000">
            <a:off x="2161230" y="2558516"/>
            <a:ext cx="374598" cy="239960"/>
          </a:xfrm>
          <a:prstGeom prst="downArrow">
            <a:avLst>
              <a:gd name="adj1" fmla="val 100000"/>
              <a:gd name="adj2" fmla="val 50000"/>
            </a:avLst>
          </a:prstGeom>
          <a:solidFill>
            <a:srgbClr val="E7E6E6"/>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63" name="Rounded Rectangle 62"/>
          <p:cNvSpPr/>
          <p:nvPr/>
        </p:nvSpPr>
        <p:spPr>
          <a:xfrm>
            <a:off x="1634521" y="2841281"/>
            <a:ext cx="1555894" cy="3450238"/>
          </a:xfrm>
          <a:prstGeom prst="roundRect">
            <a:avLst/>
          </a:prstGeom>
          <a:solidFill>
            <a:srgbClr val="E7E6E6"/>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93663" marR="0" lvl="0" indent="-93663"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100" b="0" i="0" u="none" strike="noStrike" kern="0" cap="none" spc="0" normalizeH="0" baseline="0" noProof="0" dirty="0">
                <a:ln>
                  <a:noFill/>
                </a:ln>
                <a:solidFill>
                  <a:srgbClr val="1F3864"/>
                </a:solidFill>
                <a:effectLst/>
                <a:uLnTx/>
                <a:uFillTx/>
                <a:latin typeface="Calibri" panose="020F0502020204030204"/>
                <a:ea typeface="DengXian"/>
                <a:cs typeface="Arial" panose="020B0604020202020204" pitchFamily="34" charset="0"/>
              </a:rPr>
              <a:t>Exchange of information between investment promotion agencies</a:t>
            </a:r>
            <a:endParaRPr kumimoji="0" lang="en-GB" b="0" i="0" u="none" strike="noStrike" kern="0" cap="none" spc="0" normalizeH="0" baseline="0" noProof="0" dirty="0">
              <a:ln>
                <a:noFill/>
              </a:ln>
              <a:solidFill>
                <a:sysClr val="window" lastClr="FFFFFF"/>
              </a:solidFill>
              <a:effectLst/>
              <a:uLnTx/>
              <a:uFillTx/>
              <a:latin typeface="Calibri" panose="020F0502020204030204"/>
              <a:ea typeface="DengXian"/>
              <a:cs typeface="Arial" panose="020B0604020202020204" pitchFamily="34" charset="0"/>
            </a:endParaRPr>
          </a:p>
          <a:p>
            <a:pPr marL="93663" marR="0" lvl="0" indent="-93663" defTabSz="91440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100" b="0" i="0" u="none" strike="noStrike" kern="0" cap="none" spc="0" normalizeH="0" baseline="0" noProof="0" dirty="0">
                <a:ln>
                  <a:noFill/>
                </a:ln>
                <a:solidFill>
                  <a:srgbClr val="1F3864"/>
                </a:solidFill>
                <a:effectLst/>
                <a:uLnTx/>
                <a:uFillTx/>
                <a:latin typeface="Calibri" panose="020F0502020204030204"/>
                <a:ea typeface="DengXian"/>
                <a:cs typeface="Arial" panose="020B0604020202020204" pitchFamily="34" charset="0"/>
              </a:rPr>
              <a:t>Dissemination of information to investors</a:t>
            </a:r>
            <a:endParaRPr kumimoji="0" lang="en-GB" b="0" i="0" u="none" strike="noStrike" kern="0" cap="none" spc="0" normalizeH="0" baseline="0" noProof="0" dirty="0">
              <a:ln>
                <a:noFill/>
              </a:ln>
              <a:solidFill>
                <a:sysClr val="window" lastClr="FFFFFF"/>
              </a:solidFill>
              <a:effectLst/>
              <a:uLnTx/>
              <a:uFillTx/>
              <a:latin typeface="Calibri" panose="020F0502020204030204"/>
              <a:ea typeface="DengXian"/>
              <a:cs typeface="Arial" panose="020B0604020202020204" pitchFamily="34" charset="0"/>
            </a:endParaRPr>
          </a:p>
          <a:p>
            <a:pPr marL="93663" marR="0" lvl="0" indent="-93663" defTabSz="91440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100" b="0" i="0" u="none" strike="noStrike" kern="0" cap="none" spc="0" normalizeH="0" baseline="0" noProof="0" dirty="0">
                <a:ln>
                  <a:noFill/>
                </a:ln>
                <a:solidFill>
                  <a:srgbClr val="1F3864"/>
                </a:solidFill>
                <a:effectLst/>
                <a:uLnTx/>
                <a:uFillTx/>
                <a:latin typeface="Calibri" panose="020F0502020204030204"/>
                <a:ea typeface="DengXian"/>
                <a:cs typeface="Arial" panose="020B0604020202020204" pitchFamily="34" charset="0"/>
              </a:rPr>
              <a:t>Shared principles or rules for administrative procedures</a:t>
            </a:r>
            <a:endParaRPr kumimoji="0" lang="en-GB" b="0" i="0" u="none" strike="noStrike" kern="0" cap="none" spc="0" normalizeH="0" baseline="0" noProof="0" dirty="0">
              <a:ln>
                <a:noFill/>
              </a:ln>
              <a:solidFill>
                <a:sysClr val="window" lastClr="FFFFFF"/>
              </a:solidFill>
              <a:effectLst/>
              <a:uLnTx/>
              <a:uFillTx/>
              <a:latin typeface="Calibri" panose="020F0502020204030204"/>
              <a:ea typeface="DengXian"/>
              <a:cs typeface="Arial" panose="020B0604020202020204" pitchFamily="34" charset="0"/>
            </a:endParaRPr>
          </a:p>
          <a:p>
            <a:pPr marL="93663" marR="0" lvl="0" indent="-93663" defTabSz="91440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100" b="0" i="0" u="none" strike="noStrike" kern="0" cap="none" spc="0" normalizeH="0" baseline="0" noProof="0" dirty="0">
                <a:ln>
                  <a:noFill/>
                </a:ln>
                <a:solidFill>
                  <a:srgbClr val="1F3864"/>
                </a:solidFill>
                <a:effectLst/>
                <a:uLnTx/>
                <a:uFillTx/>
                <a:latin typeface="Calibri" panose="020F0502020204030204"/>
                <a:ea typeface="DengXian"/>
                <a:cs typeface="Arial" panose="020B0604020202020204" pitchFamily="34" charset="0"/>
              </a:rPr>
              <a:t>Shared review mechanisms</a:t>
            </a:r>
            <a:endParaRPr kumimoji="0" lang="en-GB" b="0" i="0" u="none" strike="noStrike" kern="0" cap="none" spc="0" normalizeH="0" baseline="0" noProof="0" dirty="0">
              <a:ln>
                <a:noFill/>
              </a:ln>
              <a:solidFill>
                <a:sysClr val="window" lastClr="FFFFFF"/>
              </a:solidFill>
              <a:effectLst/>
              <a:uLnTx/>
              <a:uFillTx/>
              <a:latin typeface="Calibri" panose="020F0502020204030204"/>
              <a:ea typeface="DengXian"/>
              <a:cs typeface="Arial" panose="020B0604020202020204" pitchFamily="34" charset="0"/>
            </a:endParaRPr>
          </a:p>
          <a:p>
            <a:pPr marL="93663" marR="0" lvl="0" indent="-93663" defTabSz="91440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100" b="0" i="0" u="none" strike="noStrike" kern="0" cap="none" spc="0" normalizeH="0" baseline="0" noProof="0" dirty="0">
                <a:ln>
                  <a:noFill/>
                </a:ln>
                <a:solidFill>
                  <a:srgbClr val="1F3864"/>
                </a:solidFill>
                <a:effectLst/>
                <a:uLnTx/>
                <a:uFillTx/>
                <a:latin typeface="Calibri" panose="020F0502020204030204"/>
                <a:ea typeface="DengXian"/>
                <a:cs typeface="Arial" panose="020B0604020202020204" pitchFamily="34" charset="0"/>
              </a:rPr>
              <a:t>Best-practice sharing platforms</a:t>
            </a:r>
            <a:endParaRPr kumimoji="0" lang="en-GB" b="0" i="0" u="none" strike="noStrike" kern="0" cap="none" spc="0" normalizeH="0" baseline="0" noProof="0" dirty="0">
              <a:ln>
                <a:noFill/>
              </a:ln>
              <a:solidFill>
                <a:sysClr val="window" lastClr="FFFFFF"/>
              </a:solidFill>
              <a:effectLst/>
              <a:uLnTx/>
              <a:uFillTx/>
              <a:latin typeface="Calibri" panose="020F0502020204030204"/>
              <a:ea typeface="DengXian"/>
              <a:cs typeface="Arial" panose="020B0604020202020204" pitchFamily="34" charset="0"/>
            </a:endParaRPr>
          </a:p>
          <a:p>
            <a:pPr marL="93663" marR="0" lvl="0" indent="-93663" defTabSz="91440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GB" sz="1100" b="0" i="0" u="none" strike="noStrike" kern="0" cap="none" spc="0" normalizeH="0" baseline="0" noProof="0" dirty="0">
                <a:ln>
                  <a:noFill/>
                </a:ln>
                <a:solidFill>
                  <a:srgbClr val="1F3864"/>
                </a:solidFill>
                <a:effectLst/>
                <a:uLnTx/>
                <a:uFillTx/>
                <a:latin typeface="Calibri" panose="020F0502020204030204"/>
                <a:ea typeface="DengXian"/>
                <a:cs typeface="Arial" panose="020B0604020202020204" pitchFamily="34" charset="0"/>
              </a:rPr>
              <a:t>Technical cooperation</a:t>
            </a:r>
            <a:endParaRPr kumimoji="0" lang="en-GB" b="0" i="0" u="none" strike="noStrike" kern="0" cap="none" spc="0" normalizeH="0" baseline="0" noProof="0" dirty="0">
              <a:ln>
                <a:noFill/>
              </a:ln>
              <a:solidFill>
                <a:sysClr val="window" lastClr="FFFFFF"/>
              </a:solidFill>
              <a:effectLst/>
              <a:uLnTx/>
              <a:uFillTx/>
              <a:latin typeface="Calibri" panose="020F0502020204030204"/>
              <a:ea typeface="DengXian"/>
              <a:cs typeface="Arial" panose="020B0604020202020204" pitchFamily="34" charset="0"/>
            </a:endParaRPr>
          </a:p>
        </p:txBody>
      </p:sp>
      <p:sp>
        <p:nvSpPr>
          <p:cNvPr id="64" name="Down Arrow 63"/>
          <p:cNvSpPr/>
          <p:nvPr/>
        </p:nvSpPr>
        <p:spPr>
          <a:xfrm rot="10800000">
            <a:off x="4037582" y="2558517"/>
            <a:ext cx="374598" cy="239960"/>
          </a:xfrm>
          <a:prstGeom prst="downArrow">
            <a:avLst>
              <a:gd name="adj1" fmla="val 100000"/>
              <a:gd name="adj2" fmla="val 50000"/>
            </a:avLst>
          </a:prstGeom>
          <a:solidFill>
            <a:srgbClr val="E7E6E6"/>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65" name="Rounded Rectangle 64"/>
          <p:cNvSpPr/>
          <p:nvPr/>
        </p:nvSpPr>
        <p:spPr>
          <a:xfrm>
            <a:off x="3456017" y="2827413"/>
            <a:ext cx="1555556" cy="2062273"/>
          </a:xfrm>
          <a:prstGeom prst="roundRect">
            <a:avLst/>
          </a:prstGeom>
          <a:solidFill>
            <a:srgbClr val="E7E6E6"/>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73025" marR="0" lvl="0" indent="-73025"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100" b="0" i="0" u="none" strike="noStrike" kern="0" cap="none" spc="0" normalizeH="0" baseline="0" noProof="0" dirty="0">
                <a:ln>
                  <a:noFill/>
                </a:ln>
                <a:solidFill>
                  <a:srgbClr val="1F3864"/>
                </a:solidFill>
                <a:effectLst/>
                <a:uLnTx/>
                <a:uFillTx/>
                <a:latin typeface="Calibri" panose="020F0502020204030204"/>
                <a:ea typeface="DengXian"/>
                <a:cs typeface="Arial" panose="020B0604020202020204" pitchFamily="34" charset="0"/>
              </a:rPr>
              <a:t>Most-favoured nation treatment</a:t>
            </a:r>
            <a:endParaRPr kumimoji="0" lang="en-GB" b="0" i="0" u="none" strike="noStrike" kern="0" cap="none" spc="0" normalizeH="0" baseline="0" noProof="0" dirty="0">
              <a:ln>
                <a:noFill/>
              </a:ln>
              <a:solidFill>
                <a:sysClr val="window" lastClr="FFFFFF"/>
              </a:solidFill>
              <a:effectLst/>
              <a:uLnTx/>
              <a:uFillTx/>
              <a:latin typeface="Calibri" panose="020F0502020204030204"/>
              <a:ea typeface="DengXian"/>
              <a:cs typeface="Arial" panose="020B0604020202020204" pitchFamily="34" charset="0"/>
            </a:endParaRPr>
          </a:p>
          <a:p>
            <a:pPr marL="73025" marR="0" lvl="0" indent="-73025" defTabSz="91440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100" b="0" i="0" u="none" strike="noStrike" kern="0" cap="none" spc="0" normalizeH="0" baseline="0" noProof="0" dirty="0">
                <a:ln>
                  <a:noFill/>
                </a:ln>
                <a:solidFill>
                  <a:srgbClr val="1F3864"/>
                </a:solidFill>
                <a:effectLst/>
                <a:uLnTx/>
                <a:uFillTx/>
                <a:latin typeface="Calibri" panose="020F0502020204030204"/>
                <a:ea typeface="DengXian"/>
                <a:cs typeface="Arial" panose="020B0604020202020204" pitchFamily="34" charset="0"/>
              </a:rPr>
              <a:t>National treatment</a:t>
            </a:r>
            <a:endParaRPr kumimoji="0" lang="en-GB" b="0" i="0" u="none" strike="noStrike" kern="0" cap="none" spc="0" normalizeH="0" baseline="0" noProof="0" dirty="0">
              <a:ln>
                <a:noFill/>
              </a:ln>
              <a:solidFill>
                <a:sysClr val="window" lastClr="FFFFFF"/>
              </a:solidFill>
              <a:effectLst/>
              <a:uLnTx/>
              <a:uFillTx/>
              <a:latin typeface="Calibri" panose="020F0502020204030204"/>
              <a:ea typeface="DengXian"/>
              <a:cs typeface="Arial" panose="020B0604020202020204" pitchFamily="34" charset="0"/>
            </a:endParaRPr>
          </a:p>
          <a:p>
            <a:pPr marL="73025" marR="0" lvl="0" indent="-73025" defTabSz="91440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100" b="0" i="0" u="none" strike="noStrike" kern="0" cap="none" spc="0" normalizeH="0" baseline="0" noProof="0" dirty="0">
                <a:ln>
                  <a:noFill/>
                </a:ln>
                <a:solidFill>
                  <a:srgbClr val="1F3864"/>
                </a:solidFill>
                <a:effectLst/>
                <a:uLnTx/>
                <a:uFillTx/>
                <a:latin typeface="Calibri" panose="020F0502020204030204"/>
                <a:ea typeface="DengXian"/>
                <a:cs typeface="Arial" panose="020B0604020202020204" pitchFamily="34" charset="0"/>
              </a:rPr>
              <a:t>(Alternatives to) Fair and Equitable Treatment</a:t>
            </a:r>
            <a:endParaRPr kumimoji="0" lang="en-GB" b="0" i="0" u="none" strike="noStrike" kern="0" cap="none" spc="0" normalizeH="0" baseline="0" noProof="0" dirty="0">
              <a:ln>
                <a:noFill/>
              </a:ln>
              <a:solidFill>
                <a:sysClr val="window" lastClr="FFFFFF"/>
              </a:solidFill>
              <a:effectLst/>
              <a:uLnTx/>
              <a:uFillTx/>
              <a:latin typeface="Calibri" panose="020F0502020204030204"/>
              <a:ea typeface="DengXian"/>
              <a:cs typeface="Arial" panose="020B0604020202020204" pitchFamily="34" charset="0"/>
            </a:endParaRPr>
          </a:p>
          <a:p>
            <a:pPr marL="73025" marR="0" lvl="0" indent="-73025" defTabSz="91440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100" b="0" i="0" u="none" strike="noStrike" kern="0" cap="none" spc="0" normalizeH="0" baseline="0" noProof="0" dirty="0">
                <a:ln>
                  <a:noFill/>
                </a:ln>
                <a:solidFill>
                  <a:srgbClr val="1F3864"/>
                </a:solidFill>
                <a:effectLst/>
                <a:uLnTx/>
                <a:uFillTx/>
                <a:latin typeface="Calibri" panose="020F0502020204030204"/>
                <a:ea typeface="DengXian"/>
                <a:cs typeface="Arial" panose="020B0604020202020204" pitchFamily="34" charset="0"/>
              </a:rPr>
              <a:t>Full Protection and Security</a:t>
            </a:r>
            <a:endParaRPr kumimoji="0" lang="en-GB" b="0" i="0" u="none" strike="noStrike" kern="0" cap="none" spc="0" normalizeH="0" baseline="0" noProof="0" dirty="0">
              <a:ln>
                <a:noFill/>
              </a:ln>
              <a:solidFill>
                <a:sysClr val="window" lastClr="FFFFFF"/>
              </a:solidFill>
              <a:effectLst/>
              <a:uLnTx/>
              <a:uFillTx/>
              <a:latin typeface="Calibri" panose="020F0502020204030204"/>
              <a:ea typeface="DengXian"/>
              <a:cs typeface="Arial" panose="020B0604020202020204" pitchFamily="34" charset="0"/>
            </a:endParaRPr>
          </a:p>
          <a:p>
            <a:pPr marL="73025" marR="0" lvl="0" indent="-73025" defTabSz="91440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100" b="0" i="0" u="none" strike="noStrike" kern="0" cap="none" spc="0" normalizeH="0" baseline="0" noProof="0" dirty="0">
                <a:ln>
                  <a:noFill/>
                </a:ln>
                <a:solidFill>
                  <a:srgbClr val="1F3864"/>
                </a:solidFill>
                <a:effectLst/>
                <a:uLnTx/>
                <a:uFillTx/>
                <a:latin typeface="Calibri" panose="020F0502020204030204"/>
                <a:ea typeface="DengXian"/>
                <a:cs typeface="Arial" panose="020B0604020202020204" pitchFamily="34" charset="0"/>
              </a:rPr>
              <a:t>Expropriation</a:t>
            </a:r>
            <a:endParaRPr kumimoji="0" lang="en-GB" b="0" i="0" u="none" strike="noStrike" kern="0" cap="none" spc="0" normalizeH="0" baseline="0" noProof="0" dirty="0">
              <a:ln>
                <a:noFill/>
              </a:ln>
              <a:solidFill>
                <a:sysClr val="window" lastClr="FFFFFF"/>
              </a:solidFill>
              <a:effectLst/>
              <a:uLnTx/>
              <a:uFillTx/>
              <a:latin typeface="Calibri" panose="020F0502020204030204"/>
              <a:ea typeface="DengXian"/>
              <a:cs typeface="Arial" panose="020B0604020202020204" pitchFamily="34" charset="0"/>
            </a:endParaRPr>
          </a:p>
          <a:p>
            <a:pPr marL="73025" marR="0" lvl="0" indent="-73025" defTabSz="91440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GB" sz="1100" b="0" i="0" u="none" strike="noStrike" kern="0" cap="none" spc="0" normalizeH="0" baseline="0" noProof="0" dirty="0">
                <a:ln>
                  <a:noFill/>
                </a:ln>
                <a:solidFill>
                  <a:srgbClr val="1F3864"/>
                </a:solidFill>
                <a:effectLst/>
                <a:uLnTx/>
                <a:uFillTx/>
                <a:latin typeface="Calibri" panose="020F0502020204030204"/>
                <a:ea typeface="DengXian"/>
                <a:cs typeface="Arial" panose="020B0604020202020204" pitchFamily="34" charset="0"/>
              </a:rPr>
              <a:t>Transfer of funds</a:t>
            </a:r>
            <a:endParaRPr kumimoji="0" lang="en-GB" b="0" i="0" u="none" strike="noStrike" kern="0" cap="none" spc="0" normalizeH="0" baseline="0" noProof="0" dirty="0">
              <a:ln>
                <a:noFill/>
              </a:ln>
              <a:solidFill>
                <a:sysClr val="window" lastClr="FFFFFF"/>
              </a:solidFill>
              <a:effectLst/>
              <a:uLnTx/>
              <a:uFillTx/>
              <a:latin typeface="Calibri" panose="020F0502020204030204"/>
              <a:ea typeface="DengXian"/>
              <a:cs typeface="Arial" panose="020B0604020202020204" pitchFamily="34" charset="0"/>
            </a:endParaRPr>
          </a:p>
        </p:txBody>
      </p:sp>
      <p:sp>
        <p:nvSpPr>
          <p:cNvPr id="66" name="Down Arrow 65"/>
          <p:cNvSpPr/>
          <p:nvPr/>
        </p:nvSpPr>
        <p:spPr>
          <a:xfrm rot="10800000">
            <a:off x="5974758" y="2548726"/>
            <a:ext cx="374598" cy="239960"/>
          </a:xfrm>
          <a:prstGeom prst="downArrow">
            <a:avLst>
              <a:gd name="adj1" fmla="val 100000"/>
              <a:gd name="adj2" fmla="val 50000"/>
            </a:avLst>
          </a:prstGeom>
          <a:solidFill>
            <a:srgbClr val="E7E6E6"/>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67" name="Rounded Rectangle 66"/>
          <p:cNvSpPr/>
          <p:nvPr/>
        </p:nvSpPr>
        <p:spPr>
          <a:xfrm>
            <a:off x="5421552" y="2827156"/>
            <a:ext cx="1524683" cy="2573391"/>
          </a:xfrm>
          <a:prstGeom prst="roundRect">
            <a:avLst/>
          </a:prstGeom>
          <a:solidFill>
            <a:srgbClr val="E7E6E6"/>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73025" marR="0" lvl="0" indent="-73025"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100" b="0" i="0" u="none" strike="noStrike" kern="0" cap="none" spc="0" normalizeH="0" baseline="0" noProof="0" dirty="0">
                <a:ln>
                  <a:noFill/>
                </a:ln>
                <a:solidFill>
                  <a:srgbClr val="1F3864"/>
                </a:solidFill>
                <a:effectLst/>
                <a:uLnTx/>
                <a:uFillTx/>
                <a:latin typeface="Calibri" panose="020F0502020204030204"/>
                <a:ea typeface="DengXian"/>
                <a:cs typeface="Arial" panose="020B0604020202020204" pitchFamily="34" charset="0"/>
              </a:rPr>
              <a:t>Compliance with domestic laws</a:t>
            </a:r>
            <a:endParaRPr kumimoji="0" lang="en-GB" b="0" i="0" u="none" strike="noStrike" kern="0" cap="none" spc="0" normalizeH="0" baseline="0" noProof="0" dirty="0">
              <a:ln>
                <a:noFill/>
              </a:ln>
              <a:solidFill>
                <a:sysClr val="window" lastClr="FFFFFF"/>
              </a:solidFill>
              <a:effectLst/>
              <a:uLnTx/>
              <a:uFillTx/>
              <a:latin typeface="Calibri" panose="020F0502020204030204"/>
              <a:ea typeface="DengXian"/>
              <a:cs typeface="Arial" panose="020B0604020202020204" pitchFamily="34" charset="0"/>
            </a:endParaRPr>
          </a:p>
          <a:p>
            <a:pPr marL="73025" marR="0" lvl="0" indent="-73025" defTabSz="91440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100" b="0" i="0" u="none" strike="noStrike" kern="0" cap="none" spc="0" normalizeH="0" baseline="0" noProof="0" dirty="0">
                <a:ln>
                  <a:noFill/>
                </a:ln>
                <a:solidFill>
                  <a:srgbClr val="1F3864"/>
                </a:solidFill>
                <a:effectLst/>
                <a:uLnTx/>
                <a:uFillTx/>
                <a:latin typeface="Calibri" panose="020F0502020204030204"/>
                <a:ea typeface="DengXian"/>
                <a:cs typeface="Arial" panose="020B0604020202020204" pitchFamily="34" charset="0"/>
              </a:rPr>
              <a:t>Human rights</a:t>
            </a:r>
            <a:endParaRPr kumimoji="0" lang="en-GB" b="0" i="0" u="none" strike="noStrike" kern="0" cap="none" spc="0" normalizeH="0" baseline="0" noProof="0" dirty="0">
              <a:ln>
                <a:noFill/>
              </a:ln>
              <a:solidFill>
                <a:sysClr val="window" lastClr="FFFFFF"/>
              </a:solidFill>
              <a:effectLst/>
              <a:uLnTx/>
              <a:uFillTx/>
              <a:latin typeface="Calibri" panose="020F0502020204030204"/>
              <a:ea typeface="DengXian"/>
              <a:cs typeface="Arial" panose="020B0604020202020204" pitchFamily="34" charset="0"/>
            </a:endParaRPr>
          </a:p>
          <a:p>
            <a:pPr marL="73025" marR="0" lvl="0" indent="-73025" defTabSz="91440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100" b="0" i="0" u="none" strike="noStrike" kern="0" cap="none" spc="0" normalizeH="0" baseline="0" noProof="0" dirty="0">
                <a:ln>
                  <a:noFill/>
                </a:ln>
                <a:solidFill>
                  <a:srgbClr val="1F3864"/>
                </a:solidFill>
                <a:effectLst/>
                <a:uLnTx/>
                <a:uFillTx/>
                <a:latin typeface="Calibri" panose="020F0502020204030204"/>
                <a:ea typeface="DengXian"/>
                <a:cs typeface="Arial" panose="020B0604020202020204" pitchFamily="34" charset="0"/>
              </a:rPr>
              <a:t>Business ethics</a:t>
            </a:r>
            <a:endParaRPr kumimoji="0" lang="en-GB" b="0" i="0" u="none" strike="noStrike" kern="0" cap="none" spc="0" normalizeH="0" baseline="0" noProof="0" dirty="0">
              <a:ln>
                <a:noFill/>
              </a:ln>
              <a:solidFill>
                <a:sysClr val="window" lastClr="FFFFFF"/>
              </a:solidFill>
              <a:effectLst/>
              <a:uLnTx/>
              <a:uFillTx/>
              <a:latin typeface="Calibri" panose="020F0502020204030204"/>
              <a:ea typeface="DengXian"/>
              <a:cs typeface="Arial" panose="020B0604020202020204" pitchFamily="34" charset="0"/>
            </a:endParaRPr>
          </a:p>
          <a:p>
            <a:pPr marL="73025" marR="0" lvl="0" indent="-73025" defTabSz="91440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100" b="0" i="0" u="none" strike="noStrike" kern="0" cap="none" spc="0" normalizeH="0" baseline="0" noProof="0" dirty="0">
                <a:ln>
                  <a:noFill/>
                </a:ln>
                <a:solidFill>
                  <a:srgbClr val="1F3864"/>
                </a:solidFill>
                <a:effectLst/>
                <a:uLnTx/>
                <a:uFillTx/>
                <a:latin typeface="Calibri" panose="020F0502020204030204"/>
                <a:ea typeface="DengXian"/>
                <a:cs typeface="Arial" panose="020B0604020202020204" pitchFamily="34" charset="0"/>
              </a:rPr>
              <a:t>Environmental protection</a:t>
            </a:r>
            <a:endParaRPr kumimoji="0" lang="en-GB" b="0" i="0" u="none" strike="noStrike" kern="0" cap="none" spc="0" normalizeH="0" baseline="0" noProof="0" dirty="0">
              <a:ln>
                <a:noFill/>
              </a:ln>
              <a:solidFill>
                <a:sysClr val="window" lastClr="FFFFFF"/>
              </a:solidFill>
              <a:effectLst/>
              <a:uLnTx/>
              <a:uFillTx/>
              <a:latin typeface="Calibri" panose="020F0502020204030204"/>
              <a:ea typeface="DengXian"/>
              <a:cs typeface="Arial" panose="020B0604020202020204" pitchFamily="34" charset="0"/>
            </a:endParaRPr>
          </a:p>
          <a:p>
            <a:pPr marL="73025" marR="0" lvl="0" indent="-73025" defTabSz="91440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100" b="0" i="0" u="none" strike="noStrike" kern="0" cap="none" spc="0" normalizeH="0" baseline="0" noProof="0" dirty="0">
                <a:ln>
                  <a:noFill/>
                </a:ln>
                <a:solidFill>
                  <a:srgbClr val="1F3864"/>
                </a:solidFill>
                <a:effectLst/>
                <a:uLnTx/>
                <a:uFillTx/>
                <a:latin typeface="Calibri" panose="020F0502020204030204"/>
                <a:ea typeface="DengXian"/>
                <a:cs typeface="Arial" panose="020B0604020202020204" pitchFamily="34" charset="0"/>
              </a:rPr>
              <a:t>Rights of indigenous peoples</a:t>
            </a:r>
            <a:endParaRPr kumimoji="0" lang="en-GB" b="0" i="0" u="none" strike="noStrike" kern="0" cap="none" spc="0" normalizeH="0" baseline="0" noProof="0" dirty="0">
              <a:ln>
                <a:noFill/>
              </a:ln>
              <a:solidFill>
                <a:sysClr val="window" lastClr="FFFFFF"/>
              </a:solidFill>
              <a:effectLst/>
              <a:uLnTx/>
              <a:uFillTx/>
              <a:latin typeface="Calibri" panose="020F0502020204030204"/>
              <a:ea typeface="DengXian"/>
              <a:cs typeface="Arial" panose="020B0604020202020204" pitchFamily="34" charset="0"/>
            </a:endParaRPr>
          </a:p>
          <a:p>
            <a:pPr marL="73025" marR="0" lvl="0" indent="-73025" defTabSz="91440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100" b="0" i="0" u="none" strike="noStrike" kern="0" cap="none" spc="0" normalizeH="0" baseline="0" noProof="0" dirty="0">
                <a:ln>
                  <a:noFill/>
                </a:ln>
                <a:solidFill>
                  <a:srgbClr val="1F3864"/>
                </a:solidFill>
                <a:effectLst/>
                <a:uLnTx/>
                <a:uFillTx/>
                <a:latin typeface="Calibri" panose="020F0502020204030204"/>
                <a:ea typeface="DengXian"/>
                <a:cs typeface="Arial" panose="020B0604020202020204" pitchFamily="34" charset="0"/>
              </a:rPr>
              <a:t>Capacity building</a:t>
            </a:r>
            <a:endParaRPr kumimoji="0" lang="en-GB" b="0" i="0" u="none" strike="noStrike" kern="0" cap="none" spc="0" normalizeH="0" baseline="0" noProof="0" dirty="0">
              <a:ln>
                <a:noFill/>
              </a:ln>
              <a:solidFill>
                <a:sysClr val="window" lastClr="FFFFFF"/>
              </a:solidFill>
              <a:effectLst/>
              <a:uLnTx/>
              <a:uFillTx/>
              <a:latin typeface="Calibri" panose="020F0502020204030204"/>
              <a:ea typeface="DengXian"/>
              <a:cs typeface="Arial" panose="020B0604020202020204" pitchFamily="34" charset="0"/>
            </a:endParaRPr>
          </a:p>
          <a:p>
            <a:pPr marL="73025" marR="0" lvl="0" indent="-73025" defTabSz="91440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100" b="0" i="0" u="none" strike="noStrike" kern="0" cap="none" spc="0" normalizeH="0" baseline="0" noProof="0" dirty="0">
                <a:ln>
                  <a:noFill/>
                </a:ln>
                <a:solidFill>
                  <a:srgbClr val="1F3864"/>
                </a:solidFill>
                <a:effectLst/>
                <a:uLnTx/>
                <a:uFillTx/>
                <a:latin typeface="Calibri" panose="020F0502020204030204"/>
                <a:ea typeface="DengXian"/>
                <a:cs typeface="Arial" panose="020B0604020202020204" pitchFamily="34" charset="0"/>
              </a:rPr>
              <a:t>Anti-corruption</a:t>
            </a:r>
            <a:endParaRPr kumimoji="0" lang="en-GB" b="0" i="0" u="none" strike="noStrike" kern="0" cap="none" spc="0" normalizeH="0" baseline="0" noProof="0" dirty="0">
              <a:ln>
                <a:noFill/>
              </a:ln>
              <a:solidFill>
                <a:sysClr val="window" lastClr="FFFFFF"/>
              </a:solidFill>
              <a:effectLst/>
              <a:uLnTx/>
              <a:uFillTx/>
              <a:latin typeface="Calibri" panose="020F0502020204030204"/>
              <a:ea typeface="DengXian"/>
              <a:cs typeface="Arial" panose="020B0604020202020204" pitchFamily="34" charset="0"/>
            </a:endParaRPr>
          </a:p>
          <a:p>
            <a:pPr marL="73025" marR="0" lvl="0" indent="-73025" defTabSz="91440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100" b="0" i="0" u="none" strike="noStrike" kern="0" cap="none" spc="0" normalizeH="0" baseline="0" noProof="0" dirty="0">
                <a:ln>
                  <a:noFill/>
                </a:ln>
                <a:solidFill>
                  <a:srgbClr val="1F3864"/>
                </a:solidFill>
                <a:effectLst/>
                <a:uLnTx/>
                <a:uFillTx/>
                <a:latin typeface="Calibri" panose="020F0502020204030204"/>
                <a:ea typeface="DengXian"/>
                <a:cs typeface="Arial" panose="020B0604020202020204" pitchFamily="34" charset="0"/>
              </a:rPr>
              <a:t>Taxation</a:t>
            </a:r>
            <a:endParaRPr kumimoji="0" lang="en-GB" b="0" i="0" u="none" strike="noStrike" kern="0" cap="none" spc="0" normalizeH="0" baseline="0" noProof="0" dirty="0">
              <a:ln>
                <a:noFill/>
              </a:ln>
              <a:solidFill>
                <a:sysClr val="window" lastClr="FFFFFF"/>
              </a:solidFill>
              <a:effectLst/>
              <a:uLnTx/>
              <a:uFillTx/>
              <a:latin typeface="Calibri" panose="020F0502020204030204"/>
              <a:ea typeface="DengXian"/>
              <a:cs typeface="Arial" panose="020B0604020202020204" pitchFamily="34" charset="0"/>
            </a:endParaRPr>
          </a:p>
          <a:p>
            <a:pPr marL="73025" marR="0" lvl="0" indent="-73025" defTabSz="91440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100" b="0" i="0" u="none" strike="noStrike" kern="0" cap="none" spc="0" normalizeH="0" baseline="0" noProof="0" dirty="0">
                <a:ln>
                  <a:noFill/>
                </a:ln>
                <a:solidFill>
                  <a:srgbClr val="1F3864"/>
                </a:solidFill>
                <a:effectLst/>
                <a:uLnTx/>
                <a:uFillTx/>
                <a:latin typeface="Calibri" panose="020F0502020204030204"/>
                <a:ea typeface="DengXian"/>
                <a:cs typeface="Arial" panose="020B0604020202020204" pitchFamily="34" charset="0"/>
              </a:rPr>
              <a:t>Corporate social responsibility</a:t>
            </a:r>
            <a:endParaRPr kumimoji="0" lang="en-GB" b="0" i="0" u="none" strike="noStrike" kern="0" cap="none" spc="0" normalizeH="0" baseline="0" noProof="0" dirty="0">
              <a:ln>
                <a:noFill/>
              </a:ln>
              <a:solidFill>
                <a:sysClr val="window" lastClr="FFFFFF"/>
              </a:solidFill>
              <a:effectLst/>
              <a:uLnTx/>
              <a:uFillTx/>
              <a:latin typeface="Calibri" panose="020F0502020204030204"/>
              <a:ea typeface="DengXian"/>
              <a:cs typeface="Arial" panose="020B0604020202020204" pitchFamily="34" charset="0"/>
            </a:endParaRPr>
          </a:p>
          <a:p>
            <a:pPr marL="457200" marR="0" lvl="0" indent="0" defTabSz="914400" eaLnBrk="1" fontAlgn="auto" latinLnBrk="0" hangingPunct="1">
              <a:lnSpc>
                <a:spcPct val="107000"/>
              </a:lnSpc>
              <a:spcBef>
                <a:spcPts val="0"/>
              </a:spcBef>
              <a:spcAft>
                <a:spcPts val="800"/>
              </a:spcAft>
              <a:buClrTx/>
              <a:buSzTx/>
              <a:buFontTx/>
              <a:buNone/>
              <a:tabLst/>
              <a:defRPr/>
            </a:pPr>
            <a:r>
              <a:rPr kumimoji="0" lang="en-GB" sz="1050" b="0" i="0" u="none" strike="noStrike" kern="0" cap="none" spc="0" normalizeH="0" baseline="0" noProof="0" dirty="0">
                <a:ln>
                  <a:noFill/>
                </a:ln>
                <a:solidFill>
                  <a:srgbClr val="1F3864"/>
                </a:solidFill>
                <a:effectLst/>
                <a:uLnTx/>
                <a:uFillTx/>
                <a:latin typeface="Calibri" panose="020F0502020204030204"/>
                <a:ea typeface="DengXian"/>
                <a:cs typeface="Arial" panose="020B0604020202020204" pitchFamily="34" charset="0"/>
              </a:rPr>
              <a:t> </a:t>
            </a:r>
            <a:endParaRPr kumimoji="0" lang="en-GB" sz="1600" b="0" i="0" u="none" strike="noStrike" kern="0" cap="none" spc="0" normalizeH="0" baseline="0" noProof="0" dirty="0">
              <a:ln>
                <a:noFill/>
              </a:ln>
              <a:solidFill>
                <a:sysClr val="window" lastClr="FFFFFF"/>
              </a:solidFill>
              <a:effectLst/>
              <a:uLnTx/>
              <a:uFillTx/>
              <a:latin typeface="Calibri" panose="020F0502020204030204"/>
              <a:ea typeface="DengXian"/>
              <a:cs typeface="Arial" panose="020B0604020202020204" pitchFamily="34" charset="0"/>
            </a:endParaRPr>
          </a:p>
        </p:txBody>
      </p:sp>
      <p:sp>
        <p:nvSpPr>
          <p:cNvPr id="68" name="Down Arrow 67"/>
          <p:cNvSpPr/>
          <p:nvPr/>
        </p:nvSpPr>
        <p:spPr>
          <a:xfrm rot="10800000">
            <a:off x="7701771" y="2541903"/>
            <a:ext cx="374598" cy="239960"/>
          </a:xfrm>
          <a:prstGeom prst="downArrow">
            <a:avLst>
              <a:gd name="adj1" fmla="val 100000"/>
              <a:gd name="adj2" fmla="val 50000"/>
            </a:avLst>
          </a:prstGeom>
          <a:solidFill>
            <a:srgbClr val="E7E6E6"/>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ysClr val="window" lastClr="FFFFFF"/>
              </a:solidFill>
              <a:effectLst/>
              <a:uLnTx/>
              <a:uFillTx/>
              <a:latin typeface="Calibri" panose="020F0502020204030204"/>
              <a:ea typeface="+mn-ea"/>
              <a:cs typeface="+mn-cs"/>
            </a:endParaRPr>
          </a:p>
        </p:txBody>
      </p:sp>
      <p:sp>
        <p:nvSpPr>
          <p:cNvPr id="69" name="Rounded Rectangle 68"/>
          <p:cNvSpPr/>
          <p:nvPr/>
        </p:nvSpPr>
        <p:spPr>
          <a:xfrm>
            <a:off x="7106934" y="2813058"/>
            <a:ext cx="1501554" cy="1577225"/>
          </a:xfrm>
          <a:prstGeom prst="roundRect">
            <a:avLst/>
          </a:prstGeom>
          <a:solidFill>
            <a:srgbClr val="E7E6E6"/>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73025" marR="0" lvl="0" indent="-73025"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100" b="0" i="0" u="none" strike="noStrike" kern="0" cap="none" spc="0" normalizeH="0" baseline="0" noProof="0" dirty="0">
                <a:ln>
                  <a:noFill/>
                </a:ln>
                <a:solidFill>
                  <a:srgbClr val="1F3864"/>
                </a:solidFill>
                <a:effectLst/>
                <a:uLnTx/>
                <a:uFillTx/>
                <a:latin typeface="Calibri" panose="020F0502020204030204"/>
                <a:ea typeface="DengXian"/>
                <a:cs typeface="Arial" panose="020B0604020202020204" pitchFamily="34" charset="0"/>
              </a:rPr>
              <a:t>Environmental protection</a:t>
            </a:r>
            <a:endParaRPr kumimoji="0" lang="en-GB" b="0" i="0" u="none" strike="noStrike" kern="0" cap="none" spc="0" normalizeH="0" baseline="0" noProof="0" dirty="0">
              <a:ln>
                <a:noFill/>
              </a:ln>
              <a:solidFill>
                <a:sysClr val="window" lastClr="FFFFFF"/>
              </a:solidFill>
              <a:effectLst/>
              <a:uLnTx/>
              <a:uFillTx/>
              <a:latin typeface="Calibri" panose="020F0502020204030204"/>
              <a:ea typeface="DengXian"/>
              <a:cs typeface="Arial" panose="020B0604020202020204" pitchFamily="34" charset="0"/>
            </a:endParaRPr>
          </a:p>
          <a:p>
            <a:pPr marL="73025" marR="0" lvl="0" indent="-73025" defTabSz="91440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100" b="0" i="0" u="none" strike="noStrike" kern="0" cap="none" spc="0" normalizeH="0" baseline="0" noProof="0" dirty="0">
                <a:ln>
                  <a:noFill/>
                </a:ln>
                <a:solidFill>
                  <a:srgbClr val="1F3864"/>
                </a:solidFill>
                <a:effectLst/>
                <a:uLnTx/>
                <a:uFillTx/>
                <a:latin typeface="Calibri" panose="020F0502020204030204"/>
                <a:ea typeface="DengXian"/>
                <a:cs typeface="Arial" panose="020B0604020202020204" pitchFamily="34" charset="0"/>
              </a:rPr>
              <a:t>Labour protection</a:t>
            </a:r>
            <a:endParaRPr kumimoji="0" lang="en-GB" b="0" i="0" u="none" strike="noStrike" kern="0" cap="none" spc="0" normalizeH="0" baseline="0" noProof="0" dirty="0">
              <a:ln>
                <a:noFill/>
              </a:ln>
              <a:solidFill>
                <a:sysClr val="window" lastClr="FFFFFF"/>
              </a:solidFill>
              <a:effectLst/>
              <a:uLnTx/>
              <a:uFillTx/>
              <a:latin typeface="Calibri" panose="020F0502020204030204"/>
              <a:ea typeface="DengXian"/>
              <a:cs typeface="Arial" panose="020B0604020202020204" pitchFamily="34" charset="0"/>
            </a:endParaRPr>
          </a:p>
          <a:p>
            <a:pPr marL="73025" marR="0" lvl="0" indent="-73025" defTabSz="91440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100" b="0" i="0" u="none" strike="noStrike" kern="0" cap="none" spc="0" normalizeH="0" baseline="0" noProof="0" dirty="0">
                <a:ln>
                  <a:noFill/>
                </a:ln>
                <a:solidFill>
                  <a:srgbClr val="1F3864"/>
                </a:solidFill>
                <a:effectLst/>
                <a:uLnTx/>
                <a:uFillTx/>
                <a:latin typeface="Calibri" panose="020F0502020204030204"/>
                <a:ea typeface="DengXian"/>
                <a:cs typeface="Arial" panose="020B0604020202020204" pitchFamily="34" charset="0"/>
              </a:rPr>
              <a:t>Consumer protection</a:t>
            </a:r>
            <a:endParaRPr kumimoji="0" lang="en-GB" b="0" i="0" u="none" strike="noStrike" kern="0" cap="none" spc="0" normalizeH="0" baseline="0" noProof="0" dirty="0">
              <a:ln>
                <a:noFill/>
              </a:ln>
              <a:solidFill>
                <a:sysClr val="window" lastClr="FFFFFF"/>
              </a:solidFill>
              <a:effectLst/>
              <a:uLnTx/>
              <a:uFillTx/>
              <a:latin typeface="Calibri" panose="020F0502020204030204"/>
              <a:ea typeface="DengXian"/>
              <a:cs typeface="Arial" panose="020B0604020202020204" pitchFamily="34" charset="0"/>
            </a:endParaRPr>
          </a:p>
          <a:p>
            <a:pPr marL="73025" marR="0" lvl="0" indent="-73025" defTabSz="91440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GB" sz="1100" b="0" i="0" u="none" strike="noStrike" kern="0" cap="none" spc="0" normalizeH="0" baseline="0" noProof="0" dirty="0">
                <a:ln>
                  <a:noFill/>
                </a:ln>
                <a:solidFill>
                  <a:srgbClr val="1F3864"/>
                </a:solidFill>
                <a:effectLst/>
                <a:uLnTx/>
                <a:uFillTx/>
                <a:latin typeface="Calibri" panose="020F0502020204030204"/>
                <a:ea typeface="DengXian"/>
                <a:cs typeface="Arial" panose="020B0604020202020204" pitchFamily="34" charset="0"/>
              </a:rPr>
              <a:t>Financial reporting standards</a:t>
            </a:r>
            <a:endParaRPr kumimoji="0" lang="en-GB" b="0" i="0" u="none" strike="noStrike" kern="0" cap="none" spc="0" normalizeH="0" baseline="0" noProof="0" dirty="0">
              <a:ln>
                <a:noFill/>
              </a:ln>
              <a:solidFill>
                <a:sysClr val="window" lastClr="FFFFFF"/>
              </a:solidFill>
              <a:effectLst/>
              <a:uLnTx/>
              <a:uFillTx/>
              <a:latin typeface="Calibri" panose="020F0502020204030204"/>
              <a:ea typeface="DengXian"/>
              <a:cs typeface="Arial" panose="020B0604020202020204" pitchFamily="34" charset="0"/>
            </a:endParaRPr>
          </a:p>
        </p:txBody>
      </p:sp>
      <p:sp>
        <p:nvSpPr>
          <p:cNvPr id="70" name="Text Box 215"/>
          <p:cNvSpPr txBox="1"/>
          <p:nvPr/>
        </p:nvSpPr>
        <p:spPr>
          <a:xfrm>
            <a:off x="154829" y="1186147"/>
            <a:ext cx="1288079" cy="334870"/>
          </a:xfrm>
          <a:prstGeom prst="rect">
            <a:avLst/>
          </a:prstGeom>
          <a:solidFill>
            <a:sysClr val="window" lastClr="FFFFFF"/>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eaLnBrk="1" fontAlgn="auto" latinLnBrk="0" hangingPunct="1">
              <a:lnSpc>
                <a:spcPct val="107000"/>
              </a:lnSpc>
              <a:spcBef>
                <a:spcPts val="0"/>
              </a:spcBef>
              <a:spcAft>
                <a:spcPts val="800"/>
              </a:spcAft>
              <a:buClrTx/>
              <a:buSzTx/>
              <a:buFontTx/>
              <a:buNone/>
              <a:tabLst/>
              <a:defRPr/>
            </a:pPr>
            <a:r>
              <a:rPr kumimoji="0" lang="en-GB" sz="1400" b="0" i="0" u="none" strike="noStrike" kern="0" cap="none" spc="0" normalizeH="0" baseline="0" noProof="0" dirty="0">
                <a:ln>
                  <a:noFill/>
                </a:ln>
                <a:solidFill>
                  <a:srgbClr val="002060"/>
                </a:solidFill>
                <a:effectLst/>
                <a:uLnTx/>
                <a:uFillTx/>
                <a:latin typeface="Calibri" panose="020F0502020204030204"/>
                <a:ea typeface="DengXian"/>
                <a:cs typeface="Arial" panose="020B0604020202020204" pitchFamily="34" charset="0"/>
              </a:rPr>
              <a:t>Disputes</a:t>
            </a:r>
            <a:endParaRPr kumimoji="0" lang="en-GB" sz="1400" b="0" i="0" u="none" strike="noStrike" kern="0" cap="none" spc="0" normalizeH="0" baseline="0" noProof="0" dirty="0">
              <a:ln>
                <a:noFill/>
              </a:ln>
              <a:solidFill>
                <a:sysClr val="windowText" lastClr="000000"/>
              </a:solidFill>
              <a:effectLst/>
              <a:uLnTx/>
              <a:uFillTx/>
              <a:latin typeface="Calibri" panose="020F0502020204030204"/>
              <a:ea typeface="DengXian"/>
              <a:cs typeface="Arial" panose="020B0604020202020204" pitchFamily="34" charset="0"/>
            </a:endParaRPr>
          </a:p>
        </p:txBody>
      </p:sp>
      <p:cxnSp>
        <p:nvCxnSpPr>
          <p:cNvPr id="71" name="Straight Connector 70"/>
          <p:cNvCxnSpPr/>
          <p:nvPr/>
        </p:nvCxnSpPr>
        <p:spPr>
          <a:xfrm>
            <a:off x="1430508" y="967289"/>
            <a:ext cx="0" cy="5328000"/>
          </a:xfrm>
          <a:prstGeom prst="line">
            <a:avLst/>
          </a:prstGeom>
          <a:noFill/>
          <a:ln w="6350" cap="flat" cmpd="sng" algn="ctr">
            <a:solidFill>
              <a:srgbClr val="5B9BD5"/>
            </a:solidFill>
            <a:prstDash val="solid"/>
            <a:miter lim="800000"/>
          </a:ln>
          <a:effectLst/>
        </p:spPr>
      </p:cxnSp>
      <p:sp>
        <p:nvSpPr>
          <p:cNvPr id="72" name="TextBox 2"/>
          <p:cNvSpPr txBox="1"/>
          <p:nvPr/>
        </p:nvSpPr>
        <p:spPr>
          <a:xfrm>
            <a:off x="48634" y="6329496"/>
            <a:ext cx="8699830" cy="215444"/>
          </a:xfrm>
          <a:prstGeom prst="rect">
            <a:avLst/>
          </a:prstGeom>
          <a:noFill/>
        </p:spPr>
        <p:txBody>
          <a:bodyPr wrap="square" rtlCol="0">
            <a:spAutoFit/>
          </a:bodyPr>
          <a:lstStyle/>
          <a:p>
            <a:r>
              <a:rPr lang="en-US" sz="800" i="1" dirty="0"/>
              <a:t>Source</a:t>
            </a:r>
            <a:r>
              <a:rPr lang="en-US" sz="800" dirty="0"/>
              <a:t>: ECA, AUC, </a:t>
            </a:r>
            <a:r>
              <a:rPr lang="en-US" sz="800" dirty="0" err="1"/>
              <a:t>AfDB</a:t>
            </a:r>
            <a:r>
              <a:rPr lang="en-US" sz="800" dirty="0"/>
              <a:t> and UNCTAD. 2019. Assessing Regional Integration in Africa: Next Steps for the African Continental Free Trade Area</a:t>
            </a:r>
            <a:endParaRPr lang="en-GB" sz="800" dirty="0"/>
          </a:p>
        </p:txBody>
      </p:sp>
    </p:spTree>
    <p:extLst>
      <p:ext uri="{BB962C8B-B14F-4D97-AF65-F5344CB8AC3E}">
        <p14:creationId xmlns:p14="http://schemas.microsoft.com/office/powerpoint/2010/main" val="203512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7" grpId="0" animBg="1"/>
      <p:bldP spid="58" grpId="0" animBg="1"/>
      <p:bldP spid="62" grpId="0" animBg="1"/>
      <p:bldP spid="63" grpId="0" animBg="1"/>
      <p:bldP spid="66" grpId="0" animBg="1"/>
      <p:bldP spid="67" grpId="0" animBg="1"/>
      <p:bldP spid="68" grpId="0" animBg="1"/>
      <p:bldP spid="6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0" name="Rectângulo arredondado 8"/>
          <p:cNvSpPr/>
          <p:nvPr/>
        </p:nvSpPr>
        <p:spPr>
          <a:xfrm>
            <a:off x="71428" y="258134"/>
            <a:ext cx="9001143" cy="54483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spAutoFit/>
          </a:bodyPr>
          <a:lstStyle/>
          <a:p>
            <a:pPr algn="ctr">
              <a:defRPr sz="1600" b="1" i="0" u="none" strike="noStrike" kern="1200" cap="none" spc="0" normalizeH="0" baseline="0">
                <a:solidFill>
                  <a:sysClr val="windowText" lastClr="000000">
                    <a:lumMod val="50000"/>
                    <a:lumOff val="50000"/>
                  </a:sysClr>
                </a:solidFill>
                <a:latin typeface="+mj-lt"/>
                <a:ea typeface="+mj-ea"/>
                <a:cs typeface="+mj-cs"/>
              </a:defRPr>
            </a:pPr>
            <a:r>
              <a:rPr lang="en-US" sz="2000" b="1" dirty="0">
                <a:solidFill>
                  <a:schemeClr val="bg1"/>
                </a:solidFill>
                <a:latin typeface="Arial" panose="020B0604020202020204" pitchFamily="34" charset="0"/>
                <a:cs typeface="Arial" panose="020B0604020202020204" pitchFamily="34" charset="0"/>
              </a:rPr>
              <a:t>Phase II: Intellectual Property rights</a:t>
            </a:r>
          </a:p>
        </p:txBody>
      </p:sp>
      <p:sp>
        <p:nvSpPr>
          <p:cNvPr id="72" name="TextBox 2"/>
          <p:cNvSpPr txBox="1"/>
          <p:nvPr/>
        </p:nvSpPr>
        <p:spPr>
          <a:xfrm>
            <a:off x="71428" y="5626353"/>
            <a:ext cx="8699830" cy="215444"/>
          </a:xfrm>
          <a:prstGeom prst="rect">
            <a:avLst/>
          </a:prstGeom>
          <a:noFill/>
        </p:spPr>
        <p:txBody>
          <a:bodyPr wrap="square" rtlCol="0">
            <a:spAutoFit/>
          </a:bodyPr>
          <a:lstStyle/>
          <a:p>
            <a:r>
              <a:rPr lang="en-US" sz="800" i="1" dirty="0"/>
              <a:t>Source</a:t>
            </a:r>
            <a:r>
              <a:rPr lang="en-US" sz="800" dirty="0"/>
              <a:t>: ECA, AUC, </a:t>
            </a:r>
            <a:r>
              <a:rPr lang="en-US" sz="800" dirty="0" err="1"/>
              <a:t>AfDB</a:t>
            </a:r>
            <a:r>
              <a:rPr lang="en-US" sz="800" dirty="0"/>
              <a:t> and UNCTAD. 2019. Assessing Regional Integration in Africa: Next Steps for the African Continental Free Trade Area</a:t>
            </a:r>
            <a:endParaRPr lang="en-GB" sz="800" dirty="0"/>
          </a:p>
        </p:txBody>
      </p:sp>
      <p:graphicFrame>
        <p:nvGraphicFramePr>
          <p:cNvPr id="28" name="Diagram 27"/>
          <p:cNvGraphicFramePr/>
          <p:nvPr>
            <p:extLst>
              <p:ext uri="{D42A27DB-BD31-4B8C-83A1-F6EECF244321}">
                <p14:modId xmlns:p14="http://schemas.microsoft.com/office/powerpoint/2010/main" val="2622125279"/>
              </p:ext>
            </p:extLst>
          </p:nvPr>
        </p:nvGraphicFramePr>
        <p:xfrm>
          <a:off x="561637" y="802964"/>
          <a:ext cx="7935685" cy="5345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5127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Rectângulo arredondado 8"/>
          <p:cNvSpPr/>
          <p:nvPr/>
        </p:nvSpPr>
        <p:spPr>
          <a:xfrm>
            <a:off x="71428" y="258134"/>
            <a:ext cx="9001143" cy="54483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spAutoFit/>
          </a:bodyPr>
          <a:lstStyle/>
          <a:p>
            <a:pPr algn="ctr">
              <a:defRPr sz="1600" b="1" i="0" u="none" strike="noStrike" kern="1200" cap="none" spc="0" normalizeH="0" baseline="0">
                <a:solidFill>
                  <a:sysClr val="windowText" lastClr="000000">
                    <a:lumMod val="50000"/>
                    <a:lumOff val="50000"/>
                  </a:sysClr>
                </a:solidFill>
                <a:latin typeface="+mj-lt"/>
                <a:ea typeface="+mj-ea"/>
                <a:cs typeface="+mj-cs"/>
              </a:defRPr>
            </a:pPr>
            <a:r>
              <a:rPr lang="en-US" sz="2000" b="1" dirty="0">
                <a:solidFill>
                  <a:schemeClr val="bg1"/>
                </a:solidFill>
                <a:latin typeface="Arial" panose="020B0604020202020204" pitchFamily="34" charset="0"/>
                <a:cs typeface="Arial" panose="020B0604020202020204" pitchFamily="34" charset="0"/>
              </a:rPr>
              <a:t>Phase III: e-commerce</a:t>
            </a:r>
          </a:p>
        </p:txBody>
      </p:sp>
      <p:sp>
        <p:nvSpPr>
          <p:cNvPr id="1048629" name="Rectangle: Rounded Corners 1"/>
          <p:cNvSpPr>
            <a:spLocks noGrp="1"/>
          </p:cNvSpPr>
          <p:nvPr>
            <p:ph idx="1"/>
          </p:nvPr>
        </p:nvSpPr>
        <p:spPr>
          <a:xfrm>
            <a:off x="141948" y="5163269"/>
            <a:ext cx="8930621" cy="1379476"/>
          </a:xfrm>
          <a:prstGeom prst="roundRect">
            <a:avLst>
              <a:gd name="adj" fmla="val 8293"/>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endParaRPr lang="en-GB" dirty="0"/>
          </a:p>
        </p:txBody>
      </p:sp>
      <p:sp>
        <p:nvSpPr>
          <p:cNvPr id="1048630" name="TextBox 13"/>
          <p:cNvSpPr txBox="1"/>
          <p:nvPr/>
        </p:nvSpPr>
        <p:spPr>
          <a:xfrm>
            <a:off x="123220" y="5188528"/>
            <a:ext cx="8949349" cy="107721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t>Scope of e-commerce protocol not yet clear, but from interviews with private sector:</a:t>
            </a:r>
          </a:p>
          <a:p>
            <a:pPr marL="285750" indent="-285750">
              <a:spcAft>
                <a:spcPts val="600"/>
              </a:spcAft>
              <a:buFont typeface="Arial" panose="020B0604020202020204" pitchFamily="34" charset="0"/>
              <a:buChar char="•"/>
            </a:pPr>
            <a:r>
              <a:rPr lang="en-US" dirty="0"/>
              <a:t>Indications that </a:t>
            </a:r>
            <a:r>
              <a:rPr lang="en-US" b="1" dirty="0"/>
              <a:t>harmonized</a:t>
            </a:r>
            <a:r>
              <a:rPr lang="en-US" dirty="0"/>
              <a:t> rules and regulations would help</a:t>
            </a:r>
          </a:p>
          <a:p>
            <a:pPr marL="285750" indent="-285750">
              <a:spcAft>
                <a:spcPts val="600"/>
              </a:spcAft>
              <a:buFont typeface="Arial" panose="020B0604020202020204" pitchFamily="34" charset="0"/>
              <a:buChar char="•"/>
            </a:pPr>
            <a:r>
              <a:rPr lang="en-US" dirty="0"/>
              <a:t>Emergence of ‘</a:t>
            </a:r>
            <a:r>
              <a:rPr lang="en-US" b="1" dirty="0"/>
              <a:t>trust</a:t>
            </a:r>
            <a:r>
              <a:rPr lang="en-US" dirty="0"/>
              <a:t>’ as a key issue: consumer protection regulations could help</a:t>
            </a:r>
          </a:p>
        </p:txBody>
      </p:sp>
      <p:sp>
        <p:nvSpPr>
          <p:cNvPr id="19" name="TextBox 2"/>
          <p:cNvSpPr txBox="1"/>
          <p:nvPr/>
        </p:nvSpPr>
        <p:spPr>
          <a:xfrm>
            <a:off x="0" y="4849974"/>
            <a:ext cx="5220652" cy="338554"/>
          </a:xfrm>
          <a:prstGeom prst="rect">
            <a:avLst/>
          </a:prstGeom>
          <a:noFill/>
        </p:spPr>
        <p:txBody>
          <a:bodyPr wrap="square" rtlCol="0">
            <a:spAutoFit/>
          </a:bodyPr>
          <a:lstStyle/>
          <a:p>
            <a:r>
              <a:rPr lang="en-US" sz="800" i="1" dirty="0"/>
              <a:t>Source</a:t>
            </a:r>
            <a:r>
              <a:rPr lang="en-US" sz="800" dirty="0"/>
              <a:t>: ECA. Forthcoming. E-commerce in Preferential Trade Agreements: Implications for African firms and the AfCFTA</a:t>
            </a:r>
          </a:p>
          <a:p>
            <a:endParaRPr lang="en-US" sz="800" dirty="0"/>
          </a:p>
        </p:txBody>
      </p:sp>
      <p:graphicFrame>
        <p:nvGraphicFramePr>
          <p:cNvPr id="21" name="Chart 20">
            <a:extLst>
              <a:ext uri="{FF2B5EF4-FFF2-40B4-BE49-F238E27FC236}">
                <a16:creationId xmlns:a16="http://schemas.microsoft.com/office/drawing/2014/main" id="{703300E4-5899-F948-A7CC-58D2D7DBA619}"/>
              </a:ext>
            </a:extLst>
          </p:cNvPr>
          <p:cNvGraphicFramePr/>
          <p:nvPr>
            <p:extLst/>
          </p:nvPr>
        </p:nvGraphicFramePr>
        <p:xfrm>
          <a:off x="286778" y="802963"/>
          <a:ext cx="8640960" cy="43603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1616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ângulo arredondado 8">
            <a:extLst>
              <a:ext uri="{FF2B5EF4-FFF2-40B4-BE49-F238E27FC236}">
                <a16:creationId xmlns:a16="http://schemas.microsoft.com/office/drawing/2014/main" id="{7077EECA-84C8-4BEC-84D1-391FF65C217C}"/>
              </a:ext>
            </a:extLst>
          </p:cNvPr>
          <p:cNvSpPr/>
          <p:nvPr/>
        </p:nvSpPr>
        <p:spPr>
          <a:xfrm>
            <a:off x="0" y="-19137"/>
            <a:ext cx="9144000" cy="54483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79" algn="ctr"/>
            <a:r>
              <a:rPr lang="en-US" sz="2000" b="1" dirty="0">
                <a:latin typeface="Arial" panose="020B0604020202020204" pitchFamily="34" charset="0"/>
                <a:cs typeface="Arial" panose="020B0604020202020204" pitchFamily="34" charset="0"/>
              </a:rPr>
              <a:t>Consolidating a fragmented market</a:t>
            </a:r>
            <a:endParaRPr lang="en-GB" sz="2000" b="1" dirty="0">
              <a:latin typeface="Arial" panose="020B0604020202020204" pitchFamily="34" charset="0"/>
              <a:cs typeface="Arial" panose="020B0604020202020204" pitchFamily="34" charset="0"/>
            </a:endParaRPr>
          </a:p>
        </p:txBody>
      </p:sp>
      <p:graphicFrame>
        <p:nvGraphicFramePr>
          <p:cNvPr id="7" name="Chart 6"/>
          <p:cNvGraphicFramePr>
            <a:graphicFrameLocks/>
          </p:cNvGraphicFramePr>
          <p:nvPr>
            <p:extLst/>
          </p:nvPr>
        </p:nvGraphicFramePr>
        <p:xfrm>
          <a:off x="4134981" y="837294"/>
          <a:ext cx="4919811" cy="5653431"/>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bwMode="auto">
          <a:xfrm>
            <a:off x="156499" y="629794"/>
            <a:ext cx="3888432" cy="5878027"/>
          </a:xfrm>
          <a:prstGeom prst="roundRect">
            <a:avLst>
              <a:gd name="adj" fmla="val 8569"/>
            </a:avLst>
          </a:prstGeom>
          <a:solidFill>
            <a:srgbClr val="FFFFFF">
              <a:lumMod val="95000"/>
            </a:srgbClr>
          </a:solidFill>
          <a:ln w="25400" cap="flat" cmpd="sng" algn="ctr">
            <a:solidFill>
              <a:srgbClr val="FFFFFF"/>
            </a:solidFill>
            <a:prstDash val="soli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fontAlgn="base" hangingPunct="0">
              <a:spcBef>
                <a:spcPct val="0"/>
              </a:spcBef>
              <a:spcAft>
                <a:spcPct val="0"/>
              </a:spcAft>
              <a:defRPr/>
            </a:pPr>
            <a:endParaRPr lang="en-GB" kern="0">
              <a:solidFill>
                <a:srgbClr val="000000"/>
              </a:solidFill>
              <a:latin typeface="Calibri"/>
              <a:ea typeface="Calibri" pitchFamily="34" charset="0"/>
              <a:cs typeface="Calibri" pitchFamily="34" charset="0"/>
              <a:sym typeface="Calibri" pitchFamily="34" charset="0"/>
            </a:endParaRPr>
          </a:p>
        </p:txBody>
      </p:sp>
      <p:sp>
        <p:nvSpPr>
          <p:cNvPr id="4" name="Rectangle 3">
            <a:extLst>
              <a:ext uri="{FF2B5EF4-FFF2-40B4-BE49-F238E27FC236}">
                <a16:creationId xmlns:a16="http://schemas.microsoft.com/office/drawing/2014/main" id="{5ADCCB25-F525-4BA9-AB6A-B006D3337394}"/>
              </a:ext>
            </a:extLst>
          </p:cNvPr>
          <p:cNvSpPr/>
          <p:nvPr/>
        </p:nvSpPr>
        <p:spPr>
          <a:xfrm>
            <a:off x="246549" y="837290"/>
            <a:ext cx="3708333" cy="5463034"/>
          </a:xfrm>
          <a:prstGeom prst="rect">
            <a:avLst/>
          </a:prstGeom>
        </p:spPr>
        <p:txBody>
          <a:bodyPr wrap="square">
            <a:spAutoFit/>
          </a:bodyPr>
          <a:lstStyle/>
          <a:p>
            <a:pPr marL="285744" indent="-285744">
              <a:spcAft>
                <a:spcPts val="600"/>
              </a:spcAft>
              <a:buFont typeface="Arial" panose="020B0604020202020204" pitchFamily="34" charset="0"/>
              <a:buChar char="•"/>
            </a:pPr>
            <a:r>
              <a:rPr lang="en-US" dirty="0">
                <a:solidFill>
                  <a:srgbClr val="000000"/>
                </a:solidFill>
                <a:latin typeface="+mj-lt"/>
              </a:rPr>
              <a:t>Africa is a big market, fragmented into small pieces</a:t>
            </a:r>
          </a:p>
          <a:p>
            <a:pPr marL="285744" indent="-285744">
              <a:spcAft>
                <a:spcPts val="600"/>
              </a:spcAft>
              <a:buFont typeface="Arial" panose="020B0604020202020204" pitchFamily="34" charset="0"/>
              <a:buChar char="•"/>
            </a:pPr>
            <a:r>
              <a:rPr lang="en-US" dirty="0">
                <a:solidFill>
                  <a:srgbClr val="000000"/>
                </a:solidFill>
                <a:latin typeface="+mj-lt"/>
              </a:rPr>
              <a:t>22 African countries have populations under 10m</a:t>
            </a:r>
          </a:p>
          <a:p>
            <a:pPr marL="285744" indent="-285744">
              <a:spcAft>
                <a:spcPts val="600"/>
              </a:spcAft>
              <a:buFont typeface="Arial" panose="020B0604020202020204" pitchFamily="34" charset="0"/>
              <a:buChar char="•"/>
            </a:pPr>
            <a:r>
              <a:rPr lang="en-US" dirty="0">
                <a:solidFill>
                  <a:srgbClr val="000000"/>
                </a:solidFill>
                <a:latin typeface="+mj-lt"/>
              </a:rPr>
              <a:t>Trade is frustrated by 107 unique land borders between 54 states</a:t>
            </a:r>
          </a:p>
          <a:p>
            <a:pPr marL="285744" indent="-285744">
              <a:spcAft>
                <a:spcPts val="600"/>
              </a:spcAft>
              <a:buFont typeface="Arial" panose="020B0604020202020204" pitchFamily="34" charset="0"/>
              <a:buChar char="•"/>
            </a:pPr>
            <a:r>
              <a:rPr lang="en-US" dirty="0">
                <a:solidFill>
                  <a:srgbClr val="000000"/>
                </a:solidFill>
                <a:latin typeface="+mj-lt"/>
              </a:rPr>
              <a:t>Rules diverge across: regulatory standards, competition, investment intellectual property rights, services – making the scaling of business across borders difficult</a:t>
            </a:r>
          </a:p>
          <a:p>
            <a:pPr marL="285744" indent="-285744">
              <a:spcAft>
                <a:spcPts val="600"/>
              </a:spcAft>
              <a:buFont typeface="Arial" panose="020B0604020202020204" pitchFamily="34" charset="0"/>
              <a:buChar char="•"/>
            </a:pPr>
            <a:r>
              <a:rPr lang="en-US" dirty="0">
                <a:solidFill>
                  <a:srgbClr val="000000"/>
                </a:solidFill>
                <a:latin typeface="+mj-lt"/>
              </a:rPr>
              <a:t>AfCFTA consolidates Africa into $2.3 trillion market of 1.3bn people</a:t>
            </a:r>
          </a:p>
          <a:p>
            <a:pPr marL="285744" indent="-285744">
              <a:spcAft>
                <a:spcPts val="600"/>
              </a:spcAft>
              <a:buFont typeface="Arial" panose="020B0604020202020204" pitchFamily="34" charset="0"/>
              <a:buChar char="•"/>
            </a:pPr>
            <a:r>
              <a:rPr lang="en-US" dirty="0">
                <a:solidFill>
                  <a:srgbClr val="000000"/>
                </a:solidFill>
                <a:latin typeface="+mj-lt"/>
              </a:rPr>
              <a:t>Creates: market opportunities, scale economies, improved competition, lower business costs</a:t>
            </a:r>
          </a:p>
        </p:txBody>
      </p:sp>
      <p:sp>
        <p:nvSpPr>
          <p:cNvPr id="2" name="TextBox 1"/>
          <p:cNvSpPr txBox="1"/>
          <p:nvPr/>
        </p:nvSpPr>
        <p:spPr>
          <a:xfrm>
            <a:off x="4226314" y="629794"/>
            <a:ext cx="4661211" cy="369332"/>
          </a:xfrm>
          <a:prstGeom prst="rect">
            <a:avLst/>
          </a:prstGeom>
          <a:noFill/>
        </p:spPr>
        <p:txBody>
          <a:bodyPr wrap="square" rtlCol="0">
            <a:spAutoFit/>
          </a:bodyPr>
          <a:lstStyle/>
          <a:p>
            <a:r>
              <a:rPr lang="en-US" dirty="0"/>
              <a:t>African countries by population: 2020 estimates</a:t>
            </a:r>
            <a:endParaRPr lang="en-GB" dirty="0"/>
          </a:p>
        </p:txBody>
      </p:sp>
      <p:sp>
        <p:nvSpPr>
          <p:cNvPr id="12" name="Right Brace 11"/>
          <p:cNvSpPr/>
          <p:nvPr/>
        </p:nvSpPr>
        <p:spPr>
          <a:xfrm>
            <a:off x="5307983" y="999130"/>
            <a:ext cx="334537" cy="2089761"/>
          </a:xfrm>
          <a:prstGeom prst="rightBrace">
            <a:avLst>
              <a:gd name="adj1" fmla="val 6176"/>
              <a:gd name="adj2" fmla="val 50000"/>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TextBox 12"/>
          <p:cNvSpPr txBox="1"/>
          <p:nvPr/>
        </p:nvSpPr>
        <p:spPr>
          <a:xfrm>
            <a:off x="5759981" y="1859340"/>
            <a:ext cx="1928413" cy="369332"/>
          </a:xfrm>
          <a:prstGeom prst="rect">
            <a:avLst/>
          </a:prstGeom>
          <a:noFill/>
        </p:spPr>
        <p:txBody>
          <a:bodyPr wrap="none" rtlCol="0">
            <a:spAutoFit/>
          </a:bodyPr>
          <a:lstStyle/>
          <a:p>
            <a:r>
              <a:rPr lang="en-US" dirty="0">
                <a:solidFill>
                  <a:schemeClr val="accent2">
                    <a:lumMod val="50000"/>
                  </a:schemeClr>
                </a:solidFill>
              </a:rPr>
              <a:t>Populations &lt; 10m</a:t>
            </a:r>
            <a:endParaRPr lang="en-GB" dirty="0">
              <a:solidFill>
                <a:schemeClr val="accent2">
                  <a:lumMod val="50000"/>
                </a:schemeClr>
              </a:solidFill>
            </a:endParaRPr>
          </a:p>
        </p:txBody>
      </p:sp>
      <p:sp>
        <p:nvSpPr>
          <p:cNvPr id="14" name="Right Brace 13"/>
          <p:cNvSpPr/>
          <p:nvPr/>
        </p:nvSpPr>
        <p:spPr>
          <a:xfrm>
            <a:off x="5759981" y="3088890"/>
            <a:ext cx="334537" cy="2174489"/>
          </a:xfrm>
          <a:prstGeom prst="rightBrace">
            <a:avLst>
              <a:gd name="adj1" fmla="val 6176"/>
              <a:gd name="adj2" fmla="val 50000"/>
            </a:avLst>
          </a:prstGeom>
          <a:ln>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813682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ângulo arredondado 8">
            <a:extLst>
              <a:ext uri="{FF2B5EF4-FFF2-40B4-BE49-F238E27FC236}">
                <a16:creationId xmlns:a16="http://schemas.microsoft.com/office/drawing/2014/main" id="{7077EECA-84C8-4BEC-84D1-391FF65C217C}"/>
              </a:ext>
            </a:extLst>
          </p:cNvPr>
          <p:cNvSpPr/>
          <p:nvPr/>
        </p:nvSpPr>
        <p:spPr>
          <a:xfrm>
            <a:off x="0" y="-19137"/>
            <a:ext cx="9144000" cy="54483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79" algn="ctr"/>
            <a:r>
              <a:rPr lang="en-US" sz="2000" b="1" dirty="0">
                <a:latin typeface="Arial" panose="020B0604020202020204" pitchFamily="34" charset="0"/>
                <a:cs typeface="Arial" panose="020B0604020202020204" pitchFamily="34" charset="0"/>
              </a:rPr>
              <a:t>Taking advantage of Africa’s market growth</a:t>
            </a:r>
            <a:endParaRPr lang="en-GB" sz="2000" b="1" dirty="0">
              <a:latin typeface="Arial" panose="020B0604020202020204" pitchFamily="34" charset="0"/>
              <a:cs typeface="Arial" panose="020B0604020202020204" pitchFamily="34" charset="0"/>
            </a:endParaRPr>
          </a:p>
        </p:txBody>
      </p:sp>
      <p:sp>
        <p:nvSpPr>
          <p:cNvPr id="10" name="Rounded Rectangle 9"/>
          <p:cNvSpPr/>
          <p:nvPr/>
        </p:nvSpPr>
        <p:spPr bwMode="auto">
          <a:xfrm>
            <a:off x="156498" y="5318760"/>
            <a:ext cx="8865581" cy="1189061"/>
          </a:xfrm>
          <a:prstGeom prst="roundRect">
            <a:avLst>
              <a:gd name="adj" fmla="val 8569"/>
            </a:avLst>
          </a:prstGeom>
          <a:solidFill>
            <a:srgbClr val="FFFFFF">
              <a:lumMod val="95000"/>
            </a:srgbClr>
          </a:solidFill>
          <a:ln w="25400" cap="flat" cmpd="sng" algn="ctr">
            <a:solidFill>
              <a:srgbClr val="FFFFFF"/>
            </a:solidFill>
            <a:prstDash val="soli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fontAlgn="base" hangingPunct="0">
              <a:spcBef>
                <a:spcPct val="0"/>
              </a:spcBef>
              <a:spcAft>
                <a:spcPct val="0"/>
              </a:spcAft>
              <a:defRPr/>
            </a:pPr>
            <a:endParaRPr lang="en-GB" kern="0">
              <a:solidFill>
                <a:srgbClr val="000000"/>
              </a:solidFill>
              <a:latin typeface="Calibri"/>
              <a:ea typeface="Calibri" pitchFamily="34" charset="0"/>
              <a:cs typeface="Calibri" pitchFamily="34" charset="0"/>
              <a:sym typeface="Calibri" pitchFamily="34" charset="0"/>
            </a:endParaRPr>
          </a:p>
        </p:txBody>
      </p:sp>
      <p:sp>
        <p:nvSpPr>
          <p:cNvPr id="4" name="Rectangle 3">
            <a:extLst>
              <a:ext uri="{FF2B5EF4-FFF2-40B4-BE49-F238E27FC236}">
                <a16:creationId xmlns:a16="http://schemas.microsoft.com/office/drawing/2014/main" id="{5ADCCB25-F525-4BA9-AB6A-B006D3337394}"/>
              </a:ext>
            </a:extLst>
          </p:cNvPr>
          <p:cNvSpPr/>
          <p:nvPr/>
        </p:nvSpPr>
        <p:spPr>
          <a:xfrm>
            <a:off x="251512" y="5376468"/>
            <a:ext cx="8640976" cy="1077218"/>
          </a:xfrm>
          <a:prstGeom prst="rect">
            <a:avLst/>
          </a:prstGeom>
        </p:spPr>
        <p:txBody>
          <a:bodyPr wrap="square">
            <a:spAutoFit/>
          </a:bodyPr>
          <a:lstStyle/>
          <a:p>
            <a:pPr marL="285744" indent="-285744">
              <a:spcAft>
                <a:spcPts val="600"/>
              </a:spcAft>
              <a:buFont typeface="Arial" panose="020B0604020202020204" pitchFamily="34" charset="0"/>
              <a:buChar char="•"/>
            </a:pPr>
            <a:r>
              <a:rPr lang="en-US" dirty="0">
                <a:solidFill>
                  <a:srgbClr val="000000"/>
                </a:solidFill>
                <a:latin typeface="+mj-lt"/>
              </a:rPr>
              <a:t>6 of top-10 fastest growing economies were African in 2019 (7 of 10 in 2020 forecasts)</a:t>
            </a:r>
          </a:p>
          <a:p>
            <a:pPr marL="285744" indent="-285744">
              <a:spcAft>
                <a:spcPts val="600"/>
              </a:spcAft>
              <a:buFont typeface="Arial" panose="020B0604020202020204" pitchFamily="34" charset="0"/>
              <a:buChar char="•"/>
            </a:pPr>
            <a:r>
              <a:rPr lang="en-US" dirty="0">
                <a:solidFill>
                  <a:srgbClr val="000000"/>
                </a:solidFill>
                <a:latin typeface="+mj-lt"/>
              </a:rPr>
              <a:t>Population expanding from 1.3bn in 2020 to 2.75bn by 2060</a:t>
            </a:r>
          </a:p>
          <a:p>
            <a:pPr marL="285744" indent="-285744">
              <a:spcAft>
                <a:spcPts val="600"/>
              </a:spcAft>
              <a:buFont typeface="Arial" panose="020B0604020202020204" pitchFamily="34" charset="0"/>
              <a:buChar char="•"/>
            </a:pPr>
            <a:r>
              <a:rPr lang="en-US" dirty="0">
                <a:solidFill>
                  <a:srgbClr val="000000"/>
                </a:solidFill>
                <a:latin typeface="+mj-lt"/>
              </a:rPr>
              <a:t>GDP forecast to grow from $3tr in 2020 to $16tr by 2060</a:t>
            </a:r>
          </a:p>
        </p:txBody>
      </p:sp>
      <p:sp>
        <p:nvSpPr>
          <p:cNvPr id="2" name="TextBox 1"/>
          <p:cNvSpPr txBox="1"/>
          <p:nvPr/>
        </p:nvSpPr>
        <p:spPr>
          <a:xfrm>
            <a:off x="2016514" y="564439"/>
            <a:ext cx="4661211" cy="369332"/>
          </a:xfrm>
          <a:prstGeom prst="rect">
            <a:avLst/>
          </a:prstGeom>
          <a:noFill/>
        </p:spPr>
        <p:txBody>
          <a:bodyPr wrap="square" rtlCol="0">
            <a:spAutoFit/>
          </a:bodyPr>
          <a:lstStyle/>
          <a:p>
            <a:r>
              <a:rPr lang="en-US" dirty="0"/>
              <a:t>African market population projections</a:t>
            </a:r>
            <a:endParaRPr lang="en-GB" dirty="0"/>
          </a:p>
        </p:txBody>
      </p:sp>
      <p:graphicFrame>
        <p:nvGraphicFramePr>
          <p:cNvPr id="11" name="Chart 10"/>
          <p:cNvGraphicFramePr/>
          <p:nvPr>
            <p:extLst>
              <p:ext uri="{D42A27DB-BD31-4B8C-83A1-F6EECF244321}">
                <p14:modId xmlns:p14="http://schemas.microsoft.com/office/powerpoint/2010/main" val="2590066939"/>
              </p:ext>
            </p:extLst>
          </p:nvPr>
        </p:nvGraphicFramePr>
        <p:xfrm>
          <a:off x="0" y="887690"/>
          <a:ext cx="9131300" cy="4325941"/>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23638" y="5091501"/>
            <a:ext cx="7233070" cy="230832"/>
          </a:xfrm>
          <a:prstGeom prst="rect">
            <a:avLst/>
          </a:prstGeom>
          <a:noFill/>
        </p:spPr>
        <p:txBody>
          <a:bodyPr wrap="none" rtlCol="0">
            <a:spAutoFit/>
          </a:bodyPr>
          <a:lstStyle/>
          <a:p>
            <a:r>
              <a:rPr lang="en-US" sz="900" i="1" dirty="0"/>
              <a:t>Source</a:t>
            </a:r>
            <a:r>
              <a:rPr lang="en-US" sz="900" dirty="0"/>
              <a:t>: </a:t>
            </a:r>
            <a:r>
              <a:rPr lang="en-US" sz="900" dirty="0" err="1"/>
              <a:t>AfDB</a:t>
            </a:r>
            <a:r>
              <a:rPr lang="en-US" sz="900" dirty="0"/>
              <a:t> (African Development Bank). 2011. Africa in 50 years’ time: the road towards inclusive growth, African Development Bank Group, Tunisia</a:t>
            </a:r>
            <a:endParaRPr lang="en-GB" sz="900" dirty="0"/>
          </a:p>
        </p:txBody>
      </p:sp>
    </p:spTree>
    <p:extLst>
      <p:ext uri="{BB962C8B-B14F-4D97-AF65-F5344CB8AC3E}">
        <p14:creationId xmlns:p14="http://schemas.microsoft.com/office/powerpoint/2010/main" val="44923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ângulo arredondado 8">
            <a:extLst>
              <a:ext uri="{FF2B5EF4-FFF2-40B4-BE49-F238E27FC236}">
                <a16:creationId xmlns:a16="http://schemas.microsoft.com/office/drawing/2014/main" id="{7077EECA-84C8-4BEC-84D1-391FF65C217C}"/>
              </a:ext>
            </a:extLst>
          </p:cNvPr>
          <p:cNvSpPr/>
          <p:nvPr/>
        </p:nvSpPr>
        <p:spPr>
          <a:xfrm>
            <a:off x="0" y="-19137"/>
            <a:ext cx="9144000" cy="54483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79" algn="ctr"/>
            <a:r>
              <a:rPr lang="en-US" sz="2000" b="1" dirty="0">
                <a:latin typeface="Arial" panose="020B0604020202020204" pitchFamily="34" charset="0"/>
                <a:cs typeface="Arial" panose="020B0604020202020204" pitchFamily="34" charset="0"/>
              </a:rPr>
              <a:t>Diversifying Africa’s exports</a:t>
            </a:r>
            <a:endParaRPr lang="en-GB" sz="2000" b="1" dirty="0">
              <a:latin typeface="Arial" panose="020B0604020202020204" pitchFamily="34" charset="0"/>
              <a:cs typeface="Arial" panose="020B0604020202020204" pitchFamily="34" charset="0"/>
            </a:endParaRPr>
          </a:p>
        </p:txBody>
      </p:sp>
      <p:sp>
        <p:nvSpPr>
          <p:cNvPr id="10" name="Rounded Rectangle 9"/>
          <p:cNvSpPr/>
          <p:nvPr/>
        </p:nvSpPr>
        <p:spPr bwMode="auto">
          <a:xfrm>
            <a:off x="156498" y="4876606"/>
            <a:ext cx="8568401" cy="1631216"/>
          </a:xfrm>
          <a:prstGeom prst="roundRect">
            <a:avLst>
              <a:gd name="adj" fmla="val 8569"/>
            </a:avLst>
          </a:prstGeom>
          <a:solidFill>
            <a:srgbClr val="FFFFFF">
              <a:lumMod val="95000"/>
            </a:srgbClr>
          </a:solidFill>
          <a:ln w="25400" cap="flat" cmpd="sng" algn="ctr">
            <a:solidFill>
              <a:srgbClr val="FFFFFF"/>
            </a:solidFill>
            <a:prstDash val="soli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fontAlgn="base" hangingPunct="0">
              <a:spcBef>
                <a:spcPct val="0"/>
              </a:spcBef>
              <a:spcAft>
                <a:spcPct val="0"/>
              </a:spcAft>
              <a:defRPr/>
            </a:pPr>
            <a:endParaRPr lang="en-GB" kern="0">
              <a:solidFill>
                <a:srgbClr val="000000"/>
              </a:solidFill>
              <a:latin typeface="Calibri"/>
              <a:ea typeface="Calibri" pitchFamily="34" charset="0"/>
              <a:cs typeface="Calibri" pitchFamily="34" charset="0"/>
              <a:sym typeface="Calibri" pitchFamily="34" charset="0"/>
            </a:endParaRPr>
          </a:p>
        </p:txBody>
      </p:sp>
      <p:sp>
        <p:nvSpPr>
          <p:cNvPr id="4" name="Rectangle 3">
            <a:extLst>
              <a:ext uri="{FF2B5EF4-FFF2-40B4-BE49-F238E27FC236}">
                <a16:creationId xmlns:a16="http://schemas.microsoft.com/office/drawing/2014/main" id="{5ADCCB25-F525-4BA9-AB6A-B006D3337394}"/>
              </a:ext>
            </a:extLst>
          </p:cNvPr>
          <p:cNvSpPr/>
          <p:nvPr/>
        </p:nvSpPr>
        <p:spPr>
          <a:xfrm>
            <a:off x="156498" y="4876605"/>
            <a:ext cx="8478350" cy="1631216"/>
          </a:xfrm>
          <a:prstGeom prst="rect">
            <a:avLst/>
          </a:prstGeom>
        </p:spPr>
        <p:txBody>
          <a:bodyPr wrap="square">
            <a:spAutoFit/>
          </a:bodyPr>
          <a:lstStyle/>
          <a:p>
            <a:pPr marL="285744" indent="-285744">
              <a:spcAft>
                <a:spcPts val="600"/>
              </a:spcAft>
              <a:buFont typeface="Arial" panose="020B0604020202020204" pitchFamily="34" charset="0"/>
              <a:buChar char="•"/>
            </a:pPr>
            <a:r>
              <a:rPr lang="en-US" dirty="0">
                <a:solidFill>
                  <a:srgbClr val="000000"/>
                </a:solidFill>
                <a:latin typeface="+mj-lt"/>
              </a:rPr>
              <a:t>Few countries have developed without </a:t>
            </a:r>
            <a:r>
              <a:rPr lang="en-US" dirty="0" err="1">
                <a:solidFill>
                  <a:srgbClr val="000000"/>
                </a:solidFill>
                <a:latin typeface="+mj-lt"/>
              </a:rPr>
              <a:t>industrialising</a:t>
            </a:r>
            <a:r>
              <a:rPr lang="en-US" dirty="0">
                <a:solidFill>
                  <a:srgbClr val="000000"/>
                </a:solidFill>
                <a:latin typeface="+mj-lt"/>
              </a:rPr>
              <a:t> </a:t>
            </a:r>
          </a:p>
          <a:p>
            <a:pPr marL="285744" indent="-285744">
              <a:spcAft>
                <a:spcPts val="600"/>
              </a:spcAft>
              <a:buFont typeface="Arial" panose="020B0604020202020204" pitchFamily="34" charset="0"/>
              <a:buChar char="•"/>
            </a:pPr>
            <a:r>
              <a:rPr lang="en-US" dirty="0">
                <a:solidFill>
                  <a:srgbClr val="000000"/>
                </a:solidFill>
                <a:latin typeface="+mj-lt"/>
              </a:rPr>
              <a:t>Yet in 2019, Africa struggles with industrialization, instead remaining economically oriented around raw material extraction</a:t>
            </a:r>
          </a:p>
          <a:p>
            <a:pPr marL="285744" indent="-285744">
              <a:spcAft>
                <a:spcPts val="600"/>
              </a:spcAft>
              <a:buFont typeface="Arial" panose="020B0604020202020204" pitchFamily="34" charset="0"/>
              <a:buChar char="•"/>
            </a:pPr>
            <a:r>
              <a:rPr lang="en-US" dirty="0">
                <a:solidFill>
                  <a:srgbClr val="000000"/>
                </a:solidFill>
                <a:latin typeface="+mj-lt"/>
              </a:rPr>
              <a:t>Intra-African trade helps: 70% of exports outside the continent are extractives, while less than 40% within are extractives</a:t>
            </a:r>
          </a:p>
        </p:txBody>
      </p:sp>
      <p:graphicFrame>
        <p:nvGraphicFramePr>
          <p:cNvPr id="11" name="Chart 10"/>
          <p:cNvGraphicFramePr/>
          <p:nvPr>
            <p:extLst>
              <p:ext uri="{D42A27DB-BD31-4B8C-83A1-F6EECF244321}">
                <p14:modId xmlns:p14="http://schemas.microsoft.com/office/powerpoint/2010/main" val="2610258462"/>
              </p:ext>
            </p:extLst>
          </p:nvPr>
        </p:nvGraphicFramePr>
        <p:xfrm>
          <a:off x="139702" y="690899"/>
          <a:ext cx="4940298" cy="40463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3982808748"/>
              </p:ext>
            </p:extLst>
          </p:nvPr>
        </p:nvGraphicFramePr>
        <p:xfrm>
          <a:off x="4775200" y="690900"/>
          <a:ext cx="4152899" cy="38811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156498" y="4645774"/>
            <a:ext cx="995785" cy="230832"/>
          </a:xfrm>
          <a:prstGeom prst="rect">
            <a:avLst/>
          </a:prstGeom>
          <a:noFill/>
        </p:spPr>
        <p:txBody>
          <a:bodyPr wrap="none" rtlCol="0">
            <a:spAutoFit/>
          </a:bodyPr>
          <a:lstStyle/>
          <a:p>
            <a:r>
              <a:rPr lang="en-US" sz="900" i="1" dirty="0"/>
              <a:t>Source</a:t>
            </a:r>
            <a:r>
              <a:rPr lang="en-US" sz="900" dirty="0"/>
              <a:t>: ECA 2019</a:t>
            </a:r>
            <a:endParaRPr lang="en-GB" sz="900" dirty="0"/>
          </a:p>
        </p:txBody>
      </p:sp>
    </p:spTree>
    <p:extLst>
      <p:ext uri="{BB962C8B-B14F-4D97-AF65-F5344CB8AC3E}">
        <p14:creationId xmlns:p14="http://schemas.microsoft.com/office/powerpoint/2010/main" val="3906915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extLst/>
          </p:nvPr>
        </p:nvGraphicFramePr>
        <p:xfrm>
          <a:off x="3378860" y="1326682"/>
          <a:ext cx="5693709" cy="3759643"/>
        </p:xfrm>
        <a:graphic>
          <a:graphicData uri="http://schemas.openxmlformats.org/drawingml/2006/chart">
            <c:chart xmlns:c="http://schemas.openxmlformats.org/drawingml/2006/chart" xmlns:r="http://schemas.openxmlformats.org/officeDocument/2006/relationships" r:id="rId2"/>
          </a:graphicData>
        </a:graphic>
      </p:graphicFrame>
      <p:sp>
        <p:nvSpPr>
          <p:cNvPr id="1048628" name="Rectângulo arredondado 8"/>
          <p:cNvSpPr/>
          <p:nvPr/>
        </p:nvSpPr>
        <p:spPr>
          <a:xfrm>
            <a:off x="71428" y="258134"/>
            <a:ext cx="9001143" cy="54483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spAutoFit/>
          </a:bodyPr>
          <a:lstStyle/>
          <a:p>
            <a:pPr algn="ctr">
              <a:defRPr sz="1600" b="1" i="0" u="none" strike="noStrike" kern="1200" cap="none" spc="0" normalizeH="0" baseline="0">
                <a:solidFill>
                  <a:sysClr val="windowText" lastClr="000000">
                    <a:lumMod val="50000"/>
                    <a:lumOff val="50000"/>
                  </a:sysClr>
                </a:solidFill>
                <a:latin typeface="+mj-lt"/>
                <a:ea typeface="+mj-ea"/>
                <a:cs typeface="+mj-cs"/>
              </a:defRPr>
            </a:pPr>
            <a:r>
              <a:rPr lang="en-US" sz="2000" b="1" dirty="0">
                <a:solidFill>
                  <a:schemeClr val="bg1"/>
                </a:solidFill>
                <a:latin typeface="Arial" panose="020B0604020202020204" pitchFamily="34" charset="0"/>
                <a:cs typeface="Arial" panose="020B0604020202020204" pitchFamily="34" charset="0"/>
              </a:rPr>
              <a:t>Case study: undiversified exports in 2020 with Covid-19</a:t>
            </a:r>
          </a:p>
        </p:txBody>
      </p:sp>
      <p:sp>
        <p:nvSpPr>
          <p:cNvPr id="1048629" name="Rectangle: Rounded Corners 1"/>
          <p:cNvSpPr>
            <a:spLocks noGrp="1"/>
          </p:cNvSpPr>
          <p:nvPr>
            <p:ph idx="1"/>
          </p:nvPr>
        </p:nvSpPr>
        <p:spPr>
          <a:xfrm>
            <a:off x="141948" y="5163269"/>
            <a:ext cx="8930621" cy="1379476"/>
          </a:xfrm>
          <a:prstGeom prst="roundRect">
            <a:avLst>
              <a:gd name="adj" fmla="val 8293"/>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endParaRPr lang="en-GB" dirty="0"/>
          </a:p>
        </p:txBody>
      </p:sp>
      <p:sp>
        <p:nvSpPr>
          <p:cNvPr id="1048630" name="TextBox 13"/>
          <p:cNvSpPr txBox="1"/>
          <p:nvPr/>
        </p:nvSpPr>
        <p:spPr>
          <a:xfrm>
            <a:off x="123220" y="5188528"/>
            <a:ext cx="8769259" cy="127727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t>As the severity of COVID-19 emerged through Feb-Mar, commodity prices plummeted for more than 67% of Africa’s exports with a modest improvement from April</a:t>
            </a:r>
          </a:p>
          <a:p>
            <a:pPr marL="285750" indent="-285750">
              <a:spcAft>
                <a:spcPts val="600"/>
              </a:spcAft>
              <a:buFont typeface="Arial" panose="020B0604020202020204" pitchFamily="34" charset="0"/>
              <a:buChar char="•"/>
            </a:pPr>
            <a:r>
              <a:rPr lang="en-US" dirty="0"/>
              <a:t>Brent crude down 70%, Cotton (proxy for textiles) down 25%, metals down 20%, average food prices down 10% - at nadir</a:t>
            </a:r>
          </a:p>
        </p:txBody>
      </p:sp>
      <p:sp>
        <p:nvSpPr>
          <p:cNvPr id="1048631" name="TextBox 2"/>
          <p:cNvSpPr txBox="1"/>
          <p:nvPr/>
        </p:nvSpPr>
        <p:spPr>
          <a:xfrm>
            <a:off x="71428" y="4921020"/>
            <a:ext cx="4680520" cy="215444"/>
          </a:xfrm>
          <a:prstGeom prst="rect">
            <a:avLst/>
          </a:prstGeom>
          <a:noFill/>
        </p:spPr>
        <p:txBody>
          <a:bodyPr wrap="square" rtlCol="0">
            <a:spAutoFit/>
          </a:bodyPr>
          <a:lstStyle/>
          <a:p>
            <a:r>
              <a:rPr lang="en-US" sz="800" dirty="0"/>
              <a:t>Source: Based on ITC </a:t>
            </a:r>
            <a:r>
              <a:rPr lang="en-US" sz="800" dirty="0" err="1"/>
              <a:t>TradeMap</a:t>
            </a:r>
            <a:r>
              <a:rPr lang="en-US" sz="800" dirty="0"/>
              <a:t> Data (2016-18 average) and FAO and Trading Economics, November 2020</a:t>
            </a:r>
          </a:p>
        </p:txBody>
      </p:sp>
      <p:graphicFrame>
        <p:nvGraphicFramePr>
          <p:cNvPr id="9" name="Chart 8"/>
          <p:cNvGraphicFramePr/>
          <p:nvPr>
            <p:extLst/>
          </p:nvPr>
        </p:nvGraphicFramePr>
        <p:xfrm>
          <a:off x="123220" y="1347584"/>
          <a:ext cx="3203848" cy="357498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123220" y="926188"/>
            <a:ext cx="3584684" cy="369332"/>
          </a:xfrm>
          <a:prstGeom prst="rect">
            <a:avLst/>
          </a:prstGeom>
          <a:noFill/>
        </p:spPr>
        <p:txBody>
          <a:bodyPr wrap="square" rtlCol="0">
            <a:spAutoFit/>
          </a:bodyPr>
          <a:lstStyle/>
          <a:p>
            <a:r>
              <a:rPr lang="en-US" dirty="0"/>
              <a:t>Composition of Africa’s total exports</a:t>
            </a:r>
            <a:endParaRPr lang="en-GB" dirty="0"/>
          </a:p>
        </p:txBody>
      </p:sp>
      <p:sp>
        <p:nvSpPr>
          <p:cNvPr id="11" name="TextBox 10"/>
          <p:cNvSpPr txBox="1"/>
          <p:nvPr/>
        </p:nvSpPr>
        <p:spPr>
          <a:xfrm>
            <a:off x="3938541" y="926188"/>
            <a:ext cx="4953937" cy="369332"/>
          </a:xfrm>
          <a:prstGeom prst="rect">
            <a:avLst/>
          </a:prstGeom>
          <a:noFill/>
        </p:spPr>
        <p:txBody>
          <a:bodyPr wrap="square" rtlCol="0">
            <a:spAutoFit/>
          </a:bodyPr>
          <a:lstStyle/>
          <a:p>
            <a:r>
              <a:rPr lang="en-US" dirty="0"/>
              <a:t>Prices of Africa’s most important commodities</a:t>
            </a:r>
            <a:endParaRPr lang="en-GB" dirty="0"/>
          </a:p>
        </p:txBody>
      </p:sp>
    </p:spTree>
    <p:extLst>
      <p:ext uri="{BB962C8B-B14F-4D97-AF65-F5344CB8AC3E}">
        <p14:creationId xmlns:p14="http://schemas.microsoft.com/office/powerpoint/2010/main" val="4101240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Rectângulo arredondado 8"/>
          <p:cNvSpPr/>
          <p:nvPr/>
        </p:nvSpPr>
        <p:spPr>
          <a:xfrm>
            <a:off x="0" y="-1380"/>
            <a:ext cx="9144000" cy="54483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algn="ctr">
              <a:defRPr sz="1600" b="1" i="0" u="none" strike="noStrike" kern="1200" cap="none" spc="0" normalizeH="0" baseline="0">
                <a:solidFill>
                  <a:sysClr val="windowText" lastClr="000000">
                    <a:lumMod val="50000"/>
                    <a:lumOff val="50000"/>
                  </a:sysClr>
                </a:solidFill>
                <a:latin typeface="+mj-lt"/>
                <a:ea typeface="+mj-ea"/>
                <a:cs typeface="+mj-cs"/>
              </a:defRPr>
            </a:pPr>
            <a:r>
              <a:rPr lang="en-US" sz="2000" b="1" dirty="0">
                <a:solidFill>
                  <a:schemeClr val="bg1"/>
                </a:solidFill>
                <a:latin typeface="Arial" panose="020B0604020202020204" pitchFamily="34" charset="0"/>
                <a:cs typeface="Arial" panose="020B0604020202020204" pitchFamily="34" charset="0"/>
              </a:rPr>
              <a:t>Addressing longstanding trade facilitation challenges</a:t>
            </a:r>
          </a:p>
        </p:txBody>
      </p:sp>
      <p:sp>
        <p:nvSpPr>
          <p:cNvPr id="24" name="Rounded Rectangle 23">
            <a:extLst>
              <a:ext uri="{FF2B5EF4-FFF2-40B4-BE49-F238E27FC236}">
                <a16:creationId xmlns:a16="http://schemas.microsoft.com/office/drawing/2014/main" id="{B5AFA08D-9F83-8843-B7CD-6C0536EEDF91}"/>
              </a:ext>
            </a:extLst>
          </p:cNvPr>
          <p:cNvSpPr/>
          <p:nvPr/>
        </p:nvSpPr>
        <p:spPr bwMode="auto">
          <a:xfrm>
            <a:off x="1490896" y="926624"/>
            <a:ext cx="6912768" cy="967582"/>
          </a:xfrm>
          <a:prstGeom prst="roundRect">
            <a:avLst/>
          </a:prstGeom>
          <a:solidFill>
            <a:schemeClr val="accent1">
              <a:lumMod val="60000"/>
              <a:lumOff val="40000"/>
            </a:schemeClr>
          </a:solidFill>
          <a:ln w="25400" cap="flat" cmpd="sng" algn="ctr">
            <a:solidFill>
              <a:schemeClr val="bg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0" tIns="45720" rIns="45720" bIns="45720" numCol="1" rtlCol="0" anchor="ctr" anchorCtr="0" compatLnSpc="1">
            <a:prstTxWarp prst="textNoShape">
              <a:avLst/>
            </a:prstTxWarp>
            <a:no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sym typeface="Calibri" pitchFamily="34" charset="0"/>
              </a:rPr>
              <a:t>African Costs of Transportation</a:t>
            </a:r>
            <a:endParaRPr lang="en-US" dirty="0">
              <a:solidFill>
                <a:schemeClr val="bg1"/>
              </a:solidFill>
              <a:latin typeface="Arial" panose="020B0604020202020204" pitchFamily="34" charset="0"/>
              <a:ea typeface="Calibri" pitchFamily="34" charset="0"/>
              <a:cs typeface="Arial" panose="020B0604020202020204" pitchFamily="34" charset="0"/>
            </a:endParaRPr>
          </a:p>
          <a:p>
            <a:pPr marL="0" marR="0" indent="0" algn="l" defTabSz="914400" rtl="0" eaLnBrk="1" fontAlgn="base" latinLnBrk="0" hangingPunct="0">
              <a:lnSpc>
                <a:spcPct val="100000"/>
              </a:lnSpc>
              <a:spcBef>
                <a:spcPct val="0"/>
              </a:spcBef>
              <a:spcAft>
                <a:spcPct val="0"/>
              </a:spcAft>
              <a:buClrTx/>
              <a:buSzTx/>
              <a:buFontTx/>
              <a:buNone/>
              <a:tabLst/>
            </a:pPr>
            <a:r>
              <a:rPr lang="en-US" dirty="0">
                <a:solidFill>
                  <a:schemeClr val="bg1"/>
                </a:solidFill>
                <a:latin typeface="Arial" panose="020B0604020202020204" pitchFamily="34" charset="0"/>
                <a:ea typeface="Calibri" pitchFamily="34" charset="0"/>
                <a:cs typeface="Arial" panose="020B0604020202020204" pitchFamily="34" charset="0"/>
              </a:rPr>
              <a:t>      are </a:t>
            </a:r>
            <a:r>
              <a:rPr lang="en-US" b="1" dirty="0">
                <a:solidFill>
                  <a:schemeClr val="bg1"/>
                </a:solidFill>
                <a:latin typeface="Arial" panose="020B0604020202020204" pitchFamily="34" charset="0"/>
                <a:ea typeface="Calibri" pitchFamily="34" charset="0"/>
                <a:cs typeface="Arial" panose="020B0604020202020204" pitchFamily="34" charset="0"/>
              </a:rPr>
              <a:t>63% higher </a:t>
            </a:r>
            <a:r>
              <a:rPr lang="en-US" dirty="0">
                <a:solidFill>
                  <a:schemeClr val="bg1"/>
                </a:solidFill>
                <a:latin typeface="Arial" panose="020B0604020202020204" pitchFamily="34" charset="0"/>
                <a:ea typeface="Calibri" pitchFamily="34" charset="0"/>
                <a:cs typeface="Arial" panose="020B0604020202020204" pitchFamily="34" charset="0"/>
              </a:rPr>
              <a:t>than developed countries</a:t>
            </a:r>
          </a:p>
        </p:txBody>
      </p:sp>
      <p:sp>
        <p:nvSpPr>
          <p:cNvPr id="25" name="Oval 24">
            <a:extLst>
              <a:ext uri="{FF2B5EF4-FFF2-40B4-BE49-F238E27FC236}">
                <a16:creationId xmlns:a16="http://schemas.microsoft.com/office/drawing/2014/main" id="{ADD23015-E442-6347-B0FB-8C4B7C7EF9DF}"/>
              </a:ext>
            </a:extLst>
          </p:cNvPr>
          <p:cNvSpPr/>
          <p:nvPr/>
        </p:nvSpPr>
        <p:spPr bwMode="auto">
          <a:xfrm>
            <a:off x="842824" y="891010"/>
            <a:ext cx="1038810" cy="1038810"/>
          </a:xfrm>
          <a:prstGeom prst="ellipse">
            <a:avLst/>
          </a:prstGeom>
          <a:solidFill>
            <a:schemeClr val="accent1">
              <a:lumMod val="60000"/>
              <a:lumOff val="40000"/>
            </a:schemeClr>
          </a:solidFill>
          <a:ln w="25400" cap="flat" cmpd="sng" algn="ctr">
            <a:solidFill>
              <a:schemeClr val="bg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sp>
        <p:nvSpPr>
          <p:cNvPr id="26" name="Rounded Rectangle 25">
            <a:extLst>
              <a:ext uri="{FF2B5EF4-FFF2-40B4-BE49-F238E27FC236}">
                <a16:creationId xmlns:a16="http://schemas.microsoft.com/office/drawing/2014/main" id="{AF25BCEA-33DF-7949-BF75-BC2E9A3DE483}"/>
              </a:ext>
            </a:extLst>
          </p:cNvPr>
          <p:cNvSpPr/>
          <p:nvPr/>
        </p:nvSpPr>
        <p:spPr bwMode="auto">
          <a:xfrm>
            <a:off x="1490896" y="2264124"/>
            <a:ext cx="6912768" cy="967582"/>
          </a:xfrm>
          <a:prstGeom prst="roundRect">
            <a:avLst/>
          </a:prstGeom>
          <a:solidFill>
            <a:schemeClr val="accent1"/>
          </a:solidFill>
          <a:ln w="25400" cap="flat" cmpd="sng" algn="ctr">
            <a:solidFill>
              <a:schemeClr val="bg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0" tIns="45720" rIns="45720" bIns="45720" numCol="1" rtlCol="0" anchor="ctr" anchorCtr="0" compatLnSpc="1">
            <a:prstTxWarp prst="textNoShape">
              <a:avLst/>
            </a:prstTxWarp>
            <a:noAutofit/>
          </a:bodyPr>
          <a:lstStyle/>
          <a:p>
            <a:pPr marL="0" marR="0" indent="0" algn="l" defTabSz="914400" rtl="0" eaLnBrk="1" fontAlgn="base" latinLnBrk="0" hangingPunct="0">
              <a:lnSpc>
                <a:spcPct val="100000"/>
              </a:lnSpc>
              <a:spcBef>
                <a:spcPct val="0"/>
              </a:spcBef>
              <a:spcAft>
                <a:spcPct val="0"/>
              </a:spcAft>
              <a:buClrTx/>
              <a:buSzTx/>
              <a:buFontTx/>
              <a:buNone/>
              <a:tabLst/>
            </a:pPr>
            <a:r>
              <a:rPr lang="en-US" dirty="0">
                <a:solidFill>
                  <a:schemeClr val="bg1"/>
                </a:solidFill>
                <a:latin typeface="Arial" panose="020B0604020202020204" pitchFamily="34" charset="0"/>
                <a:ea typeface="Calibri" pitchFamily="34" charset="0"/>
                <a:cs typeface="Arial" panose="020B0604020202020204" pitchFamily="34" charset="0"/>
              </a:rPr>
              <a:t>Freight Costs as % of Import Value</a:t>
            </a:r>
          </a:p>
          <a:p>
            <a:pPr marL="0" marR="0" indent="0" algn="l" defTabSz="914400" rtl="0" eaLnBrk="1"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sym typeface="Calibri" pitchFamily="34" charset="0"/>
              </a:rPr>
              <a:t>      are </a:t>
            </a:r>
            <a:r>
              <a:rPr kumimoji="0" lang="en-US" sz="1800" b="1"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sym typeface="Calibri" pitchFamily="34" charset="0"/>
              </a:rPr>
              <a:t>11.4% </a:t>
            </a:r>
            <a:r>
              <a:rPr lang="en-US" b="1" dirty="0">
                <a:solidFill>
                  <a:schemeClr val="bg1"/>
                </a:solidFill>
                <a:latin typeface="Arial" panose="020B0604020202020204" pitchFamily="34" charset="0"/>
                <a:ea typeface="Calibri" pitchFamily="34" charset="0"/>
                <a:cs typeface="Arial" panose="020B0604020202020204" pitchFamily="34" charset="0"/>
              </a:rPr>
              <a:t>for Africa </a:t>
            </a:r>
            <a:r>
              <a:rPr lang="en-US" dirty="0">
                <a:solidFill>
                  <a:schemeClr val="bg1"/>
                </a:solidFill>
                <a:latin typeface="Arial" panose="020B0604020202020204" pitchFamily="34" charset="0"/>
                <a:ea typeface="Calibri" pitchFamily="34" charset="0"/>
                <a:cs typeface="Arial" panose="020B0604020202020204" pitchFamily="34" charset="0"/>
              </a:rPr>
              <a:t>vs. 6.8% for developed countries</a:t>
            </a:r>
            <a:endParaRPr kumimoji="0" lang="en-US" sz="1800" b="0"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sym typeface="Calibri" pitchFamily="34" charset="0"/>
            </a:endParaRPr>
          </a:p>
        </p:txBody>
      </p:sp>
      <p:sp>
        <p:nvSpPr>
          <p:cNvPr id="27" name="Oval 26">
            <a:extLst>
              <a:ext uri="{FF2B5EF4-FFF2-40B4-BE49-F238E27FC236}">
                <a16:creationId xmlns:a16="http://schemas.microsoft.com/office/drawing/2014/main" id="{39ABA15F-FE4F-C543-8EDB-49ECC5FBFF49}"/>
              </a:ext>
            </a:extLst>
          </p:cNvPr>
          <p:cNvSpPr/>
          <p:nvPr/>
        </p:nvSpPr>
        <p:spPr bwMode="auto">
          <a:xfrm>
            <a:off x="842824" y="2228510"/>
            <a:ext cx="1038810" cy="1038810"/>
          </a:xfrm>
          <a:prstGeom prst="ellipse">
            <a:avLst/>
          </a:prstGeom>
          <a:solidFill>
            <a:schemeClr val="accent1"/>
          </a:solidFill>
          <a:ln w="25400" cap="flat" cmpd="sng" algn="ctr">
            <a:solidFill>
              <a:schemeClr val="bg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sp>
        <p:nvSpPr>
          <p:cNvPr id="28" name="Rounded Rectangle 27">
            <a:extLst>
              <a:ext uri="{FF2B5EF4-FFF2-40B4-BE49-F238E27FC236}">
                <a16:creationId xmlns:a16="http://schemas.microsoft.com/office/drawing/2014/main" id="{FDF5EFF4-4212-7647-AB38-678F9138FA05}"/>
              </a:ext>
            </a:extLst>
          </p:cNvPr>
          <p:cNvSpPr/>
          <p:nvPr/>
        </p:nvSpPr>
        <p:spPr bwMode="auto">
          <a:xfrm>
            <a:off x="1490896" y="3601624"/>
            <a:ext cx="6912768" cy="967582"/>
          </a:xfrm>
          <a:prstGeom prst="roundRect">
            <a:avLst/>
          </a:prstGeom>
          <a:solidFill>
            <a:schemeClr val="accent1">
              <a:lumMod val="75000"/>
            </a:schemeClr>
          </a:solidFill>
          <a:ln w="25400" cap="flat" cmpd="sng" algn="ctr">
            <a:solidFill>
              <a:schemeClr val="bg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0" tIns="45720" rIns="45720" bIns="45720" numCol="1" rtlCol="0" anchor="ctr" anchorCtr="0" compatLnSpc="1">
            <a:prstTxWarp prst="textNoShape">
              <a:avLst/>
            </a:prstTxWarp>
            <a:no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sym typeface="Calibri" pitchFamily="34" charset="0"/>
              </a:rPr>
              <a:t>Customs Transactions include</a:t>
            </a:r>
          </a:p>
          <a:p>
            <a:pPr marL="0" marR="0" indent="0" algn="l" defTabSz="914400" rtl="0" eaLnBrk="1" fontAlgn="base" latinLnBrk="0" hangingPunct="0">
              <a:lnSpc>
                <a:spcPct val="100000"/>
              </a:lnSpc>
              <a:spcBef>
                <a:spcPct val="0"/>
              </a:spcBef>
              <a:spcAft>
                <a:spcPct val="0"/>
              </a:spcAft>
              <a:buClrTx/>
              <a:buSzTx/>
              <a:buFontTx/>
              <a:buNone/>
              <a:tabLst/>
            </a:pPr>
            <a:r>
              <a:rPr lang="en-US" dirty="0">
                <a:solidFill>
                  <a:schemeClr val="bg1"/>
                </a:solidFill>
                <a:latin typeface="Arial" panose="020B0604020202020204" pitchFamily="34" charset="0"/>
                <a:ea typeface="Calibri" pitchFamily="34" charset="0"/>
                <a:cs typeface="Arial" panose="020B0604020202020204" pitchFamily="34" charset="0"/>
              </a:rPr>
              <a:t>      </a:t>
            </a:r>
            <a:r>
              <a:rPr lang="en-US" b="1" dirty="0">
                <a:solidFill>
                  <a:schemeClr val="bg1"/>
                </a:solidFill>
                <a:latin typeface="Arial" panose="020B0604020202020204" pitchFamily="34" charset="0"/>
                <a:ea typeface="Calibri" pitchFamily="34" charset="0"/>
                <a:cs typeface="Arial" panose="020B0604020202020204" pitchFamily="34" charset="0"/>
              </a:rPr>
              <a:t>20-30</a:t>
            </a:r>
            <a:r>
              <a:rPr lang="en-US" dirty="0">
                <a:solidFill>
                  <a:schemeClr val="bg1"/>
                </a:solidFill>
                <a:latin typeface="Arial" panose="020B0604020202020204" pitchFamily="34" charset="0"/>
                <a:ea typeface="Calibri" pitchFamily="34" charset="0"/>
                <a:cs typeface="Arial" panose="020B0604020202020204" pitchFamily="34" charset="0"/>
              </a:rPr>
              <a:t> different parties, </a:t>
            </a:r>
            <a:r>
              <a:rPr lang="en-US" b="1" dirty="0">
                <a:solidFill>
                  <a:schemeClr val="bg1"/>
                </a:solidFill>
                <a:latin typeface="Arial" panose="020B0604020202020204" pitchFamily="34" charset="0"/>
                <a:ea typeface="Calibri" pitchFamily="34" charset="0"/>
                <a:cs typeface="Arial" panose="020B0604020202020204" pitchFamily="34" charset="0"/>
              </a:rPr>
              <a:t>40</a:t>
            </a:r>
            <a:r>
              <a:rPr lang="en-US" dirty="0">
                <a:solidFill>
                  <a:schemeClr val="bg1"/>
                </a:solidFill>
                <a:latin typeface="Arial" panose="020B0604020202020204" pitchFamily="34" charset="0"/>
                <a:ea typeface="Calibri" pitchFamily="34" charset="0"/>
                <a:cs typeface="Arial" panose="020B0604020202020204" pitchFamily="34" charset="0"/>
              </a:rPr>
              <a:t> documents, </a:t>
            </a:r>
            <a:r>
              <a:rPr lang="en-US" b="1" dirty="0">
                <a:solidFill>
                  <a:schemeClr val="bg1"/>
                </a:solidFill>
                <a:latin typeface="Arial" panose="020B0604020202020204" pitchFamily="34" charset="0"/>
                <a:ea typeface="Calibri" pitchFamily="34" charset="0"/>
                <a:cs typeface="Arial" panose="020B0604020202020204" pitchFamily="34" charset="0"/>
              </a:rPr>
              <a:t>200</a:t>
            </a:r>
            <a:r>
              <a:rPr lang="en-US" dirty="0">
                <a:solidFill>
                  <a:schemeClr val="bg1"/>
                </a:solidFill>
                <a:latin typeface="Arial" panose="020B0604020202020204" pitchFamily="34" charset="0"/>
                <a:ea typeface="Calibri" pitchFamily="34" charset="0"/>
                <a:cs typeface="Arial" panose="020B0604020202020204" pitchFamily="34" charset="0"/>
              </a:rPr>
              <a:t> data elements</a:t>
            </a:r>
            <a:endParaRPr kumimoji="0" lang="en-US" sz="1800"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sym typeface="Calibri" pitchFamily="34" charset="0"/>
            </a:endParaRPr>
          </a:p>
        </p:txBody>
      </p:sp>
      <p:sp>
        <p:nvSpPr>
          <p:cNvPr id="29" name="Oval 28">
            <a:extLst>
              <a:ext uri="{FF2B5EF4-FFF2-40B4-BE49-F238E27FC236}">
                <a16:creationId xmlns:a16="http://schemas.microsoft.com/office/drawing/2014/main" id="{EB1675F3-948F-7E4C-BAEE-3152B2138C60}"/>
              </a:ext>
            </a:extLst>
          </p:cNvPr>
          <p:cNvSpPr/>
          <p:nvPr/>
        </p:nvSpPr>
        <p:spPr bwMode="auto">
          <a:xfrm>
            <a:off x="842824" y="3566010"/>
            <a:ext cx="1038810" cy="1038810"/>
          </a:xfrm>
          <a:prstGeom prst="ellipse">
            <a:avLst/>
          </a:prstGeom>
          <a:solidFill>
            <a:schemeClr val="accent1">
              <a:lumMod val="75000"/>
            </a:schemeClr>
          </a:solidFill>
          <a:ln w="25400" cap="flat" cmpd="sng" algn="ctr">
            <a:solidFill>
              <a:schemeClr val="bg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sp>
        <p:nvSpPr>
          <p:cNvPr id="30" name="Rounded Rectangle 29">
            <a:extLst>
              <a:ext uri="{FF2B5EF4-FFF2-40B4-BE49-F238E27FC236}">
                <a16:creationId xmlns:a16="http://schemas.microsoft.com/office/drawing/2014/main" id="{44249C1D-447D-BB4A-8D37-FA33013E6F9C}"/>
              </a:ext>
            </a:extLst>
          </p:cNvPr>
          <p:cNvSpPr/>
          <p:nvPr/>
        </p:nvSpPr>
        <p:spPr bwMode="auto">
          <a:xfrm>
            <a:off x="1506245" y="4939124"/>
            <a:ext cx="6912768" cy="967582"/>
          </a:xfrm>
          <a:prstGeom prst="roundRect">
            <a:avLst/>
          </a:prstGeom>
          <a:solidFill>
            <a:schemeClr val="accent1">
              <a:lumMod val="50000"/>
            </a:schemeClr>
          </a:solidFill>
          <a:ln w="25400" cap="flat" cmpd="sng" algn="ctr">
            <a:solidFill>
              <a:schemeClr val="bg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0" tIns="45720" rIns="45720" bIns="45720" numCol="1" rtlCol="0" anchor="ctr" anchorCtr="0" compatLnSpc="1">
            <a:prstTxWarp prst="textNoShape">
              <a:avLst/>
            </a:prstTxWarp>
            <a:noAutofit/>
          </a:bodyPr>
          <a:lstStyle/>
          <a:p>
            <a:pPr marL="0" marR="0" indent="0" algn="l" defTabSz="914400" rtl="0" eaLnBrk="1"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sym typeface="Calibri" pitchFamily="34" charset="0"/>
              </a:rPr>
              <a:t>Customs Processing Delays</a:t>
            </a:r>
          </a:p>
          <a:p>
            <a:pPr marL="0" marR="0" indent="0" algn="l" defTabSz="914400" rtl="0" eaLnBrk="1" fontAlgn="base" latinLnBrk="0" hangingPunct="0">
              <a:lnSpc>
                <a:spcPct val="100000"/>
              </a:lnSpc>
              <a:spcBef>
                <a:spcPct val="0"/>
              </a:spcBef>
              <a:spcAft>
                <a:spcPct val="0"/>
              </a:spcAft>
              <a:buClrTx/>
              <a:buSzTx/>
              <a:buFontTx/>
              <a:buNone/>
              <a:tabLst/>
            </a:pPr>
            <a:r>
              <a:rPr lang="en-US" dirty="0">
                <a:solidFill>
                  <a:schemeClr val="bg1"/>
                </a:solidFill>
                <a:latin typeface="Arial" panose="020B0604020202020204" pitchFamily="34" charset="0"/>
                <a:ea typeface="Calibri" pitchFamily="34" charset="0"/>
                <a:cs typeface="Arial" panose="020B0604020202020204" pitchFamily="34" charset="0"/>
              </a:rPr>
              <a:t>      can cost </a:t>
            </a:r>
            <a:r>
              <a:rPr lang="en-US" b="1" dirty="0">
                <a:solidFill>
                  <a:schemeClr val="bg1"/>
                </a:solidFill>
                <a:latin typeface="Arial" panose="020B0604020202020204" pitchFamily="34" charset="0"/>
                <a:ea typeface="Calibri" pitchFamily="34" charset="0"/>
                <a:cs typeface="Arial" panose="020B0604020202020204" pitchFamily="34" charset="0"/>
              </a:rPr>
              <a:t>$185 per consignment for each day </a:t>
            </a:r>
            <a:r>
              <a:rPr lang="en-US" dirty="0">
                <a:solidFill>
                  <a:schemeClr val="bg1"/>
                </a:solidFill>
                <a:latin typeface="Arial" panose="020B0604020202020204" pitchFamily="34" charset="0"/>
                <a:ea typeface="Calibri" pitchFamily="34" charset="0"/>
                <a:cs typeface="Arial" panose="020B0604020202020204" pitchFamily="34" charset="0"/>
              </a:rPr>
              <a:t>of delay </a:t>
            </a:r>
            <a:endParaRPr kumimoji="0" lang="en-US" sz="1800" b="0" i="0" u="none" strike="noStrike" cap="none" normalizeH="0" baseline="0" dirty="0">
              <a:ln>
                <a:noFill/>
              </a:ln>
              <a:solidFill>
                <a:schemeClr val="bg1"/>
              </a:solidFill>
              <a:effectLst/>
              <a:latin typeface="Arial" panose="020B0604020202020204" pitchFamily="34" charset="0"/>
              <a:ea typeface="Calibri" pitchFamily="34" charset="0"/>
              <a:cs typeface="Arial" panose="020B0604020202020204" pitchFamily="34" charset="0"/>
              <a:sym typeface="Calibri" pitchFamily="34" charset="0"/>
            </a:endParaRPr>
          </a:p>
        </p:txBody>
      </p:sp>
      <p:sp>
        <p:nvSpPr>
          <p:cNvPr id="31" name="Oval 30">
            <a:extLst>
              <a:ext uri="{FF2B5EF4-FFF2-40B4-BE49-F238E27FC236}">
                <a16:creationId xmlns:a16="http://schemas.microsoft.com/office/drawing/2014/main" id="{3002C864-D61B-3847-B2E5-D5CE273203CF}"/>
              </a:ext>
            </a:extLst>
          </p:cNvPr>
          <p:cNvSpPr/>
          <p:nvPr/>
        </p:nvSpPr>
        <p:spPr bwMode="auto">
          <a:xfrm>
            <a:off x="858173" y="4903510"/>
            <a:ext cx="1038810" cy="1038810"/>
          </a:xfrm>
          <a:prstGeom prst="ellipse">
            <a:avLst/>
          </a:prstGeom>
          <a:solidFill>
            <a:schemeClr val="accent1">
              <a:lumMod val="50000"/>
            </a:schemeClr>
          </a:solidFill>
          <a:ln w="25400" cap="flat" cmpd="sng" algn="ctr">
            <a:solidFill>
              <a:schemeClr val="bg1"/>
            </a:solidFill>
            <a:prstDash val="solid"/>
            <a:round/>
            <a:headEnd type="none" w="med" len="med"/>
            <a:tailEnd type="none" w="med" len="med"/>
          </a:ln>
          <a:effectLst>
            <a:outerShdw dist="23000" dir="5400000" algn="ctr" rotWithShape="0">
              <a:srgbClr val="000000">
                <a:alpha val="34999"/>
              </a:srgbClr>
            </a:outerShdw>
          </a:effectLst>
        </p:spPr>
        <p:txBody>
          <a:bodyPr vert="horz" wrap="square" lIns="45720" tIns="45720" rIns="45720" bIns="45720" numCol="1" rtlCol="0" anchor="ctr" anchorCtr="0" compatLnSpc="1">
            <a:prstTxWarp prst="textNoShape">
              <a:avLst/>
            </a:prstTxWarp>
            <a:spAutoFit/>
          </a:bodyPr>
          <a:lstStyle/>
          <a:p>
            <a:pPr marL="0" marR="0" indent="0" algn="l" defTabSz="914400" rtl="0" eaLnBrk="1"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Calibri" pitchFamily="34" charset="0"/>
              <a:ea typeface="Calibri" pitchFamily="34" charset="0"/>
              <a:cs typeface="Calibri" pitchFamily="34" charset="0"/>
              <a:sym typeface="Calibri" pitchFamily="34" charset="0"/>
            </a:endParaRPr>
          </a:p>
        </p:txBody>
      </p:sp>
      <p:pic>
        <p:nvPicPr>
          <p:cNvPr id="5" name="Picture 4" descr="A picture containing drawing&#10;&#10;Description automatically generated">
            <a:extLst>
              <a:ext uri="{FF2B5EF4-FFF2-40B4-BE49-F238E27FC236}">
                <a16:creationId xmlns:a16="http://schemas.microsoft.com/office/drawing/2014/main" id="{96E38A36-1388-E649-8A5C-A16A27AE88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810" y="2355551"/>
            <a:ext cx="667768" cy="667768"/>
          </a:xfrm>
          <a:prstGeom prst="rect">
            <a:avLst/>
          </a:prstGeom>
        </p:spPr>
      </p:pic>
      <p:pic>
        <p:nvPicPr>
          <p:cNvPr id="49" name="Picture 48" descr="A picture containing drawing&#10;&#10;Description automatically generated">
            <a:extLst>
              <a:ext uri="{FF2B5EF4-FFF2-40B4-BE49-F238E27FC236}">
                <a16:creationId xmlns:a16="http://schemas.microsoft.com/office/drawing/2014/main" id="{4CD1FD86-EA44-5246-9713-0577CF1D25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493" y="1087754"/>
            <a:ext cx="674170" cy="674170"/>
          </a:xfrm>
          <a:prstGeom prst="rect">
            <a:avLst/>
          </a:prstGeom>
        </p:spPr>
      </p:pic>
      <p:pic>
        <p:nvPicPr>
          <p:cNvPr id="51" name="Picture 50" descr="A picture containing drawing&#10;&#10;Description automatically generated">
            <a:extLst>
              <a:ext uri="{FF2B5EF4-FFF2-40B4-BE49-F238E27FC236}">
                <a16:creationId xmlns:a16="http://schemas.microsoft.com/office/drawing/2014/main" id="{7A46EBAA-4853-D849-9441-1709517F5C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294" y="3777314"/>
            <a:ext cx="573870" cy="573870"/>
          </a:xfrm>
          <a:prstGeom prst="rect">
            <a:avLst/>
          </a:prstGeom>
        </p:spPr>
      </p:pic>
      <p:pic>
        <p:nvPicPr>
          <p:cNvPr id="53" name="Picture 52" descr="A close up of a sign&#10;&#10;Description automatically generated">
            <a:extLst>
              <a:ext uri="{FF2B5EF4-FFF2-40B4-BE49-F238E27FC236}">
                <a16:creationId xmlns:a16="http://schemas.microsoft.com/office/drawing/2014/main" id="{6692938C-D04A-5E46-BAF4-683076DDA1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1773" y="5155314"/>
            <a:ext cx="731610" cy="731610"/>
          </a:xfrm>
          <a:prstGeom prst="rect">
            <a:avLst/>
          </a:prstGeom>
        </p:spPr>
      </p:pic>
    </p:spTree>
    <p:extLst>
      <p:ext uri="{BB962C8B-B14F-4D97-AF65-F5344CB8AC3E}">
        <p14:creationId xmlns:p14="http://schemas.microsoft.com/office/powerpoint/2010/main" val="4231115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ângulo arredondado 8">
            <a:extLst>
              <a:ext uri="{FF2B5EF4-FFF2-40B4-BE49-F238E27FC236}">
                <a16:creationId xmlns:a16="http://schemas.microsoft.com/office/drawing/2014/main" id="{7077EECA-84C8-4BEC-84D1-391FF65C217C}"/>
              </a:ext>
            </a:extLst>
          </p:cNvPr>
          <p:cNvSpPr/>
          <p:nvPr/>
        </p:nvSpPr>
        <p:spPr>
          <a:xfrm>
            <a:off x="0" y="-19137"/>
            <a:ext cx="9144000" cy="54483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79" algn="ctr"/>
            <a:r>
              <a:rPr lang="en-US" sz="2000" b="1" dirty="0">
                <a:latin typeface="Arial" panose="020B0604020202020204" pitchFamily="34" charset="0"/>
                <a:cs typeface="Arial" panose="020B0604020202020204" pitchFamily="34" charset="0"/>
              </a:rPr>
              <a:t>Cohering African trade policy</a:t>
            </a:r>
          </a:p>
        </p:txBody>
      </p:sp>
      <p:sp>
        <p:nvSpPr>
          <p:cNvPr id="10" name="Rounded Rectangle 9"/>
          <p:cNvSpPr/>
          <p:nvPr/>
        </p:nvSpPr>
        <p:spPr bwMode="auto">
          <a:xfrm>
            <a:off x="156498" y="5723596"/>
            <a:ext cx="8865581" cy="784225"/>
          </a:xfrm>
          <a:prstGeom prst="roundRect">
            <a:avLst>
              <a:gd name="adj" fmla="val 8569"/>
            </a:avLst>
          </a:prstGeom>
          <a:solidFill>
            <a:srgbClr val="FFFFFF">
              <a:lumMod val="95000"/>
            </a:srgbClr>
          </a:solidFill>
          <a:ln w="25400" cap="flat" cmpd="sng" algn="ctr">
            <a:solidFill>
              <a:srgbClr val="FFFFFF"/>
            </a:solidFill>
            <a:prstDash val="solid"/>
            <a:headEnd type="none" w="med" len="med"/>
            <a:tailEnd type="none" w="med" len="med"/>
          </a:ln>
          <a:effectLst/>
        </p:spPr>
        <p:txBody>
          <a:bodyPr vert="horz" wrap="square" lIns="45720" tIns="45720" rIns="45720" bIns="45720" numCol="1" rtlCol="0" anchor="ctr" anchorCtr="0" compatLnSpc="1">
            <a:prstTxWarp prst="textNoShape">
              <a:avLst/>
            </a:prstTxWarp>
            <a:noAutofit/>
          </a:bodyPr>
          <a:lstStyle/>
          <a:p>
            <a:pPr fontAlgn="base" hangingPunct="0">
              <a:spcBef>
                <a:spcPct val="0"/>
              </a:spcBef>
              <a:spcAft>
                <a:spcPct val="0"/>
              </a:spcAft>
              <a:defRPr/>
            </a:pPr>
            <a:endParaRPr lang="en-GB" kern="0">
              <a:solidFill>
                <a:srgbClr val="000000"/>
              </a:solidFill>
              <a:latin typeface="Calibri"/>
              <a:ea typeface="Calibri" pitchFamily="34" charset="0"/>
              <a:cs typeface="Calibri" pitchFamily="34" charset="0"/>
              <a:sym typeface="Calibri" pitchFamily="34" charset="0"/>
            </a:endParaRPr>
          </a:p>
        </p:txBody>
      </p:sp>
      <p:sp>
        <p:nvSpPr>
          <p:cNvPr id="4" name="Rectangle 3">
            <a:extLst>
              <a:ext uri="{FF2B5EF4-FFF2-40B4-BE49-F238E27FC236}">
                <a16:creationId xmlns:a16="http://schemas.microsoft.com/office/drawing/2014/main" id="{5ADCCB25-F525-4BA9-AB6A-B006D3337394}"/>
              </a:ext>
            </a:extLst>
          </p:cNvPr>
          <p:cNvSpPr/>
          <p:nvPr/>
        </p:nvSpPr>
        <p:spPr>
          <a:xfrm>
            <a:off x="381103" y="5763221"/>
            <a:ext cx="8640976" cy="646331"/>
          </a:xfrm>
          <a:prstGeom prst="rect">
            <a:avLst/>
          </a:prstGeom>
        </p:spPr>
        <p:txBody>
          <a:bodyPr wrap="square">
            <a:spAutoFit/>
          </a:bodyPr>
          <a:lstStyle/>
          <a:p>
            <a:pPr marL="285744" indent="-285744">
              <a:spcAft>
                <a:spcPts val="600"/>
              </a:spcAft>
              <a:buFont typeface="Arial" panose="020B0604020202020204" pitchFamily="34" charset="0"/>
              <a:buChar char="•"/>
            </a:pPr>
            <a:r>
              <a:rPr lang="en-US" dirty="0">
                <a:solidFill>
                  <a:srgbClr val="000000"/>
                </a:solidFill>
                <a:latin typeface="+mj-lt"/>
              </a:rPr>
              <a:t>Consolidating Africa position against: Mega-regional trade agreements, protectionism, new trade issues, post-AGOA negotiations</a:t>
            </a:r>
          </a:p>
        </p:txBody>
      </p:sp>
      <p:sp>
        <p:nvSpPr>
          <p:cNvPr id="15" name="TextBox 14"/>
          <p:cNvSpPr txBox="1"/>
          <p:nvPr/>
        </p:nvSpPr>
        <p:spPr>
          <a:xfrm>
            <a:off x="23638" y="5091501"/>
            <a:ext cx="7233070" cy="230832"/>
          </a:xfrm>
          <a:prstGeom prst="rect">
            <a:avLst/>
          </a:prstGeom>
          <a:noFill/>
        </p:spPr>
        <p:txBody>
          <a:bodyPr wrap="none" rtlCol="0">
            <a:spAutoFit/>
          </a:bodyPr>
          <a:lstStyle/>
          <a:p>
            <a:r>
              <a:rPr lang="en-US" sz="900" i="1" dirty="0"/>
              <a:t>Source</a:t>
            </a:r>
            <a:r>
              <a:rPr lang="en-US" sz="900" dirty="0"/>
              <a:t>: </a:t>
            </a:r>
            <a:r>
              <a:rPr lang="en-US" sz="900" dirty="0" err="1"/>
              <a:t>AfDB</a:t>
            </a:r>
            <a:r>
              <a:rPr lang="en-US" sz="900" dirty="0"/>
              <a:t> (African Development Bank). 2011. Africa in 50 years’ time: the road towards inclusive growth, African Development Bank Group, Tunisia</a:t>
            </a:r>
            <a:endParaRPr lang="en-GB" sz="900" dirty="0"/>
          </a:p>
        </p:txBody>
      </p:sp>
      <p:pic>
        <p:nvPicPr>
          <p:cNvPr id="8" name="Picture 7"/>
          <p:cNvPicPr>
            <a:picLocks noChangeAspect="1"/>
          </p:cNvPicPr>
          <p:nvPr/>
        </p:nvPicPr>
        <p:blipFill rotWithShape="1">
          <a:blip r:embed="rId3"/>
          <a:srcRect l="20532" t="20641" r="10625" b="7430"/>
          <a:stretch/>
        </p:blipFill>
        <p:spPr>
          <a:xfrm>
            <a:off x="23638" y="626108"/>
            <a:ext cx="9094280" cy="5097488"/>
          </a:xfrm>
          <a:prstGeom prst="rect">
            <a:avLst/>
          </a:prstGeom>
        </p:spPr>
      </p:pic>
    </p:spTree>
    <p:extLst>
      <p:ext uri="{BB962C8B-B14F-4D97-AF65-F5344CB8AC3E}">
        <p14:creationId xmlns:p14="http://schemas.microsoft.com/office/powerpoint/2010/main" val="2821849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ângulo arredondado 8">
            <a:extLst>
              <a:ext uri="{FF2B5EF4-FFF2-40B4-BE49-F238E27FC236}">
                <a16:creationId xmlns:a16="http://schemas.microsoft.com/office/drawing/2014/main" id="{7077EECA-84C8-4BEC-84D1-391FF65C217C}"/>
              </a:ext>
            </a:extLst>
          </p:cNvPr>
          <p:cNvSpPr/>
          <p:nvPr/>
        </p:nvSpPr>
        <p:spPr>
          <a:xfrm>
            <a:off x="0" y="2692400"/>
            <a:ext cx="9144000" cy="1460499"/>
          </a:xfrm>
          <a:prstGeom prst="roundRect">
            <a:avLst>
              <a:gd name="adj" fmla="val 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noAutofit/>
          </a:bodyPr>
          <a:lstStyle/>
          <a:p>
            <a:pPr marL="357179" algn="ctr"/>
            <a:r>
              <a:rPr lang="en-US" sz="2400" b="1" dirty="0">
                <a:latin typeface="Arial" panose="020B0604020202020204" pitchFamily="34" charset="0"/>
                <a:cs typeface="Arial" panose="020B0604020202020204" pitchFamily="34" charset="0"/>
              </a:rPr>
              <a:t>What’s in the Agreement?</a:t>
            </a:r>
            <a:endParaRPr lang="en-GB"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659858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Theme">
    <a:majorFont>
      <a:latin typeface="Lucida Sans"/>
      <a:ea typeface="Lucida Sans"/>
      <a:cs typeface="Lucida Sans"/>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4513</TotalTime>
  <Words>1971</Words>
  <Application>Microsoft Office PowerPoint</Application>
  <PresentationFormat>On-screen Show (4:3)</PresentationFormat>
  <Paragraphs>218</Paragraphs>
  <Slides>24</Slides>
  <Notes>23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Bebas Neue</vt:lpstr>
      <vt:lpstr>DengXian</vt:lpstr>
      <vt:lpstr>Helvetica Neue</vt:lpstr>
      <vt:lpstr>MS PGothic</vt:lpstr>
      <vt:lpstr>Arial</vt:lpstr>
      <vt:lpstr>Calibri</vt:lpstr>
      <vt:lpstr>Calibri Light</vt:lpstr>
      <vt:lpstr>Lucida Sans</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Jean-Paul Adam</dc:creator>
  <cp:lastModifiedBy>Jamie Alexander Macleod</cp:lastModifiedBy>
  <cp:revision>27</cp:revision>
  <dcterms:created xsi:type="dcterms:W3CDTF">2020-09-24T17:21:01Z</dcterms:created>
  <dcterms:modified xsi:type="dcterms:W3CDTF">2020-12-22T07:01:58Z</dcterms:modified>
</cp:coreProperties>
</file>